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95"/>
  </p:notesMasterIdLst>
  <p:sldIdLst>
    <p:sldId id="256" r:id="rId2"/>
    <p:sldId id="327" r:id="rId3"/>
    <p:sldId id="329" r:id="rId4"/>
    <p:sldId id="328" r:id="rId5"/>
    <p:sldId id="330" r:id="rId6"/>
    <p:sldId id="331" r:id="rId7"/>
    <p:sldId id="332" r:id="rId8"/>
    <p:sldId id="333" r:id="rId9"/>
    <p:sldId id="444" r:id="rId10"/>
    <p:sldId id="335" r:id="rId11"/>
    <p:sldId id="391" r:id="rId12"/>
    <p:sldId id="392" r:id="rId13"/>
    <p:sldId id="405" r:id="rId14"/>
    <p:sldId id="406" r:id="rId15"/>
    <p:sldId id="407" r:id="rId16"/>
    <p:sldId id="445" r:id="rId17"/>
    <p:sldId id="395" r:id="rId18"/>
    <p:sldId id="398" r:id="rId19"/>
    <p:sldId id="399" r:id="rId20"/>
    <p:sldId id="400" r:id="rId21"/>
    <p:sldId id="408" r:id="rId22"/>
    <p:sldId id="409" r:id="rId23"/>
    <p:sldId id="410" r:id="rId24"/>
    <p:sldId id="341" r:id="rId25"/>
    <p:sldId id="342" r:id="rId26"/>
    <p:sldId id="343" r:id="rId27"/>
    <p:sldId id="344" r:id="rId28"/>
    <p:sldId id="345" r:id="rId29"/>
    <p:sldId id="346" r:id="rId30"/>
    <p:sldId id="347" r:id="rId31"/>
    <p:sldId id="349" r:id="rId32"/>
    <p:sldId id="446" r:id="rId33"/>
    <p:sldId id="447" r:id="rId34"/>
    <p:sldId id="352" r:id="rId35"/>
    <p:sldId id="353" r:id="rId36"/>
    <p:sldId id="354" r:id="rId37"/>
    <p:sldId id="385" r:id="rId38"/>
    <p:sldId id="355" r:id="rId39"/>
    <p:sldId id="356" r:id="rId40"/>
    <p:sldId id="386" r:id="rId41"/>
    <p:sldId id="357" r:id="rId42"/>
    <p:sldId id="358" r:id="rId43"/>
    <p:sldId id="359" r:id="rId44"/>
    <p:sldId id="411" r:id="rId45"/>
    <p:sldId id="360" r:id="rId46"/>
    <p:sldId id="361" r:id="rId47"/>
    <p:sldId id="365" r:id="rId48"/>
    <p:sldId id="443" r:id="rId49"/>
    <p:sldId id="415" r:id="rId50"/>
    <p:sldId id="414" r:id="rId51"/>
    <p:sldId id="441" r:id="rId52"/>
    <p:sldId id="412" r:id="rId53"/>
    <p:sldId id="416" r:id="rId54"/>
    <p:sldId id="417" r:id="rId55"/>
    <p:sldId id="418" r:id="rId56"/>
    <p:sldId id="419" r:id="rId57"/>
    <p:sldId id="420" r:id="rId58"/>
    <p:sldId id="421" r:id="rId59"/>
    <p:sldId id="422" r:id="rId60"/>
    <p:sldId id="423" r:id="rId61"/>
    <p:sldId id="424" r:id="rId62"/>
    <p:sldId id="425" r:id="rId63"/>
    <p:sldId id="438" r:id="rId64"/>
    <p:sldId id="426" r:id="rId65"/>
    <p:sldId id="427" r:id="rId66"/>
    <p:sldId id="428" r:id="rId67"/>
    <p:sldId id="369" r:id="rId68"/>
    <p:sldId id="368" r:id="rId69"/>
    <p:sldId id="431" r:id="rId70"/>
    <p:sldId id="432" r:id="rId71"/>
    <p:sldId id="433" r:id="rId72"/>
    <p:sldId id="439" r:id="rId73"/>
    <p:sldId id="436" r:id="rId74"/>
    <p:sldId id="437" r:id="rId75"/>
    <p:sldId id="434" r:id="rId76"/>
    <p:sldId id="435" r:id="rId77"/>
    <p:sldId id="370" r:id="rId78"/>
    <p:sldId id="371" r:id="rId79"/>
    <p:sldId id="372" r:id="rId80"/>
    <p:sldId id="374" r:id="rId81"/>
    <p:sldId id="377" r:id="rId82"/>
    <p:sldId id="440" r:id="rId83"/>
    <p:sldId id="375" r:id="rId84"/>
    <p:sldId id="376" r:id="rId85"/>
    <p:sldId id="378" r:id="rId86"/>
    <p:sldId id="380" r:id="rId87"/>
    <p:sldId id="381" r:id="rId88"/>
    <p:sldId id="387" r:id="rId89"/>
    <p:sldId id="396" r:id="rId90"/>
    <p:sldId id="397" r:id="rId91"/>
    <p:sldId id="382" r:id="rId92"/>
    <p:sldId id="448" r:id="rId93"/>
    <p:sldId id="449"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CC"/>
    <a:srgbClr val="ED1462"/>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80130" autoAdjust="0"/>
  </p:normalViewPr>
  <p:slideViewPr>
    <p:cSldViewPr>
      <p:cViewPr>
        <p:scale>
          <a:sx n="66" d="100"/>
          <a:sy n="66" d="100"/>
        </p:scale>
        <p:origin x="2880" y="11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4/26/2021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929709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2</a:t>
            </a:fld>
            <a:endParaRPr lang="en-US"/>
          </a:p>
        </p:txBody>
      </p:sp>
    </p:spTree>
    <p:extLst>
      <p:ext uri="{BB962C8B-B14F-4D97-AF65-F5344CB8AC3E}">
        <p14:creationId xmlns:p14="http://schemas.microsoft.com/office/powerpoint/2010/main" val="567921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24</a:t>
            </a:fld>
            <a:endParaRPr lang="en-US"/>
          </a:p>
        </p:txBody>
      </p:sp>
    </p:spTree>
    <p:extLst>
      <p:ext uri="{BB962C8B-B14F-4D97-AF65-F5344CB8AC3E}">
        <p14:creationId xmlns:p14="http://schemas.microsoft.com/office/powerpoint/2010/main" val="3593633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47</a:t>
            </a:fld>
            <a:endParaRPr lang="en-US"/>
          </a:p>
        </p:txBody>
      </p:sp>
    </p:spTree>
    <p:extLst>
      <p:ext uri="{BB962C8B-B14F-4D97-AF65-F5344CB8AC3E}">
        <p14:creationId xmlns:p14="http://schemas.microsoft.com/office/powerpoint/2010/main" val="3881214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Concept: </a:t>
            </a:r>
          </a:p>
          <a:p>
            <a:endParaRPr lang="en-US" altLang="zh-CN" dirty="0" smtClean="0"/>
          </a:p>
          <a:p>
            <a:pPr marL="228600" indent="-228600">
              <a:buAutoNum type="arabicPeriod"/>
            </a:pPr>
            <a:r>
              <a:rPr lang="en-US" altLang="zh-CN" dirty="0" smtClean="0"/>
              <a:t>K vector for ray representation</a:t>
            </a:r>
          </a:p>
          <a:p>
            <a:pPr marL="228600" indent="-228600">
              <a:buAutoNum type="arabicPeriod"/>
            </a:pPr>
            <a:r>
              <a:rPr lang="en-US" altLang="zh-CN" dirty="0" err="1" smtClean="0"/>
              <a:t>Wavefront</a:t>
            </a:r>
            <a:r>
              <a:rPr lang="en-US" altLang="zh-CN" baseline="0" dirty="0" smtClean="0"/>
              <a:t> for wave representation</a:t>
            </a:r>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3</a:t>
            </a:fld>
            <a:endParaRPr lang="en-US"/>
          </a:p>
        </p:txBody>
      </p:sp>
    </p:spTree>
    <p:extLst>
      <p:ext uri="{BB962C8B-B14F-4D97-AF65-F5344CB8AC3E}">
        <p14:creationId xmlns:p14="http://schemas.microsoft.com/office/powerpoint/2010/main" val="396519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4</a:t>
            </a:fld>
            <a:endParaRPr lang="en-US"/>
          </a:p>
        </p:txBody>
      </p:sp>
    </p:spTree>
    <p:extLst>
      <p:ext uri="{BB962C8B-B14F-4D97-AF65-F5344CB8AC3E}">
        <p14:creationId xmlns:p14="http://schemas.microsoft.com/office/powerpoint/2010/main" val="183239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5</a:t>
            </a:fld>
            <a:endParaRPr lang="en-US"/>
          </a:p>
        </p:txBody>
      </p:sp>
    </p:spTree>
    <p:extLst>
      <p:ext uri="{BB962C8B-B14F-4D97-AF65-F5344CB8AC3E}">
        <p14:creationId xmlns:p14="http://schemas.microsoft.com/office/powerpoint/2010/main" val="105066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8</a:t>
            </a:fld>
            <a:endParaRPr lang="en-US"/>
          </a:p>
        </p:txBody>
      </p:sp>
    </p:spTree>
    <p:extLst>
      <p:ext uri="{BB962C8B-B14F-4D97-AF65-F5344CB8AC3E}">
        <p14:creationId xmlns:p14="http://schemas.microsoft.com/office/powerpoint/2010/main" val="4257537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10</a:t>
            </a:fld>
            <a:endParaRPr lang="en-US"/>
          </a:p>
        </p:txBody>
      </p:sp>
    </p:spTree>
    <p:extLst>
      <p:ext uri="{BB962C8B-B14F-4D97-AF65-F5344CB8AC3E}">
        <p14:creationId xmlns:p14="http://schemas.microsoft.com/office/powerpoint/2010/main" val="223185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12</a:t>
            </a:fld>
            <a:endParaRPr lang="en-US"/>
          </a:p>
        </p:txBody>
      </p:sp>
    </p:spTree>
    <p:extLst>
      <p:ext uri="{BB962C8B-B14F-4D97-AF65-F5344CB8AC3E}">
        <p14:creationId xmlns:p14="http://schemas.microsoft.com/office/powerpoint/2010/main" val="1244984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15</a:t>
            </a:fld>
            <a:endParaRPr lang="en-US"/>
          </a:p>
        </p:txBody>
      </p:sp>
    </p:spTree>
    <p:extLst>
      <p:ext uri="{BB962C8B-B14F-4D97-AF65-F5344CB8AC3E}">
        <p14:creationId xmlns:p14="http://schemas.microsoft.com/office/powerpoint/2010/main" val="4165095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17</a:t>
            </a:fld>
            <a:endParaRPr lang="en-US"/>
          </a:p>
        </p:txBody>
      </p:sp>
    </p:spTree>
    <p:extLst>
      <p:ext uri="{BB962C8B-B14F-4D97-AF65-F5344CB8AC3E}">
        <p14:creationId xmlns:p14="http://schemas.microsoft.com/office/powerpoint/2010/main" val="148092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BC57762B-3082-4B97-B5CB-2EE6BBA9A03C}" type="datetime1">
              <a:rPr lang="en-US" altLang="zh-CN" smtClean="0"/>
              <a:pPr/>
              <a:t>4/26/2021</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71A7B63-E2E2-41AF-B170-C1F98B6FC821}" type="datetime1">
              <a:rPr lang="en-US" altLang="zh-CN" smtClean="0"/>
              <a:pPr/>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6CBEA4D7-AB3F-46C3-A207-BAF728DD6F4B}" type="datetime1">
              <a:rPr lang="en-US" altLang="zh-CN" smtClean="0"/>
              <a:pPr/>
              <a:t>4/26/2021</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DE85598-029C-4CDE-BA6C-61492674C54D}" type="datetime1">
              <a:rPr lang="en-US" altLang="zh-CN" smtClean="0"/>
              <a:pPr/>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2D7DAEC-4AE3-4D55-9536-00AC0AC32BE0}" type="datetime1">
              <a:rPr lang="en-US" altLang="zh-CN" smtClean="0"/>
              <a:pPr/>
              <a:t>4/26/2021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0F3DD4DA-06CF-411E-867B-CC6B86EB6177}" type="datetime1">
              <a:rPr lang="en-US" altLang="zh-CN" smtClean="0"/>
              <a:pPr/>
              <a:t>4/26/2021</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0A1BE719-D71B-4B4B-AA50-068F502625FE}" type="datetime1">
              <a:rPr lang="en-US" altLang="zh-CN" smtClean="0"/>
              <a:pPr/>
              <a:t>4/26/2021</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35D98E4-6499-4F7A-9C59-B32926082692}" type="datetime1">
              <a:rPr lang="en-US" altLang="zh-CN" smtClean="0"/>
              <a:pPr/>
              <a:t>4/26/2021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DBC5B-2812-4786-A796-9E6FF5E47A36}" type="datetime1">
              <a:rPr lang="en-US" altLang="zh-CN" smtClean="0"/>
              <a:pPr/>
              <a:t>4/26/2021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ADBFCFA0-70F9-460C-9D6E-18805DAADC8B}" type="datetime1">
              <a:rPr lang="en-US" altLang="zh-CN" smtClean="0"/>
              <a:pPr/>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E43993AD-1123-4C9D-ABD9-83FC205005DD}" type="datetime1">
              <a:rPr lang="en-US" altLang="zh-CN" smtClean="0"/>
              <a:pPr/>
              <a:t>4/26/2021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C2100592-2FB6-4CEE-B664-6D937F948D6F}" type="datetime1">
              <a:rPr lang="en-US" altLang="zh-CN" smtClean="0"/>
              <a:pPr/>
              <a:t>4/26/2021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8.emf"/><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9.png"/><Relationship Id="rId5" Type="http://schemas.openxmlformats.org/officeDocument/2006/relationships/image" Target="../media/image31.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5.emf"/></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media" Target="../media/media5.mp4"/><Relationship Id="rId7" Type="http://schemas.openxmlformats.org/officeDocument/2006/relationships/image" Target="../media/image4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2.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31.png"/></Relationships>
</file>

<file path=ppt/slides/_rels/slide19.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47.png"/><Relationship Id="rId5" Type="http://schemas.openxmlformats.org/officeDocument/2006/relationships/image" Target="../media/image480.png"/><Relationship Id="rId10" Type="http://schemas.openxmlformats.org/officeDocument/2006/relationships/image" Target="../media/image53.png"/><Relationship Id="rId4" Type="http://schemas.openxmlformats.org/officeDocument/2006/relationships/image" Target="../media/image470.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20.png"/><Relationship Id="rId3" Type="http://schemas.microsoft.com/office/2007/relationships/media" Target="../media/media4.mp4"/><Relationship Id="rId7" Type="http://schemas.openxmlformats.org/officeDocument/2006/relationships/slideLayout" Target="../slideLayouts/slideLayout2.xml"/><Relationship Id="rId12"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5.mp4"/><Relationship Id="rId11" Type="http://schemas.openxmlformats.org/officeDocument/2006/relationships/image" Target="../media/image44.png"/><Relationship Id="rId5" Type="http://schemas.microsoft.com/office/2007/relationships/media" Target="../media/media5.mp4"/><Relationship Id="rId10" Type="http://schemas.openxmlformats.org/officeDocument/2006/relationships/image" Target="../media/image48.emf"/><Relationship Id="rId4" Type="http://schemas.openxmlformats.org/officeDocument/2006/relationships/video" Target="../media/media4.mp4"/><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51.wmf"/><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70.png"/><Relationship Id="rId20" Type="http://schemas.openxmlformats.org/officeDocument/2006/relationships/image" Target="../media/image52.wmf"/><Relationship Id="rId1" Type="http://schemas.openxmlformats.org/officeDocument/2006/relationships/vmlDrawing" Target="../drawings/vmlDrawing1.v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13.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oleObject" Target="../embeddings/oleObject2.bin"/><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7.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tiff"/><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48.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36.emf"/><Relationship Id="rId1" Type="http://schemas.openxmlformats.org/officeDocument/2006/relationships/slideLayout" Target="../slideLayouts/slideLayout2.xml"/><Relationship Id="rId4" Type="http://schemas.openxmlformats.org/officeDocument/2006/relationships/image" Target="../media/image12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image" Target="../media/image138.emf"/><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53.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38.emf"/><Relationship Id="rId1" Type="http://schemas.openxmlformats.org/officeDocument/2006/relationships/slideLayout" Target="../slideLayouts/slideLayout2.xml"/><Relationship Id="rId5" Type="http://schemas.openxmlformats.org/officeDocument/2006/relationships/image" Target="../media/image151.emf"/><Relationship Id="rId4" Type="http://schemas.openxmlformats.org/officeDocument/2006/relationships/image" Target="../media/image150.emf"/></Relationships>
</file>

<file path=ppt/slides/_rels/slide54.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emf"/><Relationship Id="rId7" Type="http://schemas.openxmlformats.org/officeDocument/2006/relationships/image" Target="../media/image157.emf"/><Relationship Id="rId2" Type="http://schemas.openxmlformats.org/officeDocument/2006/relationships/image" Target="../media/image152.emf"/><Relationship Id="rId1" Type="http://schemas.openxmlformats.org/officeDocument/2006/relationships/slideLayout" Target="../slideLayouts/slideLayout2.xml"/><Relationship Id="rId6" Type="http://schemas.openxmlformats.org/officeDocument/2006/relationships/image" Target="../media/image156.emf"/><Relationship Id="rId5" Type="http://schemas.openxmlformats.org/officeDocument/2006/relationships/image" Target="../media/image155.emf"/><Relationship Id="rId10" Type="http://schemas.openxmlformats.org/officeDocument/2006/relationships/image" Target="../media/image160.png"/><Relationship Id="rId4" Type="http://schemas.openxmlformats.org/officeDocument/2006/relationships/image" Target="../media/image154.emf"/><Relationship Id="rId9" Type="http://schemas.openxmlformats.org/officeDocument/2006/relationships/image" Target="../media/image159.png"/></Relationships>
</file>

<file path=ppt/slides/_rels/slide55.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image" Target="../media/image161.emf"/><Relationship Id="rId7" Type="http://schemas.openxmlformats.org/officeDocument/2006/relationships/image" Target="../media/image165.emf"/><Relationship Id="rId2" Type="http://schemas.openxmlformats.org/officeDocument/2006/relationships/image" Target="../media/image153.emf"/><Relationship Id="rId1" Type="http://schemas.openxmlformats.org/officeDocument/2006/relationships/slideLayout" Target="../slideLayouts/slideLayout2.xml"/><Relationship Id="rId6" Type="http://schemas.openxmlformats.org/officeDocument/2006/relationships/image" Target="../media/image164.emf"/><Relationship Id="rId5" Type="http://schemas.openxmlformats.org/officeDocument/2006/relationships/image" Target="../media/image163.emf"/><Relationship Id="rId4" Type="http://schemas.openxmlformats.org/officeDocument/2006/relationships/image" Target="../media/image162.emf"/><Relationship Id="rId9" Type="http://schemas.openxmlformats.org/officeDocument/2006/relationships/image" Target="../media/image1530.png"/></Relationships>
</file>

<file path=ppt/slides/_rels/slide56.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168.emf"/><Relationship Id="rId1" Type="http://schemas.openxmlformats.org/officeDocument/2006/relationships/slideLayout" Target="../slideLayouts/slideLayout2.xml"/><Relationship Id="rId5" Type="http://schemas.openxmlformats.org/officeDocument/2006/relationships/image" Target="../media/image171.emf"/><Relationship Id="rId4" Type="http://schemas.openxmlformats.org/officeDocument/2006/relationships/image" Target="../media/image170.emf"/></Relationships>
</file>

<file path=ppt/slides/_rels/slide58.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3.png"/><Relationship Id="rId7" Type="http://schemas.openxmlformats.org/officeDocument/2006/relationships/image" Target="../media/image170.emf"/><Relationship Id="rId2" Type="http://schemas.openxmlformats.org/officeDocument/2006/relationships/image" Target="../media/image172.emf"/><Relationship Id="rId1" Type="http://schemas.openxmlformats.org/officeDocument/2006/relationships/slideLayout" Target="../slideLayouts/slideLayout2.xml"/><Relationship Id="rId6" Type="http://schemas.openxmlformats.org/officeDocument/2006/relationships/image" Target="../media/image176.emf"/><Relationship Id="rId11" Type="http://schemas.openxmlformats.org/officeDocument/2006/relationships/image" Target="../media/image168.emf"/><Relationship Id="rId5" Type="http://schemas.openxmlformats.org/officeDocument/2006/relationships/image" Target="../media/image175.emf"/><Relationship Id="rId10" Type="http://schemas.openxmlformats.org/officeDocument/2006/relationships/image" Target="../media/image179.emf"/><Relationship Id="rId4" Type="http://schemas.openxmlformats.org/officeDocument/2006/relationships/image" Target="../media/image174.png"/><Relationship Id="rId9" Type="http://schemas.openxmlformats.org/officeDocument/2006/relationships/image" Target="../media/image178.emf"/></Relationships>
</file>

<file path=ppt/slides/_rels/slide59.xml.rels><?xml version="1.0" encoding="UTF-8" standalone="yes"?>
<Relationships xmlns="http://schemas.openxmlformats.org/package/2006/relationships"><Relationship Id="rId8" Type="http://schemas.openxmlformats.org/officeDocument/2006/relationships/image" Target="../media/image185.emf"/><Relationship Id="rId3" Type="http://schemas.openxmlformats.org/officeDocument/2006/relationships/image" Target="../media/image181.emf"/><Relationship Id="rId7" Type="http://schemas.openxmlformats.org/officeDocument/2006/relationships/image" Target="../media/image184.emf"/><Relationship Id="rId2" Type="http://schemas.openxmlformats.org/officeDocument/2006/relationships/image" Target="../media/image180.emf"/><Relationship Id="rId1" Type="http://schemas.openxmlformats.org/officeDocument/2006/relationships/slideLayout" Target="../slideLayouts/slideLayout2.xml"/><Relationship Id="rId6" Type="http://schemas.openxmlformats.org/officeDocument/2006/relationships/image" Target="../media/image183.emf"/><Relationship Id="rId5" Type="http://schemas.openxmlformats.org/officeDocument/2006/relationships/image" Target="../media/image182.emf"/><Relationship Id="rId4" Type="http://schemas.openxmlformats.org/officeDocument/2006/relationships/image" Target="../media/image169.png"/><Relationship Id="rId9" Type="http://schemas.openxmlformats.org/officeDocument/2006/relationships/image" Target="../media/image186.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88.emf"/><Relationship Id="rId7" Type="http://schemas.openxmlformats.org/officeDocument/2006/relationships/image" Target="../media/image175.emf"/><Relationship Id="rId2" Type="http://schemas.openxmlformats.org/officeDocument/2006/relationships/image" Target="../media/image187.emf"/><Relationship Id="rId1" Type="http://schemas.openxmlformats.org/officeDocument/2006/relationships/slideLayout" Target="../slideLayouts/slideLayout2.xml"/><Relationship Id="rId6" Type="http://schemas.openxmlformats.org/officeDocument/2006/relationships/image" Target="../media/image191.emf"/><Relationship Id="rId5" Type="http://schemas.openxmlformats.org/officeDocument/2006/relationships/image" Target="../media/image190.emf"/><Relationship Id="rId4" Type="http://schemas.openxmlformats.org/officeDocument/2006/relationships/image" Target="../media/image189.emf"/></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slideLayout" Target="../slideLayouts/slideLayout2.xml"/><Relationship Id="rId6" Type="http://schemas.openxmlformats.org/officeDocument/2006/relationships/image" Target="../media/image189.emf"/><Relationship Id="rId5" Type="http://schemas.openxmlformats.org/officeDocument/2006/relationships/image" Target="../media/image195.emf"/><Relationship Id="rId4" Type="http://schemas.openxmlformats.org/officeDocument/2006/relationships/image" Target="../media/image194.emf"/></Relationships>
</file>

<file path=ppt/slides/_rels/slide62.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7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198.emf"/><Relationship Id="rId1" Type="http://schemas.openxmlformats.org/officeDocument/2006/relationships/slideLayout" Target="../slideLayouts/slideLayout2.xml"/><Relationship Id="rId4" Type="http://schemas.openxmlformats.org/officeDocument/2006/relationships/image" Target="../media/image200.emf"/></Relationships>
</file>

<file path=ppt/slides/_rels/slide66.xml.rels><?xml version="1.0" encoding="UTF-8" standalone="yes"?>
<Relationships xmlns="http://schemas.openxmlformats.org/package/2006/relationships"><Relationship Id="rId8" Type="http://schemas.openxmlformats.org/officeDocument/2006/relationships/image" Target="../media/image206.emf"/><Relationship Id="rId3" Type="http://schemas.openxmlformats.org/officeDocument/2006/relationships/image" Target="../media/image201.emf"/><Relationship Id="rId7" Type="http://schemas.openxmlformats.org/officeDocument/2006/relationships/image" Target="../media/image205.emf"/><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04.emf"/><Relationship Id="rId5" Type="http://schemas.openxmlformats.org/officeDocument/2006/relationships/image" Target="../media/image203.emf"/><Relationship Id="rId4" Type="http://schemas.openxmlformats.org/officeDocument/2006/relationships/image" Target="../media/image202.emf"/><Relationship Id="rId9" Type="http://schemas.openxmlformats.org/officeDocument/2006/relationships/image" Target="../media/image207.emf"/></Relationships>
</file>

<file path=ppt/slides/_rels/slide6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6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3.emf"/><Relationship Id="rId7" Type="http://schemas.openxmlformats.org/officeDocument/2006/relationships/image" Target="../media/image207.png"/><Relationship Id="rId2" Type="http://schemas.openxmlformats.org/officeDocument/2006/relationships/image" Target="../media/image182.emf"/><Relationship Id="rId1" Type="http://schemas.openxmlformats.org/officeDocument/2006/relationships/slideLayout" Target="../slideLayouts/slideLayout2.xml"/><Relationship Id="rId6" Type="http://schemas.openxmlformats.org/officeDocument/2006/relationships/image" Target="../media/image186.emf"/><Relationship Id="rId5" Type="http://schemas.openxmlformats.org/officeDocument/2006/relationships/image" Target="../media/image185.emf"/><Relationship Id="rId4" Type="http://schemas.openxmlformats.org/officeDocument/2006/relationships/image" Target="../media/image184.emf"/></Relationships>
</file>

<file path=ppt/slides/_rels/slide73.xml.rels><?xml version="1.0" encoding="UTF-8" standalone="yes"?>
<Relationships xmlns="http://schemas.openxmlformats.org/package/2006/relationships"><Relationship Id="rId8" Type="http://schemas.openxmlformats.org/officeDocument/2006/relationships/image" Target="../media/image2120.png"/><Relationship Id="rId13" Type="http://schemas.openxmlformats.org/officeDocument/2006/relationships/image" Target="../media/image1930.png"/><Relationship Id="rId3" Type="http://schemas.openxmlformats.org/officeDocument/2006/relationships/image" Target="../media/image184.emf"/><Relationship Id="rId7" Type="http://schemas.openxmlformats.org/officeDocument/2006/relationships/image" Target="../media/image2110.png"/><Relationship Id="rId12" Type="http://schemas.openxmlformats.org/officeDocument/2006/relationships/image" Target="../media/image1920.png"/><Relationship Id="rId2" Type="http://schemas.openxmlformats.org/officeDocument/2006/relationships/image" Target="../media/image183.emf"/><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image" Target="../media/image1910.png"/><Relationship Id="rId5" Type="http://schemas.openxmlformats.org/officeDocument/2006/relationships/image" Target="../media/image2090.png"/><Relationship Id="rId10" Type="http://schemas.openxmlformats.org/officeDocument/2006/relationships/image" Target="../media/image214.png"/><Relationship Id="rId4" Type="http://schemas.openxmlformats.org/officeDocument/2006/relationships/image" Target="../media/image2080.png"/><Relationship Id="rId9" Type="http://schemas.openxmlformats.org/officeDocument/2006/relationships/image" Target="../media/image2130.png"/></Relationships>
</file>

<file path=ppt/slides/_rels/slide7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5.jpeg"/><Relationship Id="rId5" Type="http://schemas.openxmlformats.org/officeDocument/2006/relationships/image" Target="../media/image218.png"/><Relationship Id="rId4" Type="http://schemas.openxmlformats.org/officeDocument/2006/relationships/image" Target="../media/image217.png"/></Relationships>
</file>

<file path=ppt/slides/_rels/slide75.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image" Target="../media/image21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image" Target="../media/image218.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11" Type="http://schemas.openxmlformats.org/officeDocument/2006/relationships/image" Target="../media/image19.png"/><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video" Target="../media/media2.mp4"/><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8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410.png"/><Relationship Id="rId7"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290.png"/><Relationship Id="rId4" Type="http://schemas.openxmlformats.org/officeDocument/2006/relationships/image" Target="../media/image2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8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5" Type="http://schemas.openxmlformats.org/officeDocument/2006/relationships/image" Target="../media/image244.tiff"/><Relationship Id="rId4" Type="http://schemas.openxmlformats.org/officeDocument/2006/relationships/image" Target="../media/image243.png"/></Relationships>
</file>

<file path=ppt/slides/_rels/slide8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2530.png"/><Relationship Id="rId4" Type="http://schemas.openxmlformats.org/officeDocument/2006/relationships/image" Target="../media/image25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image" Target="../media/image2540.png"/><Relationship Id="rId1" Type="http://schemas.openxmlformats.org/officeDocument/2006/relationships/slideLayout" Target="../slideLayouts/slideLayout2.xml"/><Relationship Id="rId4" Type="http://schemas.openxmlformats.org/officeDocument/2006/relationships/image" Target="../media/image245.emf"/></Relationships>
</file>

<file path=ppt/slides/_rels/slide9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1450.png"/><Relationship Id="rId3" Type="http://schemas.openxmlformats.org/officeDocument/2006/relationships/image" Target="../media/image248.png"/><Relationship Id="rId7" Type="http://schemas.openxmlformats.org/officeDocument/2006/relationships/image" Target="../media/image252.png"/><Relationship Id="rId12" Type="http://schemas.openxmlformats.org/officeDocument/2006/relationships/image" Target="../media/image1440.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image" Target="../media/image1430.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 Id="rId14" Type="http://schemas.openxmlformats.org/officeDocument/2006/relationships/image" Target="../media/image1460.png"/></Relationships>
</file>

<file path=ppt/slides/_rels/slide9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0.png"/><Relationship Id="rId3" Type="http://schemas.openxmlformats.org/officeDocument/2006/relationships/image" Target="../media/image1480.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image" Target="../media/image1470.png"/><Relationship Id="rId16"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038600"/>
            <a:ext cx="8610600" cy="1828800"/>
          </a:xfrm>
        </p:spPr>
        <p:txBody>
          <a:bodyPr>
            <a:normAutofit/>
          </a:bodyPr>
          <a:lstStyle/>
          <a:p>
            <a:r>
              <a:rPr lang="en-US" sz="4000" dirty="0"/>
              <a:t>8. Wave Reflection &amp; Transmission</a:t>
            </a:r>
          </a:p>
        </p:txBody>
      </p:sp>
      <p:sp>
        <p:nvSpPr>
          <p:cNvPr id="3" name="Subtitle 2"/>
          <p:cNvSpPr>
            <a:spLocks noGrp="1"/>
          </p:cNvSpPr>
          <p:nvPr>
            <p:ph type="subTitle" idx="1"/>
          </p:nvPr>
        </p:nvSpPr>
        <p:spPr/>
        <p:txBody>
          <a:bodyPr>
            <a:normAutofit/>
          </a:bodyPr>
          <a:lstStyle/>
          <a:p>
            <a:r>
              <a:rPr lang="en-US" sz="2800" dirty="0"/>
              <a:t>7e Applied EM by Ulaby and </a:t>
            </a:r>
            <a:r>
              <a:rPr lang="en-US" sz="2800" dirty="0" err="1"/>
              <a:t>Ravaioli</a:t>
            </a:r>
            <a:endParaRPr lang="en-US" sz="2800" dirty="0"/>
          </a:p>
        </p:txBody>
      </p:sp>
      <p:pic>
        <p:nvPicPr>
          <p:cNvPr id="1026" name="Picture 2"/>
          <p:cNvPicPr>
            <a:picLocks noChangeAspect="1" noChangeArrowheads="1"/>
          </p:cNvPicPr>
          <p:nvPr/>
        </p:nvPicPr>
        <p:blipFill>
          <a:blip r:embed="rId2" cstate="print"/>
          <a:srcRect/>
          <a:stretch>
            <a:fillRect/>
          </a:stretch>
        </p:blipFill>
        <p:spPr bwMode="auto">
          <a:xfrm>
            <a:off x="609600" y="149840"/>
            <a:ext cx="7924800" cy="4955560"/>
          </a:xfrm>
          <a:prstGeom prst="rect">
            <a:avLst/>
          </a:prstGeom>
          <a:noFill/>
          <a:ln w="9525">
            <a:noFill/>
            <a:miter lim="800000"/>
            <a:headEnd/>
            <a:tailEnd/>
          </a:ln>
        </p:spPr>
      </p:pic>
      <p:sp>
        <p:nvSpPr>
          <p:cNvPr id="4" name="灯片编号占位符 3">
            <a:extLst>
              <a:ext uri="{FF2B5EF4-FFF2-40B4-BE49-F238E27FC236}">
                <a16:creationId xmlns:a16="http://schemas.microsoft.com/office/drawing/2014/main" id="{E702BFF6-C941-47FF-9A19-08505007E714}"/>
              </a:ext>
            </a:extLst>
          </p:cNvPr>
          <p:cNvSpPr>
            <a:spLocks noGrp="1"/>
          </p:cNvSpPr>
          <p:nvPr>
            <p:ph type="sldNum" sz="quarter" idx="12"/>
          </p:nvPr>
        </p:nvSpPr>
        <p:spPr/>
        <p:txBody>
          <a:bodyPr/>
          <a:lstStyle/>
          <a:p>
            <a:fld id="{F70DCC03-55F8-4B63-9C69-6FF9F41CE208}"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p:cNvPicPr>
            <a:picLocks noChangeAspect="1" noChangeArrowheads="1"/>
          </p:cNvPicPr>
          <p:nvPr/>
        </p:nvPicPr>
        <p:blipFill rotWithShape="1">
          <a:blip r:embed="rId3" cstate="print"/>
          <a:srcRect t="47692"/>
          <a:stretch/>
        </p:blipFill>
        <p:spPr bwMode="auto">
          <a:xfrm>
            <a:off x="5757231" y="4293096"/>
            <a:ext cx="2840851" cy="1166394"/>
          </a:xfrm>
          <a:prstGeom prst="rect">
            <a:avLst/>
          </a:prstGeom>
          <a:noFill/>
          <a:ln w="9525">
            <a:noFill/>
            <a:miter lim="800000"/>
            <a:headEnd/>
            <a:tailEnd/>
          </a:ln>
        </p:spPr>
      </p:pic>
      <p:sp>
        <p:nvSpPr>
          <p:cNvPr id="2" name="Title 1"/>
          <p:cNvSpPr>
            <a:spLocks noGrp="1"/>
          </p:cNvSpPr>
          <p:nvPr>
            <p:ph type="title"/>
          </p:nvPr>
        </p:nvSpPr>
        <p:spPr>
          <a:xfrm>
            <a:off x="304800" y="228600"/>
            <a:ext cx="3733800" cy="990600"/>
          </a:xfrm>
        </p:spPr>
        <p:txBody>
          <a:bodyPr/>
          <a:lstStyle/>
          <a:p>
            <a:r>
              <a:rPr lang="en-US" dirty="0"/>
              <a:t>Power Transfer</a:t>
            </a:r>
          </a:p>
        </p:txBody>
      </p:sp>
      <p:sp>
        <p:nvSpPr>
          <p:cNvPr id="5" name="TextBox 4"/>
          <p:cNvSpPr txBox="1"/>
          <p:nvPr/>
        </p:nvSpPr>
        <p:spPr>
          <a:xfrm>
            <a:off x="228600" y="1524000"/>
            <a:ext cx="1407958" cy="461665"/>
          </a:xfrm>
          <a:prstGeom prst="rect">
            <a:avLst/>
          </a:prstGeom>
          <a:noFill/>
        </p:spPr>
        <p:txBody>
          <a:bodyPr wrap="none" rtlCol="0">
            <a:spAutoFit/>
          </a:bodyPr>
          <a:lstStyle/>
          <a:p>
            <a:r>
              <a:rPr lang="en-US" sz="2400" dirty="0">
                <a:solidFill>
                  <a:srgbClr val="C00000"/>
                </a:solidFill>
              </a:rPr>
              <a:t>Medium 1</a:t>
            </a:r>
          </a:p>
        </p:txBody>
      </p:sp>
      <p:sp>
        <p:nvSpPr>
          <p:cNvPr id="6" name="TextBox 5"/>
          <p:cNvSpPr txBox="1"/>
          <p:nvPr/>
        </p:nvSpPr>
        <p:spPr>
          <a:xfrm>
            <a:off x="285794" y="4285246"/>
            <a:ext cx="1407958" cy="738664"/>
          </a:xfrm>
          <a:prstGeom prst="rect">
            <a:avLst/>
          </a:prstGeom>
          <a:noFill/>
        </p:spPr>
        <p:txBody>
          <a:bodyPr wrap="none" rtlCol="0">
            <a:spAutoFit/>
          </a:bodyPr>
          <a:lstStyle/>
          <a:p>
            <a:r>
              <a:rPr lang="en-US" sz="2400" dirty="0">
                <a:solidFill>
                  <a:srgbClr val="C00000"/>
                </a:solidFill>
              </a:rPr>
              <a:t>Medium 2</a:t>
            </a:r>
          </a:p>
          <a:p>
            <a:endParaRPr lang="en-US" dirty="0">
              <a:solidFill>
                <a:srgbClr val="C00000"/>
              </a:solidFill>
            </a:endParaRPr>
          </a:p>
        </p:txBody>
      </p:sp>
      <p:pic>
        <p:nvPicPr>
          <p:cNvPr id="11266" name="Picture 2"/>
          <p:cNvPicPr>
            <a:picLocks noChangeAspect="1" noChangeArrowheads="1"/>
          </p:cNvPicPr>
          <p:nvPr/>
        </p:nvPicPr>
        <p:blipFill>
          <a:blip r:embed="rId4" cstate="print"/>
          <a:srcRect/>
          <a:stretch>
            <a:fillRect/>
          </a:stretch>
        </p:blipFill>
        <p:spPr bwMode="auto">
          <a:xfrm>
            <a:off x="4572000" y="0"/>
            <a:ext cx="2912859" cy="2912859"/>
          </a:xfrm>
          <a:prstGeom prst="rect">
            <a:avLst/>
          </a:prstGeom>
          <a:noFill/>
          <a:ln w="9525">
            <a:noFill/>
            <a:miter lim="800000"/>
            <a:headEnd/>
            <a:tailEnd/>
          </a:ln>
        </p:spPr>
      </p:pic>
      <p:pic>
        <p:nvPicPr>
          <p:cNvPr id="11267" name="Picture 3"/>
          <p:cNvPicPr>
            <a:picLocks noGrp="1" noChangeAspect="1" noChangeArrowheads="1"/>
          </p:cNvPicPr>
          <p:nvPr>
            <p:ph sz="quarter" idx="1"/>
          </p:nvPr>
        </p:nvPicPr>
        <p:blipFill>
          <a:blip r:embed="rId5" cstate="print"/>
          <a:srcRect/>
          <a:stretch>
            <a:fillRect/>
          </a:stretch>
        </p:blipFill>
        <p:spPr bwMode="auto">
          <a:xfrm>
            <a:off x="152401" y="1913804"/>
            <a:ext cx="3505200" cy="2371442"/>
          </a:xfrm>
          <a:prstGeom prst="rect">
            <a:avLst/>
          </a:prstGeom>
          <a:noFill/>
          <a:ln w="9525">
            <a:noFill/>
            <a:miter lim="800000"/>
            <a:headEnd/>
            <a:tailEnd/>
          </a:ln>
        </p:spPr>
      </p:pic>
      <p:pic>
        <p:nvPicPr>
          <p:cNvPr id="11268" name="Picture 4"/>
          <p:cNvPicPr>
            <a:picLocks noChangeAspect="1" noChangeArrowheads="1"/>
          </p:cNvPicPr>
          <p:nvPr/>
        </p:nvPicPr>
        <p:blipFill>
          <a:blip r:embed="rId6" cstate="print">
            <a:clrChange>
              <a:clrFrom>
                <a:srgbClr val="FFFFFF"/>
              </a:clrFrom>
              <a:clrTo>
                <a:srgbClr val="FFFFFF">
                  <a:alpha val="0"/>
                </a:srgbClr>
              </a:clrTo>
            </a:clrChange>
            <a:duotone>
              <a:schemeClr val="accent5">
                <a:shade val="45000"/>
                <a:satMod val="135000"/>
              </a:schemeClr>
              <a:prstClr val="white"/>
            </a:duotone>
          </a:blip>
          <a:srcRect/>
          <a:stretch>
            <a:fillRect/>
          </a:stretch>
        </p:blipFill>
        <p:spPr bwMode="auto">
          <a:xfrm>
            <a:off x="130395" y="4943047"/>
            <a:ext cx="4034017" cy="1727562"/>
          </a:xfrm>
          <a:prstGeom prst="rect">
            <a:avLst/>
          </a:prstGeom>
          <a:noFill/>
          <a:ln w="9525">
            <a:noFill/>
            <a:miter lim="800000"/>
            <a:headEnd/>
            <a:tailEnd/>
          </a:ln>
        </p:spPr>
      </p:pic>
      <p:pic>
        <p:nvPicPr>
          <p:cNvPr id="10" name="Picture 5"/>
          <p:cNvPicPr>
            <a:picLocks noChangeAspect="1" noChangeArrowheads="1"/>
          </p:cNvPicPr>
          <p:nvPr/>
        </p:nvPicPr>
        <p:blipFill rotWithShape="1">
          <a:blip r:embed="rId3" cstate="print"/>
          <a:srcRect l="32293" r="12655" b="85972"/>
          <a:stretch/>
        </p:blipFill>
        <p:spPr bwMode="auto">
          <a:xfrm>
            <a:off x="5781686" y="5553930"/>
            <a:ext cx="1616715" cy="323342"/>
          </a:xfrm>
          <a:prstGeom prst="rect">
            <a:avLst/>
          </a:prstGeom>
          <a:noFill/>
          <a:ln w="9525">
            <a:noFill/>
            <a:miter lim="800000"/>
            <a:headEnd/>
            <a:tailEnd/>
          </a:ln>
        </p:spPr>
      </p:pic>
      <p:sp>
        <p:nvSpPr>
          <p:cNvPr id="12" name="TextBox 11"/>
          <p:cNvSpPr txBox="1"/>
          <p:nvPr/>
        </p:nvSpPr>
        <p:spPr>
          <a:xfrm>
            <a:off x="3143240" y="1857364"/>
            <a:ext cx="1214446"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a:solidFill>
                  <a:schemeClr val="bg1"/>
                </a:solidFill>
              </a:rPr>
              <a:t>Total fields</a:t>
            </a:r>
            <a:endParaRPr lang="zh-CN" altLang="en-US" dirty="0">
              <a:solidFill>
                <a:schemeClr val="bg1"/>
              </a:solidFill>
            </a:endParaRPr>
          </a:p>
        </p:txBody>
      </p:sp>
      <p:sp>
        <p:nvSpPr>
          <p:cNvPr id="4" name="灯片编号占位符 3">
            <a:extLst>
              <a:ext uri="{FF2B5EF4-FFF2-40B4-BE49-F238E27FC236}">
                <a16:creationId xmlns:a16="http://schemas.microsoft.com/office/drawing/2014/main" id="{D7D59385-3535-46BE-8E6F-D7D868FD82D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10</a:t>
            </a:fld>
            <a:endParaRPr lang="en-US"/>
          </a:p>
        </p:txBody>
      </p:sp>
      <p:pic>
        <p:nvPicPr>
          <p:cNvPr id="13313" name="Picture 1"/>
          <p:cNvPicPr>
            <a:picLocks noChangeAspect="1" noChangeArrowheads="1"/>
          </p:cNvPicPr>
          <p:nvPr/>
        </p:nvPicPr>
        <p:blipFill rotWithShape="1">
          <a:blip r:embed="rId7" cstate="print"/>
          <a:srcRect/>
          <a:stretch/>
        </p:blipFill>
        <p:spPr bwMode="auto">
          <a:xfrm>
            <a:off x="4560388" y="2943847"/>
            <a:ext cx="2924472" cy="1296415"/>
          </a:xfrm>
          <a:prstGeom prst="rect">
            <a:avLst/>
          </a:prstGeom>
          <a:noFill/>
          <a:ln w="9525">
            <a:noFill/>
            <a:miter lim="800000"/>
            <a:headEnd/>
            <a:tailEnd/>
          </a:ln>
        </p:spPr>
      </p:pic>
      <p:sp>
        <p:nvSpPr>
          <p:cNvPr id="13" name="圆角矩形 12"/>
          <p:cNvSpPr/>
          <p:nvPr/>
        </p:nvSpPr>
        <p:spPr>
          <a:xfrm>
            <a:off x="4275500" y="6039740"/>
            <a:ext cx="4824536" cy="79087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Example 8-1 (pp. 358) Radar </a:t>
            </a:r>
            <a:r>
              <a:rPr lang="en-US" altLang="zh-CN" sz="1200" dirty="0" err="1" smtClean="0">
                <a:solidFill>
                  <a:schemeClr val="tx1"/>
                </a:solidFill>
                <a:latin typeface="Gill Sans MT" panose="020B0502020104020203" pitchFamily="34" charset="0"/>
              </a:rPr>
              <a:t>Radome</a:t>
            </a:r>
            <a:r>
              <a:rPr lang="en-US" altLang="zh-CN" sz="1200" dirty="0" smtClean="0">
                <a:solidFill>
                  <a:schemeClr val="tx1"/>
                </a:solidFill>
                <a:latin typeface="Gill Sans MT" panose="020B0502020104020203" pitchFamily="34" charset="0"/>
              </a:rPr>
              <a:t> (Concept Question 8-2 on pp. 361)</a:t>
            </a:r>
          </a:p>
          <a:p>
            <a:pPr algn="just">
              <a:lnSpc>
                <a:spcPct val="150000"/>
              </a:lnSpc>
            </a:pPr>
            <a:r>
              <a:rPr lang="en-US" altLang="zh-CN" sz="1200" dirty="0" smtClean="0">
                <a:solidFill>
                  <a:schemeClr val="tx1"/>
                </a:solidFill>
                <a:latin typeface="Gill Sans MT" panose="020B0502020104020203" pitchFamily="34" charset="0"/>
              </a:rPr>
              <a:t>Multiple reflection (waves) cancel with each other, leading to transparency</a:t>
            </a:r>
          </a:p>
        </p:txBody>
      </p:sp>
      <p:sp>
        <p:nvSpPr>
          <p:cNvPr id="15" name="圆角矩形 14"/>
          <p:cNvSpPr/>
          <p:nvPr/>
        </p:nvSpPr>
        <p:spPr>
          <a:xfrm>
            <a:off x="533400" y="1234892"/>
            <a:ext cx="3966592" cy="310365"/>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a:solidFill>
                  <a:schemeClr val="accent6">
                    <a:lumMod val="60000"/>
                    <a:lumOff val="40000"/>
                  </a:schemeClr>
                </a:solidFill>
                <a:latin typeface="Gill Sans MT" panose="020B0502020104020203" pitchFamily="34" charset="0"/>
              </a:rPr>
              <a:t>❓</a:t>
            </a: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Problem:  </a:t>
            </a:r>
            <a:r>
              <a:rPr lang="en-US" altLang="zh-CN" sz="1400" dirty="0" smtClean="0">
                <a:solidFill>
                  <a:schemeClr val="tx1"/>
                </a:solidFill>
                <a:latin typeface="Gill Sans MT" panose="020B0502020104020203" pitchFamily="34" charset="0"/>
              </a:rPr>
              <a:t>Determine the power in two regions</a:t>
            </a:r>
            <a:endParaRPr lang="en-US" altLang="zh-CN" sz="1400" b="1" dirty="0" smtClean="0">
              <a:solidFill>
                <a:schemeClr val="tx1"/>
              </a:solidFill>
              <a:latin typeface="Gill Sans MT" panose="020B0502020104020203" pitchFamily="34" charset="0"/>
            </a:endParaRPr>
          </a:p>
        </p:txBody>
      </p:sp>
      <p:sp>
        <p:nvSpPr>
          <p:cNvPr id="16" name="圆角矩形 15"/>
          <p:cNvSpPr/>
          <p:nvPr/>
        </p:nvSpPr>
        <p:spPr>
          <a:xfrm>
            <a:off x="4837303" y="4437112"/>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forward</a:t>
            </a:r>
          </a:p>
        </p:txBody>
      </p:sp>
      <p:sp>
        <p:nvSpPr>
          <p:cNvPr id="17" name="圆角矩形 16"/>
          <p:cNvSpPr/>
          <p:nvPr/>
        </p:nvSpPr>
        <p:spPr>
          <a:xfrm>
            <a:off x="4837303" y="5069819"/>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back</a:t>
            </a:r>
          </a:p>
        </p:txBody>
      </p:sp>
      <p:sp>
        <p:nvSpPr>
          <p:cNvPr id="18" name="圆角矩形 17"/>
          <p:cNvSpPr/>
          <p:nvPr/>
        </p:nvSpPr>
        <p:spPr>
          <a:xfrm>
            <a:off x="4837303" y="5611356"/>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total</a:t>
            </a:r>
          </a:p>
        </p:txBody>
      </p:sp>
      <p:grpSp>
        <p:nvGrpSpPr>
          <p:cNvPr id="3" name="组合 2"/>
          <p:cNvGrpSpPr/>
          <p:nvPr/>
        </p:nvGrpSpPr>
        <p:grpSpPr>
          <a:xfrm>
            <a:off x="7596336" y="3520736"/>
            <a:ext cx="1379316" cy="2491661"/>
            <a:chOff x="10149253" y="4889056"/>
            <a:chExt cx="1379316" cy="2491661"/>
          </a:xfrm>
        </p:grpSpPr>
        <mc:AlternateContent xmlns:mc="http://schemas.openxmlformats.org/markup-compatibility/2006" xmlns:a14="http://schemas.microsoft.com/office/drawing/2010/main">
          <mc:Choice Requires="a14">
            <p:sp>
              <p:nvSpPr>
                <p:cNvPr id="19" name="圆角矩形 18"/>
                <p:cNvSpPr/>
                <p:nvPr/>
              </p:nvSpPr>
              <p:spPr>
                <a:xfrm>
                  <a:off x="10380212" y="4889056"/>
                  <a:ext cx="1148357" cy="64807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f>
                          <m:fPr>
                            <m:ctrlPr>
                              <a:rPr lang="en-US" altLang="zh-CN" sz="1600" i="1" dirty="0" smtClean="0">
                                <a:solidFill>
                                  <a:schemeClr val="tx1"/>
                                </a:solidFill>
                                <a:latin typeface="Cambria Math" panose="02040503050406030204" pitchFamily="18" charset="0"/>
                              </a:rPr>
                            </m:ctrlPr>
                          </m:fPr>
                          <m:num>
                            <m:r>
                              <a:rPr lang="en-US" altLang="zh-CN" sz="1600" b="0" i="1" dirty="0" smtClean="0">
                                <a:solidFill>
                                  <a:schemeClr val="tx1"/>
                                </a:solidFill>
                                <a:latin typeface="Cambria Math" panose="02040503050406030204" pitchFamily="18" charset="0"/>
                              </a:rPr>
                              <m:t>1</m:t>
                            </m:r>
                          </m:num>
                          <m:den>
                            <m:r>
                              <a:rPr lang="en-US" altLang="zh-CN" sz="1600" b="0" i="1" dirty="0" smtClean="0">
                                <a:solidFill>
                                  <a:schemeClr val="tx1"/>
                                </a:solidFill>
                                <a:latin typeface="Cambria Math" panose="02040503050406030204" pitchFamily="18" charset="0"/>
                              </a:rPr>
                              <m:t>2</m:t>
                            </m:r>
                          </m:den>
                        </m:f>
                        <m:f>
                          <m:fPr>
                            <m:ctrlPr>
                              <a:rPr lang="en-US" altLang="zh-CN" sz="1600" i="1" dirty="0" smtClean="0">
                                <a:solidFill>
                                  <a:schemeClr val="tx1"/>
                                </a:solidFill>
                                <a:latin typeface="Cambria Math" panose="02040503050406030204" pitchFamily="18" charset="0"/>
                              </a:rPr>
                            </m:ctrlPr>
                          </m:fPr>
                          <m:num>
                            <m:sSup>
                              <m:sSupPr>
                                <m:ctrlPr>
                                  <a:rPr lang="en-US" altLang="zh-CN" sz="1600" i="1" dirty="0" smtClean="0">
                                    <a:solidFill>
                                      <a:schemeClr val="tx1"/>
                                    </a:solidFill>
                                    <a:latin typeface="Cambria Math" panose="02040503050406030204" pitchFamily="18" charset="0"/>
                                  </a:rPr>
                                </m:ctrlPr>
                              </m:sSupPr>
                              <m:e>
                                <m:d>
                                  <m:dPr>
                                    <m:begChr m:val="|"/>
                                    <m:endChr m:val="|"/>
                                    <m:ctrlPr>
                                      <a:rPr lang="en-US" altLang="zh-CN" sz="160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𝑉</m:t>
                                    </m:r>
                                  </m:e>
                                </m:d>
                              </m:e>
                              <m:sup>
                                <m:r>
                                  <a:rPr lang="en-US" altLang="zh-CN" sz="1600" b="0" i="1" dirty="0" smtClean="0">
                                    <a:solidFill>
                                      <a:schemeClr val="tx1"/>
                                    </a:solidFill>
                                    <a:latin typeface="Cambria Math" panose="02040503050406030204" pitchFamily="18" charset="0"/>
                                  </a:rPr>
                                  <m:t>2</m:t>
                                </m:r>
                              </m:sup>
                            </m:sSup>
                            <m:r>
                              <m:rPr>
                                <m:nor/>
                              </m:rPr>
                              <a:rPr lang="en-US" altLang="zh-CN" sz="1600" dirty="0">
                                <a:solidFill>
                                  <a:schemeClr val="tx1"/>
                                </a:solidFill>
                                <a:latin typeface="Gill Sans MT" panose="020B0502020104020203" pitchFamily="34" charset="0"/>
                              </a:rPr>
                              <m:t> </m:t>
                            </m:r>
                          </m:num>
                          <m:den>
                            <m:r>
                              <a:rPr lang="en-US" altLang="zh-CN" sz="1600" i="1" dirty="0">
                                <a:solidFill>
                                  <a:schemeClr val="tx1"/>
                                </a:solidFill>
                                <a:latin typeface="Cambria Math" panose="02040503050406030204" pitchFamily="18" charset="0"/>
                              </a:rPr>
                              <m:t>𝑅</m:t>
                            </m:r>
                          </m:den>
                        </m:f>
                      </m:oMath>
                    </m:oMathPara>
                  </a14:m>
                  <a:endParaRPr lang="en-US" altLang="zh-CN" sz="1600" dirty="0" smtClean="0">
                    <a:solidFill>
                      <a:schemeClr val="tx1"/>
                    </a:solidFill>
                    <a:latin typeface="Gill Sans MT" panose="020B0502020104020203" pitchFamily="34" charset="0"/>
                  </a:endParaRPr>
                </a:p>
              </p:txBody>
            </p:sp>
          </mc:Choice>
          <mc:Fallback xmlns="">
            <p:sp>
              <p:nvSpPr>
                <p:cNvPr id="19" name="圆角矩形 18"/>
                <p:cNvSpPr>
                  <a:spLocks noRot="1" noChangeAspect="1" noMove="1" noResize="1" noEditPoints="1" noAdjustHandles="1" noChangeArrowheads="1" noChangeShapeType="1" noTextEdit="1"/>
                </p:cNvSpPr>
                <p:nvPr/>
              </p:nvSpPr>
              <p:spPr>
                <a:xfrm>
                  <a:off x="10380212" y="4889056"/>
                  <a:ext cx="1148357" cy="648072"/>
                </a:xfrm>
                <a:prstGeom prst="roundRect">
                  <a:avLst>
                    <a:gd name="adj" fmla="val 7310"/>
                  </a:avLst>
                </a:prstGeom>
                <a:blipFill>
                  <a:blip r:embed="rId8"/>
                  <a:stretch>
                    <a:fillRect/>
                  </a:stretch>
                </a:blipFill>
                <a:ln w="12700">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圆角矩形 19"/>
                <p:cNvSpPr/>
                <p:nvPr/>
              </p:nvSpPr>
              <p:spPr>
                <a:xfrm>
                  <a:off x="10149253" y="5652678"/>
                  <a:ext cx="1379316" cy="64807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sSup>
                          <m:sSupPr>
                            <m:ctrlPr>
                              <a:rPr lang="en-US" altLang="zh-CN" sz="1600" i="1" dirty="0" smtClean="0">
                                <a:solidFill>
                                  <a:schemeClr val="tx1"/>
                                </a:solidFill>
                                <a:latin typeface="Cambria Math" panose="02040503050406030204" pitchFamily="18" charset="0"/>
                              </a:rPr>
                            </m:ctrlPr>
                          </m:sSupPr>
                          <m:e>
                            <m:r>
                              <a:rPr lang="en-US" altLang="zh-CN" sz="1600" b="0" i="1" dirty="0" smtClean="0">
                                <a:solidFill>
                                  <a:schemeClr val="tx1"/>
                                </a:solidFill>
                                <a:latin typeface="Cambria Math" panose="02040503050406030204" pitchFamily="18" charset="0"/>
                              </a:rPr>
                              <m:t>(</m:t>
                            </m:r>
                            <m:d>
                              <m:dPr>
                                <m:begChr m:val="|"/>
                                <m:endChr m:val="|"/>
                                <m:ctrlPr>
                                  <a:rPr lang="en-US" altLang="zh-CN" sz="1600" i="1" dirty="0">
                                    <a:solidFill>
                                      <a:schemeClr val="tx1"/>
                                    </a:solidFill>
                                    <a:latin typeface="Cambria Math" panose="02040503050406030204" pitchFamily="18" charset="0"/>
                                  </a:rPr>
                                </m:ctrlPr>
                              </m:dPr>
                              <m:e>
                                <m:r>
                                  <m:rPr>
                                    <m:sty m:val="p"/>
                                  </m:rPr>
                                  <a:rPr lang="en-US" altLang="zh-CN" sz="1600" i="1" dirty="0" smtClean="0">
                                    <a:solidFill>
                                      <a:schemeClr val="tx1"/>
                                    </a:solidFill>
                                    <a:latin typeface="Cambria Math" panose="02040503050406030204" pitchFamily="18" charset="0"/>
                                  </a:rPr>
                                  <m:t>Γ</m:t>
                                </m:r>
                              </m:e>
                            </m:d>
                          </m:e>
                          <m:sup>
                            <m:r>
                              <a:rPr lang="en-US" altLang="zh-CN" sz="1600" i="1" dirty="0">
                                <a:solidFill>
                                  <a:schemeClr val="tx1"/>
                                </a:solidFill>
                                <a:latin typeface="Cambria Math" panose="02040503050406030204" pitchFamily="18" charset="0"/>
                              </a:rPr>
                              <m:t>2</m:t>
                            </m:r>
                          </m:sup>
                        </m:sSup>
                        <m:r>
                          <a:rPr lang="en-US" altLang="zh-CN" sz="1600" b="0" i="1" dirty="0" smtClean="0">
                            <a:solidFill>
                              <a:schemeClr val="tx1"/>
                            </a:solidFill>
                            <a:latin typeface="Cambria Math" panose="02040503050406030204" pitchFamily="18" charset="0"/>
                          </a:rPr>
                          <m:t>)</m:t>
                        </m:r>
                        <m:f>
                          <m:fPr>
                            <m:ctrlPr>
                              <a:rPr lang="en-US" altLang="zh-CN" sz="1600" i="1" dirty="0" smtClean="0">
                                <a:solidFill>
                                  <a:schemeClr val="tx1"/>
                                </a:solidFill>
                                <a:latin typeface="Cambria Math" panose="02040503050406030204" pitchFamily="18" charset="0"/>
                              </a:rPr>
                            </m:ctrlPr>
                          </m:fPr>
                          <m:num>
                            <m:sSup>
                              <m:sSupPr>
                                <m:ctrlPr>
                                  <a:rPr lang="en-US" altLang="zh-CN" sz="1600" i="1" dirty="0" smtClean="0">
                                    <a:solidFill>
                                      <a:schemeClr val="tx1"/>
                                    </a:solidFill>
                                    <a:latin typeface="Cambria Math" panose="02040503050406030204" pitchFamily="18" charset="0"/>
                                  </a:rPr>
                                </m:ctrlPr>
                              </m:sSupPr>
                              <m:e>
                                <m:d>
                                  <m:dPr>
                                    <m:begChr m:val="|"/>
                                    <m:endChr m:val="|"/>
                                    <m:ctrlPr>
                                      <a:rPr lang="en-US" altLang="zh-CN" sz="160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𝑉</m:t>
                                    </m:r>
                                  </m:e>
                                </m:d>
                              </m:e>
                              <m:sup>
                                <m:r>
                                  <a:rPr lang="en-US" altLang="zh-CN" sz="1600" b="0" i="1" dirty="0" smtClean="0">
                                    <a:solidFill>
                                      <a:schemeClr val="tx1"/>
                                    </a:solidFill>
                                    <a:latin typeface="Cambria Math" panose="02040503050406030204" pitchFamily="18" charset="0"/>
                                  </a:rPr>
                                  <m:t>2</m:t>
                                </m:r>
                              </m:sup>
                            </m:sSup>
                            <m:r>
                              <m:rPr>
                                <m:nor/>
                              </m:rPr>
                              <a:rPr lang="en-US" altLang="zh-CN" sz="1600" dirty="0">
                                <a:solidFill>
                                  <a:schemeClr val="tx1"/>
                                </a:solidFill>
                                <a:latin typeface="Gill Sans MT" panose="020B0502020104020203" pitchFamily="34" charset="0"/>
                              </a:rPr>
                              <m:t> </m:t>
                            </m:r>
                          </m:num>
                          <m:den>
                            <m:r>
                              <a:rPr lang="en-US" altLang="zh-CN" sz="1600" b="0" i="1" dirty="0" smtClean="0">
                                <a:solidFill>
                                  <a:schemeClr val="tx1"/>
                                </a:solidFill>
                                <a:latin typeface="Cambria Math" panose="02040503050406030204" pitchFamily="18" charset="0"/>
                              </a:rPr>
                              <m:t>2</m:t>
                            </m:r>
                            <m:r>
                              <a:rPr lang="en-US" altLang="zh-CN" sz="1600" i="1" dirty="0">
                                <a:solidFill>
                                  <a:schemeClr val="tx1"/>
                                </a:solidFill>
                                <a:latin typeface="Cambria Math" panose="02040503050406030204" pitchFamily="18" charset="0"/>
                              </a:rPr>
                              <m:t>𝑅</m:t>
                            </m:r>
                          </m:den>
                        </m:f>
                      </m:oMath>
                    </m:oMathPara>
                  </a14:m>
                  <a:endParaRPr lang="en-US" altLang="zh-CN" sz="1600" dirty="0" smtClean="0">
                    <a:solidFill>
                      <a:schemeClr val="tx1"/>
                    </a:solidFill>
                    <a:latin typeface="Gill Sans MT" panose="020B0502020104020203" pitchFamily="34" charset="0"/>
                  </a:endParaRPr>
                </a:p>
              </p:txBody>
            </p:sp>
          </mc:Choice>
          <mc:Fallback xmlns="">
            <p:sp>
              <p:nvSpPr>
                <p:cNvPr id="20" name="圆角矩形 19"/>
                <p:cNvSpPr>
                  <a:spLocks noRot="1" noChangeAspect="1" noMove="1" noResize="1" noEditPoints="1" noAdjustHandles="1" noChangeArrowheads="1" noChangeShapeType="1" noTextEdit="1"/>
                </p:cNvSpPr>
                <p:nvPr/>
              </p:nvSpPr>
              <p:spPr>
                <a:xfrm>
                  <a:off x="10149253" y="5652678"/>
                  <a:ext cx="1379316" cy="648072"/>
                </a:xfrm>
                <a:prstGeom prst="roundRect">
                  <a:avLst>
                    <a:gd name="adj" fmla="val 7310"/>
                  </a:avLst>
                </a:prstGeom>
                <a:blipFill>
                  <a:blip r:embed="rId9"/>
                  <a:stretch>
                    <a:fillRect/>
                  </a:stretch>
                </a:blipFill>
                <a:ln w="12700">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圆角矩形 20"/>
                <p:cNvSpPr/>
                <p:nvPr/>
              </p:nvSpPr>
              <p:spPr>
                <a:xfrm>
                  <a:off x="10149253" y="6780875"/>
                  <a:ext cx="1379316" cy="59984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sSup>
                          <m:sSupPr>
                            <m:ctrlPr>
                              <a:rPr lang="en-US" altLang="zh-CN" sz="1400" i="1" dirty="0" smtClean="0">
                                <a:solidFill>
                                  <a:schemeClr val="tx1"/>
                                </a:solidFill>
                                <a:latin typeface="Cambria Math" panose="02040503050406030204" pitchFamily="18" charset="0"/>
                              </a:rPr>
                            </m:ctrlPr>
                          </m:sSupPr>
                          <m:e>
                            <m:r>
                              <a:rPr lang="en-US" altLang="zh-CN" sz="1400" b="0" i="1" dirty="0" smtClean="0">
                                <a:solidFill>
                                  <a:schemeClr val="tx1"/>
                                </a:solidFill>
                                <a:latin typeface="Cambria Math" panose="02040503050406030204" pitchFamily="18" charset="0"/>
                              </a:rPr>
                              <m:t>(</m:t>
                            </m:r>
                            <m:r>
                              <a:rPr lang="en-US" altLang="zh-CN" sz="1400" i="1" dirty="0">
                                <a:solidFill>
                                  <a:schemeClr val="tx1"/>
                                </a:solidFill>
                                <a:latin typeface="Cambria Math" panose="02040503050406030204" pitchFamily="18" charset="0"/>
                              </a:rPr>
                              <m:t>1</m:t>
                            </m:r>
                            <m:r>
                              <a:rPr lang="en-US" altLang="zh-CN" sz="1400" i="1" dirty="0" smtClean="0">
                                <a:solidFill>
                                  <a:schemeClr val="tx1"/>
                                </a:solidFill>
                                <a:latin typeface="Cambria Math" panose="02040503050406030204" pitchFamily="18" charset="0"/>
                              </a:rPr>
                              <m:t>−</m:t>
                            </m:r>
                            <m:d>
                              <m:dPr>
                                <m:begChr m:val="|"/>
                                <m:endChr m:val="|"/>
                                <m:ctrlPr>
                                  <a:rPr lang="en-US" altLang="zh-CN" sz="1400" i="1" dirty="0">
                                    <a:solidFill>
                                      <a:schemeClr val="tx1"/>
                                    </a:solidFill>
                                    <a:latin typeface="Cambria Math" panose="02040503050406030204" pitchFamily="18" charset="0"/>
                                  </a:rPr>
                                </m:ctrlPr>
                              </m:dPr>
                              <m:e>
                                <m:r>
                                  <m:rPr>
                                    <m:sty m:val="p"/>
                                  </m:rPr>
                                  <a:rPr lang="en-US" altLang="zh-CN" sz="1400" i="1" dirty="0" smtClean="0">
                                    <a:solidFill>
                                      <a:schemeClr val="tx1"/>
                                    </a:solidFill>
                                    <a:latin typeface="Cambria Math" panose="02040503050406030204" pitchFamily="18" charset="0"/>
                                  </a:rPr>
                                  <m:t>Γ</m:t>
                                </m:r>
                              </m:e>
                            </m:d>
                          </m:e>
                          <m:sup>
                            <m:r>
                              <a:rPr lang="en-US" altLang="zh-CN" sz="1400" i="1" dirty="0">
                                <a:solidFill>
                                  <a:schemeClr val="tx1"/>
                                </a:solidFill>
                                <a:latin typeface="Cambria Math" panose="02040503050406030204" pitchFamily="18" charset="0"/>
                              </a:rPr>
                              <m:t>2</m:t>
                            </m:r>
                          </m:sup>
                        </m:sSup>
                        <m:r>
                          <a:rPr lang="en-US" altLang="zh-CN" sz="1400" b="0" i="1" dirty="0" smtClean="0">
                            <a:solidFill>
                              <a:schemeClr val="tx1"/>
                            </a:solidFill>
                            <a:latin typeface="Cambria Math" panose="02040503050406030204" pitchFamily="18" charset="0"/>
                          </a:rPr>
                          <m:t>)</m:t>
                        </m:r>
                        <m:f>
                          <m:fPr>
                            <m:ctrlPr>
                              <a:rPr lang="en-US" altLang="zh-CN" sz="1400" i="1" dirty="0" smtClean="0">
                                <a:solidFill>
                                  <a:schemeClr val="tx1"/>
                                </a:solidFill>
                                <a:latin typeface="Cambria Math" panose="02040503050406030204" pitchFamily="18" charset="0"/>
                              </a:rPr>
                            </m:ctrlPr>
                          </m:fPr>
                          <m:num>
                            <m:sSup>
                              <m:sSupPr>
                                <m:ctrlPr>
                                  <a:rPr lang="en-US" altLang="zh-CN" sz="1400" i="1" dirty="0" smtClean="0">
                                    <a:solidFill>
                                      <a:schemeClr val="tx1"/>
                                    </a:solidFill>
                                    <a:latin typeface="Cambria Math" panose="02040503050406030204" pitchFamily="18" charset="0"/>
                                  </a:rPr>
                                </m:ctrlPr>
                              </m:sSupPr>
                              <m:e>
                                <m:d>
                                  <m:dPr>
                                    <m:begChr m:val="|"/>
                                    <m:endChr m:val="|"/>
                                    <m:ctrlPr>
                                      <a:rPr lang="en-US" altLang="zh-CN" sz="1400" i="1" dirty="0" smtClean="0">
                                        <a:solidFill>
                                          <a:schemeClr val="tx1"/>
                                        </a:solidFill>
                                        <a:latin typeface="Cambria Math" panose="02040503050406030204" pitchFamily="18" charset="0"/>
                                      </a:rPr>
                                    </m:ctrlPr>
                                  </m:dPr>
                                  <m:e>
                                    <m:r>
                                      <a:rPr lang="en-US" altLang="zh-CN" sz="1400" b="0" i="1" dirty="0" smtClean="0">
                                        <a:solidFill>
                                          <a:schemeClr val="tx1"/>
                                        </a:solidFill>
                                        <a:latin typeface="Cambria Math" panose="02040503050406030204" pitchFamily="18" charset="0"/>
                                      </a:rPr>
                                      <m:t>𝑉</m:t>
                                    </m:r>
                                  </m:e>
                                </m:d>
                              </m:e>
                              <m:sup>
                                <m:r>
                                  <a:rPr lang="en-US" altLang="zh-CN" sz="1400" b="0" i="1" dirty="0" smtClean="0">
                                    <a:solidFill>
                                      <a:schemeClr val="tx1"/>
                                    </a:solidFill>
                                    <a:latin typeface="Cambria Math" panose="02040503050406030204" pitchFamily="18" charset="0"/>
                                  </a:rPr>
                                  <m:t>2</m:t>
                                </m:r>
                              </m:sup>
                            </m:sSup>
                            <m:r>
                              <m:rPr>
                                <m:nor/>
                              </m:rPr>
                              <a:rPr lang="en-US" altLang="zh-CN" sz="1400" dirty="0">
                                <a:solidFill>
                                  <a:schemeClr val="tx1"/>
                                </a:solidFill>
                                <a:latin typeface="Gill Sans MT" panose="020B0502020104020203" pitchFamily="34" charset="0"/>
                              </a:rPr>
                              <m:t> </m:t>
                            </m:r>
                          </m:num>
                          <m:den>
                            <m:r>
                              <a:rPr lang="en-US" altLang="zh-CN" sz="1400" b="0" i="1" dirty="0" smtClean="0">
                                <a:solidFill>
                                  <a:schemeClr val="tx1"/>
                                </a:solidFill>
                                <a:latin typeface="Cambria Math" panose="02040503050406030204" pitchFamily="18" charset="0"/>
                              </a:rPr>
                              <m:t>2</m:t>
                            </m:r>
                            <m:r>
                              <a:rPr lang="en-US" altLang="zh-CN" sz="1400" i="1" dirty="0">
                                <a:solidFill>
                                  <a:schemeClr val="tx1"/>
                                </a:solidFill>
                                <a:latin typeface="Cambria Math" panose="02040503050406030204" pitchFamily="18" charset="0"/>
                              </a:rPr>
                              <m:t>𝑅</m:t>
                            </m:r>
                          </m:den>
                        </m:f>
                      </m:oMath>
                    </m:oMathPara>
                  </a14:m>
                  <a:endParaRPr lang="en-US" altLang="zh-CN" sz="1400" dirty="0" smtClean="0">
                    <a:solidFill>
                      <a:schemeClr val="tx1"/>
                    </a:solidFill>
                    <a:latin typeface="Gill Sans MT" panose="020B0502020104020203" pitchFamily="34" charset="0"/>
                  </a:endParaRPr>
                </a:p>
              </p:txBody>
            </p:sp>
          </mc:Choice>
          <mc:Fallback xmlns="">
            <p:sp>
              <p:nvSpPr>
                <p:cNvPr id="21" name="圆角矩形 20"/>
                <p:cNvSpPr>
                  <a:spLocks noRot="1" noChangeAspect="1" noMove="1" noResize="1" noEditPoints="1" noAdjustHandles="1" noChangeArrowheads="1" noChangeShapeType="1" noTextEdit="1"/>
                </p:cNvSpPr>
                <p:nvPr/>
              </p:nvSpPr>
              <p:spPr>
                <a:xfrm>
                  <a:off x="10149253" y="6780875"/>
                  <a:ext cx="1379316" cy="599842"/>
                </a:xfrm>
                <a:prstGeom prst="roundRect">
                  <a:avLst>
                    <a:gd name="adj" fmla="val 7310"/>
                  </a:avLst>
                </a:prstGeom>
                <a:blipFill>
                  <a:blip r:embed="rId10"/>
                  <a:stretch>
                    <a:fillRect/>
                  </a:stretch>
                </a:blipFill>
                <a:ln w="12700">
                  <a:noFill/>
                  <a:prstDash val="dash"/>
                </a:ln>
              </p:spPr>
              <p:txBody>
                <a:bodyPr/>
                <a:lstStyle/>
                <a:p>
                  <a:r>
                    <a:rPr lang="zh-CN" altLang="en-US">
                      <a:noFill/>
                    </a:rPr>
                    <a:t> </a:t>
                  </a:r>
                </a:p>
              </p:txBody>
            </p:sp>
          </mc:Fallback>
        </mc:AlternateContent>
      </p:grpSp>
      <p:cxnSp>
        <p:nvCxnSpPr>
          <p:cNvPr id="8" name="直接箭头连接符 7"/>
          <p:cNvCxnSpPr/>
          <p:nvPr/>
        </p:nvCxnSpPr>
        <p:spPr>
          <a:xfrm flipV="1">
            <a:off x="7092280" y="3865037"/>
            <a:ext cx="628800" cy="69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239517" y="4647613"/>
            <a:ext cx="356819" cy="21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7769442" y="1545257"/>
            <a:ext cx="1259632" cy="1864703"/>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dirty="0" smtClean="0">
                <a:solidFill>
                  <a:schemeClr val="tx1"/>
                </a:solidFill>
                <a:latin typeface="Gill Sans MT" panose="020B0502020104020203" pitchFamily="34" charset="0"/>
              </a:rPr>
              <a:t>Did you see the connection to circuit theory? Why in circuit, we do not discuss reflection???</a:t>
            </a:r>
          </a:p>
        </p:txBody>
      </p:sp>
      <p:cxnSp>
        <p:nvCxnSpPr>
          <p:cNvPr id="33" name="直接箭头连接符 32"/>
          <p:cNvCxnSpPr/>
          <p:nvPr/>
        </p:nvCxnSpPr>
        <p:spPr>
          <a:xfrm>
            <a:off x="7386208" y="5720274"/>
            <a:ext cx="334872" cy="86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左大括号 27"/>
          <p:cNvSpPr/>
          <p:nvPr/>
        </p:nvSpPr>
        <p:spPr>
          <a:xfrm>
            <a:off x="4639368" y="4545090"/>
            <a:ext cx="108852" cy="1261738"/>
          </a:xfrm>
          <a:prstGeom prst="leftBrace">
            <a:avLst>
              <a:gd name="adj1" fmla="val 3605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8" name="直接箭头连接符 37"/>
          <p:cNvCxnSpPr/>
          <p:nvPr/>
        </p:nvCxnSpPr>
        <p:spPr>
          <a:xfrm>
            <a:off x="2949664" y="4036731"/>
            <a:ext cx="1744130" cy="90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between Lossy Media</a:t>
            </a:r>
          </a:p>
        </p:txBody>
      </p:sp>
      <p:pic>
        <p:nvPicPr>
          <p:cNvPr id="4" name="Picture 3"/>
          <p:cNvPicPr>
            <a:picLocks noChangeAspect="1"/>
          </p:cNvPicPr>
          <p:nvPr/>
        </p:nvPicPr>
        <p:blipFill>
          <a:blip r:embed="rId2" cstate="print"/>
          <a:stretch>
            <a:fillRect/>
          </a:stretch>
        </p:blipFill>
        <p:spPr>
          <a:xfrm>
            <a:off x="2123728" y="1772816"/>
            <a:ext cx="5170481" cy="3456384"/>
          </a:xfrm>
          <a:prstGeom prst="rect">
            <a:avLst/>
          </a:prstGeom>
        </p:spPr>
      </p:pic>
      <p:sp>
        <p:nvSpPr>
          <p:cNvPr id="5" name="TextBox 4"/>
          <p:cNvSpPr txBox="1"/>
          <p:nvPr/>
        </p:nvSpPr>
        <p:spPr>
          <a:xfrm>
            <a:off x="6047871" y="3212976"/>
            <a:ext cx="857256" cy="461665"/>
          </a:xfrm>
          <a:prstGeom prst="rect">
            <a:avLst/>
          </a:prstGeom>
          <a:noFill/>
        </p:spPr>
        <p:txBody>
          <a:bodyPr wrap="square" rtlCol="0">
            <a:spAutoFit/>
          </a:bodyPr>
          <a:lstStyle/>
          <a:p>
            <a:r>
              <a:rPr lang="en-US" altLang="zh-CN" sz="2400" b="1" i="1" dirty="0" err="1"/>
              <a:t>Lossy</a:t>
            </a:r>
            <a:endParaRPr lang="zh-CN" altLang="en-US" sz="2400" b="1" i="1" dirty="0"/>
          </a:p>
        </p:txBody>
      </p:sp>
      <p:sp>
        <p:nvSpPr>
          <p:cNvPr id="3" name="灯片编号占位符 2">
            <a:extLst>
              <a:ext uri="{FF2B5EF4-FFF2-40B4-BE49-F238E27FC236}">
                <a16:creationId xmlns:a16="http://schemas.microsoft.com/office/drawing/2014/main" id="{58DC60BF-AF88-422F-A0FA-54470E12650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11</a:t>
            </a:fld>
            <a:endParaRPr lang="en-US"/>
          </a:p>
        </p:txBody>
      </p:sp>
      <p:sp>
        <p:nvSpPr>
          <p:cNvPr id="6" name="TextBox 4">
            <a:extLst>
              <a:ext uri="{FF2B5EF4-FFF2-40B4-BE49-F238E27FC236}">
                <a16:creationId xmlns:a16="http://schemas.microsoft.com/office/drawing/2014/main" id="{C5561FC6-88BE-452D-B6B6-7665AE8836C2}"/>
              </a:ext>
            </a:extLst>
          </p:cNvPr>
          <p:cNvSpPr txBox="1"/>
          <p:nvPr/>
        </p:nvSpPr>
        <p:spPr>
          <a:xfrm>
            <a:off x="2303455" y="3212976"/>
            <a:ext cx="857256" cy="461665"/>
          </a:xfrm>
          <a:prstGeom prst="rect">
            <a:avLst/>
          </a:prstGeom>
          <a:noFill/>
        </p:spPr>
        <p:txBody>
          <a:bodyPr wrap="square" rtlCol="0">
            <a:spAutoFit/>
          </a:bodyPr>
          <a:lstStyle/>
          <a:p>
            <a:r>
              <a:rPr lang="en-US" altLang="zh-CN" sz="2400" b="1" i="1" dirty="0" err="1"/>
              <a:t>Lossy</a:t>
            </a:r>
            <a:endParaRPr lang="zh-CN" altLang="en-US" sz="2400" b="1" i="1" dirty="0"/>
          </a:p>
        </p:txBody>
      </p:sp>
      <p:sp>
        <p:nvSpPr>
          <p:cNvPr id="7" name="矩形 6"/>
          <p:cNvSpPr/>
          <p:nvPr/>
        </p:nvSpPr>
        <p:spPr>
          <a:xfrm>
            <a:off x="3383575" y="4653136"/>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936439" y="4653136"/>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flipH="1" flipV="1">
            <a:off x="4247671" y="5013176"/>
            <a:ext cx="720080" cy="864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967751" y="4965144"/>
            <a:ext cx="1832784" cy="912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95536" y="6021288"/>
            <a:ext cx="7560840" cy="764704"/>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Loss represented here is also called </a:t>
            </a:r>
            <a:r>
              <a:rPr lang="en-US" altLang="zh-CN" sz="1600" dirty="0" err="1" smtClean="0">
                <a:solidFill>
                  <a:schemeClr val="tx1"/>
                </a:solidFill>
                <a:latin typeface="Gill Sans MT" panose="020B0502020104020203" pitchFamily="34" charset="0"/>
              </a:rPr>
              <a:t>ohmic</a:t>
            </a:r>
            <a:r>
              <a:rPr lang="en-US" altLang="zh-CN" sz="1600" dirty="0" smtClean="0">
                <a:solidFill>
                  <a:schemeClr val="tx1"/>
                </a:solidFill>
                <a:latin typeface="Gill Sans MT" panose="020B0502020104020203" pitchFamily="34" charset="0"/>
              </a:rPr>
              <a:t> loss, although it is from a dielectric material. </a:t>
            </a:r>
          </a:p>
          <a:p>
            <a:pPr algn="just">
              <a:lnSpc>
                <a:spcPct val="150000"/>
              </a:lnSpc>
            </a:pPr>
            <a:r>
              <a:rPr lang="en-US" altLang="zh-CN" sz="1600" dirty="0" smtClean="0">
                <a:solidFill>
                  <a:schemeClr val="tx1"/>
                </a:solidFill>
                <a:latin typeface="Gill Sans MT" panose="020B0502020104020203" pitchFamily="34" charset="0"/>
              </a:rPr>
              <a:t>It is so due to collision of conductive particles, hence EM energy transfers into heat.</a:t>
            </a:r>
          </a:p>
        </p:txBody>
      </p:sp>
      <p:pic>
        <p:nvPicPr>
          <p:cNvPr id="15" name="Picture 5"/>
          <p:cNvPicPr>
            <a:picLocks noChangeAspect="1"/>
          </p:cNvPicPr>
          <p:nvPr/>
        </p:nvPicPr>
        <p:blipFill rotWithShape="1">
          <a:blip r:embed="rId3" cstate="print"/>
          <a:srcRect t="3929" r="53371"/>
          <a:stretch/>
        </p:blipFill>
        <p:spPr>
          <a:xfrm>
            <a:off x="1851320" y="5326016"/>
            <a:ext cx="1761526" cy="323056"/>
          </a:xfrm>
          <a:prstGeom prst="rect">
            <a:avLst/>
          </a:prstGeom>
        </p:spPr>
      </p:pic>
      <p:pic>
        <p:nvPicPr>
          <p:cNvPr id="16" name="Picture 5"/>
          <p:cNvPicPr>
            <a:picLocks noChangeAspect="1"/>
          </p:cNvPicPr>
          <p:nvPr/>
        </p:nvPicPr>
        <p:blipFill rotWithShape="1">
          <a:blip r:embed="rId3" cstate="print"/>
          <a:srcRect l="51465" t="-1862"/>
          <a:stretch/>
        </p:blipFill>
        <p:spPr>
          <a:xfrm>
            <a:off x="6015223" y="5373216"/>
            <a:ext cx="1833534" cy="342528"/>
          </a:xfrm>
          <a:prstGeom prst="rect">
            <a:avLst/>
          </a:prstGeom>
        </p:spPr>
      </p:pic>
      <p:sp>
        <p:nvSpPr>
          <p:cNvPr id="17" name="圆角矩形 16"/>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4059028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Expressions and Solutions</a:t>
            </a:r>
          </a:p>
        </p:txBody>
      </p:sp>
      <p:grpSp>
        <p:nvGrpSpPr>
          <p:cNvPr id="41" name="组合 40"/>
          <p:cNvGrpSpPr/>
          <p:nvPr/>
        </p:nvGrpSpPr>
        <p:grpSpPr>
          <a:xfrm>
            <a:off x="2328418" y="1289327"/>
            <a:ext cx="3993324" cy="332656"/>
            <a:chOff x="251520" y="5266392"/>
            <a:chExt cx="3993324" cy="332656"/>
          </a:xfrm>
        </p:grpSpPr>
        <p:sp>
          <p:nvSpPr>
            <p:cNvPr id="19" name="圆角矩形 18"/>
            <p:cNvSpPr/>
            <p:nvPr/>
          </p:nvSpPr>
          <p:spPr>
            <a:xfrm>
              <a:off x="251520" y="5266392"/>
              <a:ext cx="3993324" cy="33265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zh-CN" sz="1600" dirty="0" smtClean="0">
                  <a:solidFill>
                    <a:schemeClr val="tx1"/>
                  </a:solidFill>
                  <a:latin typeface="Gill Sans MT" panose="020B0502020104020203" pitchFamily="34" charset="0"/>
                </a:rPr>
                <a:t>7.66</a:t>
              </a:r>
            </a:p>
          </p:txBody>
        </p:sp>
        <p:pic>
          <p:nvPicPr>
            <p:cNvPr id="6" name="Picture 5"/>
            <p:cNvPicPr>
              <a:picLocks noChangeAspect="1"/>
            </p:cNvPicPr>
            <p:nvPr/>
          </p:nvPicPr>
          <p:blipFill>
            <a:blip r:embed="rId3" cstate="print">
              <a:clrChange>
                <a:clrFrom>
                  <a:srgbClr val="FFFFFF"/>
                </a:clrFrom>
                <a:clrTo>
                  <a:srgbClr val="FFFFFF">
                    <a:alpha val="0"/>
                  </a:srgbClr>
                </a:clrTo>
              </a:clrChange>
            </a:blip>
            <a:stretch>
              <a:fillRect/>
            </a:stretch>
          </p:blipFill>
          <p:spPr>
            <a:xfrm>
              <a:off x="342712" y="5298000"/>
              <a:ext cx="3149168" cy="280315"/>
            </a:xfrm>
            <a:prstGeom prst="rect">
              <a:avLst/>
            </a:prstGeom>
          </p:spPr>
        </p:pic>
      </p:grpSp>
      <p:sp>
        <p:nvSpPr>
          <p:cNvPr id="3" name="TextBox 2"/>
          <p:cNvSpPr txBox="1"/>
          <p:nvPr/>
        </p:nvSpPr>
        <p:spPr>
          <a:xfrm>
            <a:off x="7433864" y="5233392"/>
            <a:ext cx="1371600" cy="461665"/>
          </a:xfrm>
          <a:prstGeom prst="rect">
            <a:avLst/>
          </a:prstGeom>
          <a:noFill/>
        </p:spPr>
        <p:txBody>
          <a:bodyPr wrap="square" rtlCol="0">
            <a:spAutoFit/>
          </a:bodyPr>
          <a:lstStyle/>
          <a:p>
            <a:pPr algn="ctr"/>
            <a:r>
              <a:rPr lang="en-US" sz="2400" dirty="0">
                <a:latin typeface="Gill Sans MT" panose="020B0502020104020203" pitchFamily="34" charset="0"/>
              </a:rPr>
              <a:t>Complex</a:t>
            </a:r>
          </a:p>
        </p:txBody>
      </p:sp>
      <p:sp>
        <p:nvSpPr>
          <p:cNvPr id="8" name="TextBox 7"/>
          <p:cNvSpPr txBox="1"/>
          <p:nvPr/>
        </p:nvSpPr>
        <p:spPr>
          <a:xfrm>
            <a:off x="7433864" y="6177060"/>
            <a:ext cx="1371600" cy="461665"/>
          </a:xfrm>
          <a:prstGeom prst="rect">
            <a:avLst/>
          </a:prstGeom>
          <a:noFill/>
        </p:spPr>
        <p:txBody>
          <a:bodyPr wrap="square" rtlCol="0">
            <a:spAutoFit/>
          </a:bodyPr>
          <a:lstStyle/>
          <a:p>
            <a:pPr algn="ctr"/>
            <a:r>
              <a:rPr lang="en-US" altLang="zh-CN" sz="2400" dirty="0">
                <a:latin typeface="Gill Sans MT" panose="020B0502020104020203" pitchFamily="34" charset="0"/>
              </a:rPr>
              <a:t>Complex</a:t>
            </a:r>
          </a:p>
        </p:txBody>
      </p:sp>
      <p:sp>
        <p:nvSpPr>
          <p:cNvPr id="9" name="TextBox 8"/>
          <p:cNvSpPr txBox="1"/>
          <p:nvPr/>
        </p:nvSpPr>
        <p:spPr>
          <a:xfrm>
            <a:off x="7452640" y="2314566"/>
            <a:ext cx="1744396" cy="1938992"/>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Boundary conditions</a:t>
            </a:r>
            <a:r>
              <a:rPr lang="zh-CN" altLang="en-US" sz="2000"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b="1" i="1" dirty="0" smtClean="0">
                <a:latin typeface="Times New Roman" panose="02020603050405020304" pitchFamily="18" charset="0"/>
                <a:cs typeface="Times New Roman" panose="02020603050405020304" pitchFamily="18" charset="0"/>
              </a:rPr>
              <a:t>E</a:t>
            </a:r>
            <a:r>
              <a:rPr lang="en-US" sz="2000" b="1" i="1" baseline="-25000" dirty="0" smtClean="0">
                <a:latin typeface="Times New Roman" panose="02020603050405020304" pitchFamily="18" charset="0"/>
                <a:cs typeface="Times New Roman" panose="02020603050405020304" pitchFamily="18" charset="0"/>
              </a:rPr>
              <a:t>t</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and </a:t>
            </a:r>
            <a:r>
              <a:rPr lang="en-US" sz="2000" b="1" i="1" dirty="0" err="1">
                <a:latin typeface="Times New Roman" panose="02020603050405020304" pitchFamily="18" charset="0"/>
                <a:cs typeface="Times New Roman" panose="02020603050405020304" pitchFamily="18" charset="0"/>
              </a:rPr>
              <a:t>H</a:t>
            </a:r>
            <a:r>
              <a:rPr lang="en-US" sz="2000" b="1" i="1" baseline="-25000" dirty="0" err="1">
                <a:latin typeface="Times New Roman" panose="02020603050405020304" pitchFamily="18" charset="0"/>
                <a:cs typeface="Times New Roman" panose="02020603050405020304" pitchFamily="18" charset="0"/>
              </a:rPr>
              <a:t>t</a:t>
            </a:r>
            <a:r>
              <a:rPr lang="en-US"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are </a:t>
            </a:r>
            <a:r>
              <a:rPr lang="en-US" sz="2000" b="1" dirty="0" smtClean="0">
                <a:latin typeface="Times New Roman" panose="02020603050405020304" pitchFamily="18" charset="0"/>
                <a:cs typeface="Times New Roman" panose="02020603050405020304" pitchFamily="18" charset="0"/>
              </a:rPr>
              <a:t>continuous across B.C</a:t>
            </a:r>
          </a:p>
          <a:p>
            <a:r>
              <a:rPr lang="en-US" altLang="zh-CN" sz="2000" b="1" dirty="0">
                <a:latin typeface="Times New Roman" panose="02020603050405020304" pitchFamily="18" charset="0"/>
                <a:cs typeface="Times New Roman" panose="02020603050405020304" pitchFamily="18" charset="0"/>
              </a:rPr>
              <a:t>at </a:t>
            </a:r>
            <a:r>
              <a:rPr lang="en-US" altLang="zh-CN" sz="2000" b="1" i="1" dirty="0">
                <a:latin typeface="Times New Roman" panose="02020603050405020304" pitchFamily="18" charset="0"/>
                <a:cs typeface="Times New Roman" panose="02020603050405020304" pitchFamily="18" charset="0"/>
              </a:rPr>
              <a:t>z </a:t>
            </a:r>
            <a:r>
              <a:rPr lang="en-US" altLang="zh-CN" sz="2000" b="1" dirty="0">
                <a:latin typeface="Times New Roman" panose="02020603050405020304" pitchFamily="18" charset="0"/>
                <a:cs typeface="Times New Roman" panose="02020603050405020304" pitchFamily="18" charset="0"/>
              </a:rPr>
              <a:t>= 0:</a:t>
            </a:r>
            <a:endParaRPr lang="en-US" sz="20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741743" y="1993103"/>
            <a:ext cx="1190600" cy="461665"/>
          </a:xfrm>
          <a:prstGeom prst="rect">
            <a:avLst/>
          </a:prstGeom>
          <a:noFill/>
        </p:spPr>
        <p:txBody>
          <a:bodyPr wrap="square" rtlCol="0">
            <a:spAutoFit/>
          </a:bodyPr>
          <a:lstStyle/>
          <a:p>
            <a:r>
              <a:rPr lang="en-US" sz="2400" i="1" dirty="0">
                <a:solidFill>
                  <a:srgbClr val="C00000"/>
                </a:solidFill>
                <a:latin typeface="Times New Roman" panose="02020603050405020304" pitchFamily="18" charset="0"/>
                <a:cs typeface="Times New Roman" panose="02020603050405020304" pitchFamily="18" charset="0"/>
              </a:rPr>
              <a:t>z</a:t>
            </a:r>
            <a:r>
              <a:rPr lang="en-US" sz="2400" dirty="0">
                <a:solidFill>
                  <a:srgbClr val="C00000"/>
                </a:solidFill>
                <a:latin typeface="Times New Roman" panose="02020603050405020304" pitchFamily="18" charset="0"/>
                <a:cs typeface="Times New Roman" panose="02020603050405020304" pitchFamily="18" charset="0"/>
              </a:rPr>
              <a:t> = 0</a:t>
            </a:r>
          </a:p>
        </p:txBody>
      </p:sp>
      <p:grpSp>
        <p:nvGrpSpPr>
          <p:cNvPr id="18" name="组合 17"/>
          <p:cNvGrpSpPr/>
          <p:nvPr/>
        </p:nvGrpSpPr>
        <p:grpSpPr>
          <a:xfrm>
            <a:off x="4938700" y="2013882"/>
            <a:ext cx="2248058" cy="1184721"/>
            <a:chOff x="5292080" y="2204864"/>
            <a:chExt cx="2376264" cy="1252285"/>
          </a:xfrm>
        </p:grpSpPr>
        <p:sp>
          <p:nvSpPr>
            <p:cNvPr id="11" name="TextBox 10"/>
            <p:cNvSpPr txBox="1">
              <a:spLocks noRot="1" noChangeAspect="1" noMove="1" noResize="1" noEditPoints="1" noAdjustHandles="1" noChangeArrowheads="1" noChangeShapeType="1" noTextEdit="1"/>
            </p:cNvSpPr>
            <p:nvPr/>
          </p:nvSpPr>
          <p:spPr>
            <a:xfrm>
              <a:off x="5292080" y="2204864"/>
              <a:ext cx="2150082" cy="369310"/>
            </a:xfrm>
            <a:prstGeom prst="rect">
              <a:avLst/>
            </a:prstGeom>
            <a:blipFill rotWithShape="0">
              <a:blip r:embed="rId4" cstate="print"/>
              <a:stretch>
                <a:fillRect l="-2273" t="-6897" b="-15517"/>
              </a:stretch>
            </a:blipFill>
          </p:spPr>
          <p:txBody>
            <a:bodyPr/>
            <a:lstStyle/>
            <a:p>
              <a:r>
                <a:rPr lang="en-US">
                  <a:noFill/>
                </a:rPr>
                <a:t> </a:t>
              </a:r>
            </a:p>
          </p:txBody>
        </p:sp>
        <p:sp>
          <p:nvSpPr>
            <p:cNvPr id="12" name="TextBox 11"/>
            <p:cNvSpPr txBox="1">
              <a:spLocks noRot="1" noChangeAspect="1" noMove="1" noResize="1" noEditPoints="1" noAdjustHandles="1" noChangeArrowheads="1" noChangeShapeType="1" noTextEdit="1"/>
            </p:cNvSpPr>
            <p:nvPr/>
          </p:nvSpPr>
          <p:spPr>
            <a:xfrm>
              <a:off x="5292080" y="2729144"/>
              <a:ext cx="2376264" cy="728005"/>
            </a:xfrm>
            <a:prstGeom prst="rect">
              <a:avLst/>
            </a:prstGeom>
            <a:blipFill rotWithShape="0">
              <a:blip r:embed="rId5" cstate="print"/>
              <a:stretch>
                <a:fillRect/>
              </a:stretch>
            </a:blipFill>
          </p:spPr>
          <p:txBody>
            <a:bodyPr/>
            <a:lstStyle/>
            <a:p>
              <a:r>
                <a:rPr lang="en-US">
                  <a:noFill/>
                </a:rPr>
                <a:t> </a:t>
              </a:r>
            </a:p>
          </p:txBody>
        </p:sp>
      </p:grpSp>
      <p:grpSp>
        <p:nvGrpSpPr>
          <p:cNvPr id="17" name="组合 16"/>
          <p:cNvGrpSpPr/>
          <p:nvPr/>
        </p:nvGrpSpPr>
        <p:grpSpPr>
          <a:xfrm>
            <a:off x="4962513" y="3674411"/>
            <a:ext cx="1512168" cy="1221048"/>
            <a:chOff x="5292080" y="3616875"/>
            <a:chExt cx="1550853" cy="1252285"/>
          </a:xfrm>
        </p:grpSpPr>
        <p:sp>
          <p:nvSpPr>
            <p:cNvPr id="13" name="TextBox 12"/>
            <p:cNvSpPr txBox="1">
              <a:spLocks noRot="1" noChangeAspect="1" noMove="1" noResize="1" noEditPoints="1" noAdjustHandles="1" noChangeArrowheads="1" noChangeShapeType="1" noTextEdit="1"/>
            </p:cNvSpPr>
            <p:nvPr/>
          </p:nvSpPr>
          <p:spPr>
            <a:xfrm>
              <a:off x="5292080" y="3616875"/>
              <a:ext cx="1380537" cy="369310"/>
            </a:xfrm>
            <a:prstGeom prst="rect">
              <a:avLst/>
            </a:prstGeom>
            <a:blipFill rotWithShape="0">
              <a:blip r:embed="rId6" cstate="print"/>
              <a:stretch>
                <a:fillRect l="-3535" t="-8772" r="-1010" b="-15789"/>
              </a:stretch>
            </a:blipFill>
          </p:spPr>
          <p:txBody>
            <a:bodyPr/>
            <a:lstStyle/>
            <a:p>
              <a:r>
                <a:rPr lang="en-US">
                  <a:noFill/>
                </a:rPr>
                <a:t> </a:t>
              </a:r>
            </a:p>
          </p:txBody>
        </p:sp>
        <p:sp>
          <p:nvSpPr>
            <p:cNvPr id="14" name="TextBox 13"/>
            <p:cNvSpPr txBox="1">
              <a:spLocks noRot="1" noChangeAspect="1" noMove="1" noResize="1" noEditPoints="1" noAdjustHandles="1" noChangeArrowheads="1" noChangeShapeType="1" noTextEdit="1"/>
            </p:cNvSpPr>
            <p:nvPr/>
          </p:nvSpPr>
          <p:spPr>
            <a:xfrm>
              <a:off x="5292080" y="4141155"/>
              <a:ext cx="1550853" cy="728005"/>
            </a:xfrm>
            <a:prstGeom prst="rect">
              <a:avLst/>
            </a:prstGeom>
            <a:blipFill rotWithShape="0">
              <a:blip r:embed="rId7" cstate="print"/>
              <a:stretch>
                <a:fillRect b="-893"/>
              </a:stretch>
            </a:blipFill>
          </p:spPr>
          <p:txBody>
            <a:bodyPr/>
            <a:lstStyle/>
            <a:p>
              <a:r>
                <a:rPr lang="en-US">
                  <a:noFill/>
                </a:rPr>
                <a:t> </a:t>
              </a:r>
            </a:p>
          </p:txBody>
        </p:sp>
      </p:grpSp>
      <p:sp>
        <p:nvSpPr>
          <p:cNvPr id="15" name="灯片编号占位符 14">
            <a:extLst>
              <a:ext uri="{FF2B5EF4-FFF2-40B4-BE49-F238E27FC236}">
                <a16:creationId xmlns:a16="http://schemas.microsoft.com/office/drawing/2014/main" id="{5C7C5612-4768-4158-9197-76534A16FDC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12</a:t>
            </a:fld>
            <a:endParaRPr lang="en-US"/>
          </a:p>
        </p:txBody>
      </p:sp>
      <p:pic>
        <p:nvPicPr>
          <p:cNvPr id="23" name="Picture 3"/>
          <p:cNvPicPr>
            <a:picLocks noChangeAspect="1"/>
          </p:cNvPicPr>
          <p:nvPr/>
        </p:nvPicPr>
        <p:blipFill rotWithShape="1">
          <a:blip r:embed="rId8" cstate="print"/>
          <a:srcRect l="30276" t="26214"/>
          <a:stretch/>
        </p:blipFill>
        <p:spPr>
          <a:xfrm>
            <a:off x="335310" y="1948440"/>
            <a:ext cx="3312368" cy="1273515"/>
          </a:xfrm>
          <a:prstGeom prst="rect">
            <a:avLst/>
          </a:prstGeom>
        </p:spPr>
      </p:pic>
      <p:pic>
        <p:nvPicPr>
          <p:cNvPr id="25" name="Picture 4"/>
          <p:cNvPicPr>
            <a:picLocks noChangeAspect="1"/>
          </p:cNvPicPr>
          <p:nvPr/>
        </p:nvPicPr>
        <p:blipFill rotWithShape="1">
          <a:blip r:embed="rId9" cstate="print"/>
          <a:srcRect l="43767" t="25024"/>
          <a:stretch/>
        </p:blipFill>
        <p:spPr>
          <a:xfrm>
            <a:off x="342712" y="3644380"/>
            <a:ext cx="2397300" cy="1287900"/>
          </a:xfrm>
          <a:prstGeom prst="rect">
            <a:avLst/>
          </a:prstGeom>
        </p:spPr>
      </p:pic>
      <p:sp>
        <p:nvSpPr>
          <p:cNvPr id="27" name="右箭头 26"/>
          <p:cNvSpPr/>
          <p:nvPr/>
        </p:nvSpPr>
        <p:spPr>
          <a:xfrm>
            <a:off x="3827584" y="2477326"/>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9"/>
          <p:cNvSpPr txBox="1"/>
          <p:nvPr/>
        </p:nvSpPr>
        <p:spPr>
          <a:xfrm>
            <a:off x="3748100" y="3854050"/>
            <a:ext cx="1190600" cy="461665"/>
          </a:xfrm>
          <a:prstGeom prst="rect">
            <a:avLst/>
          </a:prstGeom>
          <a:noFill/>
        </p:spPr>
        <p:txBody>
          <a:bodyPr wrap="square" rtlCol="0">
            <a:spAutoFit/>
          </a:bodyPr>
          <a:lstStyle/>
          <a:p>
            <a:r>
              <a:rPr lang="en-US" sz="2400" i="1" dirty="0">
                <a:solidFill>
                  <a:srgbClr val="C00000"/>
                </a:solidFill>
                <a:latin typeface="Times New Roman" panose="02020603050405020304" pitchFamily="18" charset="0"/>
                <a:cs typeface="Times New Roman" panose="02020603050405020304" pitchFamily="18" charset="0"/>
              </a:rPr>
              <a:t>z</a:t>
            </a:r>
            <a:r>
              <a:rPr lang="en-US" sz="2400" dirty="0">
                <a:solidFill>
                  <a:srgbClr val="C00000"/>
                </a:solidFill>
                <a:latin typeface="Times New Roman" panose="02020603050405020304" pitchFamily="18" charset="0"/>
                <a:cs typeface="Times New Roman" panose="02020603050405020304" pitchFamily="18" charset="0"/>
              </a:rPr>
              <a:t> = 0</a:t>
            </a:r>
          </a:p>
        </p:txBody>
      </p:sp>
      <p:sp>
        <p:nvSpPr>
          <p:cNvPr id="36" name="右箭头 35"/>
          <p:cNvSpPr/>
          <p:nvPr/>
        </p:nvSpPr>
        <p:spPr>
          <a:xfrm>
            <a:off x="3827584" y="4421679"/>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左大括号 36"/>
          <p:cNvSpPr/>
          <p:nvPr/>
        </p:nvSpPr>
        <p:spPr>
          <a:xfrm>
            <a:off x="195389" y="2176127"/>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左大括号 37"/>
          <p:cNvSpPr/>
          <p:nvPr/>
        </p:nvSpPr>
        <p:spPr>
          <a:xfrm>
            <a:off x="195747" y="3896678"/>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左大括号 38"/>
          <p:cNvSpPr/>
          <p:nvPr/>
        </p:nvSpPr>
        <p:spPr>
          <a:xfrm>
            <a:off x="4705840" y="2175239"/>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左大括号 39"/>
          <p:cNvSpPr/>
          <p:nvPr/>
        </p:nvSpPr>
        <p:spPr>
          <a:xfrm>
            <a:off x="4750681" y="3895790"/>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左大括号 41"/>
          <p:cNvSpPr/>
          <p:nvPr/>
        </p:nvSpPr>
        <p:spPr>
          <a:xfrm flipH="1">
            <a:off x="7210571" y="2180190"/>
            <a:ext cx="218256" cy="243686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右箭头 42"/>
          <p:cNvSpPr/>
          <p:nvPr/>
        </p:nvSpPr>
        <p:spPr>
          <a:xfrm>
            <a:off x="487642" y="5934969"/>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a:off x="76200" y="5085184"/>
            <a:ext cx="8960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圆角矩形 45"/>
              <p:cNvSpPr/>
              <p:nvPr/>
            </p:nvSpPr>
            <p:spPr>
              <a:xfrm>
                <a:off x="1556779" y="5326359"/>
                <a:ext cx="1925128" cy="1619001"/>
              </a:xfrm>
              <a:prstGeom prst="roundRect">
                <a:avLst>
                  <a:gd name="adj" fmla="val 7310"/>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ea typeface="Cambria Math" panose="02040503050406030204" pitchFamily="18" charset="0"/>
                        </a:rPr>
                        <m:t>1</m:t>
                      </m:r>
                      <m:r>
                        <a:rPr lang="en-US" altLang="zh-CN" sz="2000" i="1" dirty="0">
                          <a:solidFill>
                            <a:schemeClr val="tx1"/>
                          </a:solidFill>
                          <a:latin typeface="Cambria Math" panose="02040503050406030204" pitchFamily="18" charset="0"/>
                          <a:ea typeface="Cambria Math" panose="02040503050406030204" pitchFamily="18" charset="0"/>
                        </a:rPr>
                        <m:t>+</m:t>
                      </m:r>
                      <m:r>
                        <m:rPr>
                          <m:sty m:val="p"/>
                        </m:rPr>
                        <a:rPr lang="en-US" altLang="zh-CN" sz="2000" i="1" dirty="0">
                          <a:solidFill>
                            <a:schemeClr val="tx1"/>
                          </a:solidFill>
                          <a:latin typeface="Cambria Math" panose="02040503050406030204" pitchFamily="18" charset="0"/>
                        </a:rPr>
                        <m:t>Γ</m:t>
                      </m:r>
                      <m:r>
                        <a:rPr lang="en-US" altLang="zh-CN" sz="2000" i="1" dirty="0">
                          <a:solidFill>
                            <a:schemeClr val="tx1"/>
                          </a:solidFill>
                          <a:latin typeface="Cambria Math" panose="02040503050406030204" pitchFamily="18" charset="0"/>
                          <a:ea typeface="Cambria Math" panose="02040503050406030204" pitchFamily="18" charset="0"/>
                        </a:rPr>
                        <m:t>=</m:t>
                      </m:r>
                      <m:r>
                        <a:rPr lang="zh-CN" altLang="en-US" sz="2000" i="1" dirty="0" smtClean="0">
                          <a:solidFill>
                            <a:schemeClr val="tx1"/>
                          </a:solidFill>
                          <a:latin typeface="Cambria Math" panose="02040503050406030204" pitchFamily="18" charset="0"/>
                          <a:ea typeface="Cambria Math" panose="02040503050406030204" pitchFamily="18" charset="0"/>
                        </a:rPr>
                        <m:t>𝜏</m:t>
                      </m:r>
                    </m:oMath>
                  </m:oMathPara>
                </a14:m>
                <a:endParaRPr lang="en-US" altLang="zh-CN" sz="2000" dirty="0" smtClean="0">
                  <a:solidFill>
                    <a:schemeClr val="tx1"/>
                  </a:solidFill>
                  <a:latin typeface="Gill Sans MT" panose="020B0502020104020203"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000" i="1" dirty="0">
                          <a:solidFill>
                            <a:schemeClr val="tx1"/>
                          </a:solidFill>
                          <a:latin typeface="Cambria Math" panose="02040503050406030204" pitchFamily="18" charset="0"/>
                          <a:ea typeface="Cambria Math" panose="02040503050406030204" pitchFamily="18" charset="0"/>
                        </a:rPr>
                        <m:t>1−</m:t>
                      </m:r>
                      <m:f>
                        <m:fPr>
                          <m:ctrlPr>
                            <a:rPr lang="en-US" altLang="zh-CN" sz="2000" i="1" dirty="0" smtClean="0">
                              <a:solidFill>
                                <a:schemeClr val="tx1"/>
                              </a:solidFill>
                              <a:latin typeface="Cambria Math" panose="02040503050406030204" pitchFamily="18" charset="0"/>
                              <a:ea typeface="Cambria Math" panose="02040503050406030204" pitchFamily="18" charset="0"/>
                            </a:rPr>
                          </m:ctrlPr>
                        </m:fPr>
                        <m:num>
                          <m:r>
                            <m:rPr>
                              <m:sty m:val="p"/>
                            </m:rPr>
                            <a:rPr lang="en-US" altLang="zh-CN" sz="2000" i="1" dirty="0">
                              <a:solidFill>
                                <a:schemeClr val="tx1"/>
                              </a:solidFill>
                              <a:latin typeface="Cambria Math" panose="02040503050406030204" pitchFamily="18" charset="0"/>
                            </a:rPr>
                            <m:t>Γ</m:t>
                          </m:r>
                        </m:num>
                        <m:den>
                          <m:sSub>
                            <m:sSubPr>
                              <m:ctrlPr>
                                <a:rPr lang="en-US" altLang="zh-CN" sz="2000" i="1" dirty="0" smtClean="0">
                                  <a:solidFill>
                                    <a:schemeClr val="tx1"/>
                                  </a:solidFill>
                                  <a:latin typeface="Cambria Math" panose="02040503050406030204" pitchFamily="18" charset="0"/>
                                  <a:ea typeface="Cambria Math" panose="02040503050406030204" pitchFamily="18" charset="0"/>
                                </a:rPr>
                              </m:ctrlPr>
                            </m:sSubPr>
                            <m:e>
                              <m:r>
                                <m:rPr>
                                  <m:sty m:val="p"/>
                                </m:rPr>
                                <a:rPr lang="en-US" altLang="zh-CN" sz="2000" i="1" dirty="0">
                                  <a:solidFill>
                                    <a:schemeClr val="tx1"/>
                                  </a:solidFill>
                                  <a:latin typeface="Cambria Math" panose="02040503050406030204" pitchFamily="18" charset="0"/>
                                  <a:ea typeface="Cambria Math" panose="02040503050406030204" pitchFamily="18" charset="0"/>
                                </a:rPr>
                                <m:t>η</m:t>
                              </m:r>
                            </m:e>
                            <m:sub>
                              <m:r>
                                <a:rPr lang="en-US" altLang="zh-CN" sz="2000" b="0" i="1" dirty="0" smtClean="0">
                                  <a:solidFill>
                                    <a:schemeClr val="tx1"/>
                                  </a:solidFill>
                                  <a:latin typeface="Cambria Math" panose="02040503050406030204" pitchFamily="18" charset="0"/>
                                  <a:ea typeface="Cambria Math" panose="02040503050406030204" pitchFamily="18" charset="0"/>
                                </a:rPr>
                                <m:t>𝑐</m:t>
                              </m:r>
                              <m:r>
                                <a:rPr lang="en-US" altLang="zh-CN" sz="2000" b="0" i="1" dirty="0" smtClean="0">
                                  <a:solidFill>
                                    <a:schemeClr val="tx1"/>
                                  </a:solidFill>
                                  <a:latin typeface="Cambria Math" panose="02040503050406030204" pitchFamily="18" charset="0"/>
                                  <a:ea typeface="Cambria Math" panose="02040503050406030204" pitchFamily="18" charset="0"/>
                                </a:rPr>
                                <m:t>1</m:t>
                              </m:r>
                            </m:sub>
                          </m:sSub>
                        </m:den>
                      </m:f>
                      <m:r>
                        <a:rPr lang="en-US" altLang="zh-CN" sz="2000" i="1" dirty="0">
                          <a:solidFill>
                            <a:schemeClr val="tx1"/>
                          </a:solidFill>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ea typeface="Cambria Math" panose="02040503050406030204" pitchFamily="18" charset="0"/>
                            </a:rPr>
                          </m:ctrlPr>
                        </m:fPr>
                        <m:num>
                          <m:r>
                            <a:rPr lang="zh-CN" altLang="en-US" sz="2000" i="1" dirty="0">
                              <a:solidFill>
                                <a:schemeClr val="tx1"/>
                              </a:solidFill>
                              <a:latin typeface="Cambria Math" panose="02040503050406030204" pitchFamily="18" charset="0"/>
                              <a:ea typeface="Cambria Math" panose="02040503050406030204" pitchFamily="18" charset="0"/>
                            </a:rPr>
                            <m:t>𝜏</m:t>
                          </m:r>
                        </m:num>
                        <m:den>
                          <m:sSub>
                            <m:sSubPr>
                              <m:ctrlPr>
                                <a:rPr lang="en-US" altLang="zh-CN" sz="2000" i="1" dirty="0">
                                  <a:solidFill>
                                    <a:schemeClr val="tx1"/>
                                  </a:solidFill>
                                  <a:latin typeface="Cambria Math" panose="02040503050406030204" pitchFamily="18" charset="0"/>
                                  <a:ea typeface="Cambria Math" panose="02040503050406030204" pitchFamily="18" charset="0"/>
                                </a:rPr>
                              </m:ctrlPr>
                            </m:sSubPr>
                            <m:e>
                              <m:r>
                                <m:rPr>
                                  <m:sty m:val="p"/>
                                </m:rPr>
                                <a:rPr lang="en-US" altLang="zh-CN" sz="2000" i="1" dirty="0">
                                  <a:solidFill>
                                    <a:schemeClr val="tx1"/>
                                  </a:solidFill>
                                  <a:latin typeface="Cambria Math" panose="02040503050406030204" pitchFamily="18" charset="0"/>
                                  <a:ea typeface="Cambria Math" panose="02040503050406030204" pitchFamily="18" charset="0"/>
                                </a:rPr>
                                <m:t>η</m:t>
                              </m:r>
                            </m:e>
                            <m:sub>
                              <m:r>
                                <a:rPr lang="en-US" altLang="zh-CN" sz="2000" i="1" dirty="0">
                                  <a:solidFill>
                                    <a:schemeClr val="tx1"/>
                                  </a:solidFill>
                                  <a:latin typeface="Cambria Math" panose="02040503050406030204" pitchFamily="18" charset="0"/>
                                  <a:ea typeface="Cambria Math" panose="02040503050406030204" pitchFamily="18" charset="0"/>
                                </a:rPr>
                                <m:t>𝑐</m:t>
                              </m:r>
                              <m:r>
                                <a:rPr lang="en-US" altLang="zh-CN" sz="2000" b="0" i="1" dirty="0" smtClean="0">
                                  <a:solidFill>
                                    <a:schemeClr val="tx1"/>
                                  </a:solidFill>
                                  <a:latin typeface="Cambria Math" panose="02040503050406030204" pitchFamily="18" charset="0"/>
                                  <a:ea typeface="Cambria Math" panose="02040503050406030204" pitchFamily="18" charset="0"/>
                                </a:rPr>
                                <m:t>2</m:t>
                              </m:r>
                            </m:sub>
                          </m:sSub>
                        </m:den>
                      </m:f>
                    </m:oMath>
                  </m:oMathPara>
                </a14:m>
                <a:endParaRPr lang="en-US" altLang="zh-CN" sz="2000" dirty="0">
                  <a:solidFill>
                    <a:schemeClr val="tx1"/>
                  </a:solidFill>
                  <a:latin typeface="Gill Sans MT" panose="020B0502020104020203" pitchFamily="34" charset="0"/>
                </a:endParaRPr>
              </a:p>
              <a:p>
                <a:pPr algn="just">
                  <a:lnSpc>
                    <a:spcPct val="150000"/>
                  </a:lnSpc>
                </a:pPr>
                <a:endParaRPr lang="en-US" altLang="zh-CN" sz="2000" dirty="0" smtClean="0">
                  <a:solidFill>
                    <a:schemeClr val="tx1"/>
                  </a:solidFill>
                  <a:latin typeface="Gill Sans MT" panose="020B0502020104020203" pitchFamily="34" charset="0"/>
                </a:endParaRPr>
              </a:p>
            </p:txBody>
          </p:sp>
        </mc:Choice>
        <mc:Fallback xmlns="">
          <p:sp>
            <p:nvSpPr>
              <p:cNvPr id="46" name="圆角矩形 45"/>
              <p:cNvSpPr>
                <a:spLocks noRot="1" noChangeAspect="1" noMove="1" noResize="1" noEditPoints="1" noAdjustHandles="1" noChangeArrowheads="1" noChangeShapeType="1" noTextEdit="1"/>
              </p:cNvSpPr>
              <p:nvPr/>
            </p:nvSpPr>
            <p:spPr>
              <a:xfrm>
                <a:off x="1556779" y="5326359"/>
                <a:ext cx="1925128" cy="1619001"/>
              </a:xfrm>
              <a:prstGeom prst="roundRect">
                <a:avLst>
                  <a:gd name="adj" fmla="val 7310"/>
                </a:avLst>
              </a:prstGeom>
              <a:blipFill>
                <a:blip r:embed="rId10"/>
                <a:stretch>
                  <a:fillRect/>
                </a:stretch>
              </a:blipFill>
              <a:ln w="12700">
                <a:noFill/>
                <a:prstDash val="dash"/>
              </a:ln>
            </p:spPr>
            <p:txBody>
              <a:bodyPr/>
              <a:lstStyle/>
              <a:p>
                <a:r>
                  <a:rPr lang="zh-CN" altLang="en-US">
                    <a:noFill/>
                  </a:rPr>
                  <a:t> </a:t>
                </a:r>
              </a:p>
            </p:txBody>
          </p:sp>
        </mc:Fallback>
      </mc:AlternateContent>
      <p:sp>
        <p:nvSpPr>
          <p:cNvPr id="47" name="左大括号 46"/>
          <p:cNvSpPr/>
          <p:nvPr/>
        </p:nvSpPr>
        <p:spPr>
          <a:xfrm>
            <a:off x="1507613" y="5461597"/>
            <a:ext cx="184067" cy="1135756"/>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8"/>
          <p:cNvSpPr txBox="1"/>
          <p:nvPr/>
        </p:nvSpPr>
        <p:spPr>
          <a:xfrm>
            <a:off x="187579" y="5326359"/>
            <a:ext cx="1578172" cy="400110"/>
          </a:xfrm>
          <a:prstGeom prst="rect">
            <a:avLst/>
          </a:prstGeom>
          <a:noFill/>
        </p:spPr>
        <p:txBody>
          <a:bodyPr wrap="square" rtlCol="0">
            <a:spAutoFit/>
          </a:bodyPr>
          <a:lstStyle/>
          <a:p>
            <a:r>
              <a:rPr lang="en-US" sz="2000" dirty="0" smtClean="0">
                <a:solidFill>
                  <a:srgbClr val="0000CC"/>
                </a:solidFill>
                <a:latin typeface="Times New Roman" panose="02020603050405020304" pitchFamily="18" charset="0"/>
                <a:cs typeface="Times New Roman" panose="02020603050405020304" pitchFamily="18" charset="0"/>
              </a:rPr>
              <a:t>Apply B.C</a:t>
            </a:r>
            <a:endParaRPr lang="en-US" sz="2000" dirty="0">
              <a:solidFill>
                <a:srgbClr val="0000CC"/>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矩形 48"/>
              <p:cNvSpPr/>
              <p:nvPr/>
            </p:nvSpPr>
            <p:spPr>
              <a:xfrm>
                <a:off x="4556348" y="4981076"/>
                <a:ext cx="2864366" cy="2140330"/>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Γ</m:t>
                      </m:r>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1</m:t>
                              </m:r>
                            </m:sub>
                          </m:sSub>
                        </m:num>
                        <m:den>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1</m:t>
                              </m:r>
                            </m:sub>
                          </m:sSub>
                        </m:den>
                      </m:f>
                    </m:oMath>
                  </m:oMathPara>
                </a14:m>
                <a:endParaRPr lang="en-US" altLang="zh-CN" dirty="0">
                  <a:latin typeface="Gill Sans MT" panose="020B0502020104020203"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Cambria Math" panose="02040503050406030204" pitchFamily="18" charset="0"/>
                        </a:rPr>
                        <m:t>𝜏</m:t>
                      </m:r>
                      <m:r>
                        <a:rPr lang="en-US" altLang="zh-CN" b="0"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1</m:t>
                      </m:r>
                      <m:r>
                        <a:rPr lang="en-US" altLang="zh-CN" b="0" i="1" dirty="0"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rPr>
                        <m:t>Γ</m:t>
                      </m:r>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sSub>
                            <m:sSubPr>
                              <m:ctrlPr>
                                <a:rPr lang="en-US" altLang="zh-CN" i="1" dirty="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2</m:t>
                              </m:r>
                              <m:r>
                                <m:rPr>
                                  <m:sty m:val="p"/>
                                </m:rPr>
                                <a:rPr lang="en-US" altLang="zh-CN" i="0"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2</m:t>
                              </m:r>
                            </m:sub>
                          </m:sSub>
                        </m:num>
                        <m:den>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1</m:t>
                              </m:r>
                            </m:sub>
                          </m:sSub>
                        </m:den>
                      </m:f>
                    </m:oMath>
                  </m:oMathPara>
                </a14:m>
                <a:endParaRPr lang="en-US" altLang="zh-CN" dirty="0">
                  <a:latin typeface="Gill Sans MT" panose="020B0502020104020203" pitchFamily="34" charset="0"/>
                </a:endParaRPr>
              </a:p>
              <a:p>
                <a:pPr algn="just">
                  <a:lnSpc>
                    <a:spcPct val="150000"/>
                  </a:lnSpc>
                </a:pPr>
                <a:endParaRPr lang="en-US" altLang="zh-CN" dirty="0">
                  <a:latin typeface="Gill Sans MT" panose="020B0502020104020203" pitchFamily="34" charset="0"/>
                </a:endParaRPr>
              </a:p>
            </p:txBody>
          </p:sp>
        </mc:Choice>
        <mc:Fallback xmlns="">
          <p:sp>
            <p:nvSpPr>
              <p:cNvPr id="49" name="矩形 48"/>
              <p:cNvSpPr>
                <a:spLocks noRot="1" noChangeAspect="1" noMove="1" noResize="1" noEditPoints="1" noAdjustHandles="1" noChangeArrowheads="1" noChangeShapeType="1" noTextEdit="1"/>
              </p:cNvSpPr>
              <p:nvPr/>
            </p:nvSpPr>
            <p:spPr>
              <a:xfrm>
                <a:off x="4556348" y="4981076"/>
                <a:ext cx="2864366" cy="2140330"/>
              </a:xfrm>
              <a:prstGeom prst="rect">
                <a:avLst/>
              </a:prstGeom>
              <a:blipFill>
                <a:blip r:embed="rId11"/>
                <a:stretch>
                  <a:fillRect/>
                </a:stretch>
              </a:blipFill>
            </p:spPr>
            <p:txBody>
              <a:bodyPr/>
              <a:lstStyle/>
              <a:p>
                <a:r>
                  <a:rPr lang="zh-CN" altLang="en-US">
                    <a:noFill/>
                  </a:rPr>
                  <a:t> </a:t>
                </a:r>
              </a:p>
            </p:txBody>
          </p:sp>
        </mc:Fallback>
      </mc:AlternateContent>
      <p:sp>
        <p:nvSpPr>
          <p:cNvPr id="50" name="右箭头 49"/>
          <p:cNvSpPr/>
          <p:nvPr/>
        </p:nvSpPr>
        <p:spPr>
          <a:xfrm>
            <a:off x="3818289" y="5926295"/>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
          <p:cNvSpPr txBox="1"/>
          <p:nvPr/>
        </p:nvSpPr>
        <p:spPr>
          <a:xfrm>
            <a:off x="58464" y="1526180"/>
            <a:ext cx="1626958" cy="400110"/>
          </a:xfrm>
          <a:prstGeom prst="rect">
            <a:avLst/>
          </a:prstGeom>
          <a:solidFill>
            <a:schemeClr val="accent6">
              <a:lumMod val="40000"/>
              <a:lumOff val="60000"/>
            </a:schemeClr>
          </a:solidFill>
        </p:spPr>
        <p:txBody>
          <a:bodyPr wrap="square" rtlCol="0">
            <a:spAutoFit/>
          </a:bodyPr>
          <a:lstStyle/>
          <a:p>
            <a:pPr algn="ctr"/>
            <a:r>
              <a:rPr lang="en-US" sz="2000" i="1" dirty="0" smtClean="0">
                <a:latin typeface="Gill Sans MT" panose="020B0502020104020203" pitchFamily="34" charset="0"/>
              </a:rPr>
              <a:t>Medium</a:t>
            </a:r>
            <a:r>
              <a:rPr lang="en-US" sz="2000" dirty="0" smtClean="0">
                <a:latin typeface="Gill Sans MT" panose="020B0502020104020203" pitchFamily="34" charset="0"/>
              </a:rPr>
              <a:t> 1</a:t>
            </a:r>
            <a:endParaRPr lang="en-US" sz="2000" dirty="0">
              <a:latin typeface="Gill Sans MT" panose="020B0502020104020203" pitchFamily="34" charset="0"/>
            </a:endParaRPr>
          </a:p>
        </p:txBody>
      </p:sp>
      <p:sp>
        <p:nvSpPr>
          <p:cNvPr id="53" name="TextBox 2"/>
          <p:cNvSpPr txBox="1"/>
          <p:nvPr/>
        </p:nvSpPr>
        <p:spPr>
          <a:xfrm>
            <a:off x="58464" y="3278862"/>
            <a:ext cx="1626958" cy="400110"/>
          </a:xfrm>
          <a:prstGeom prst="rect">
            <a:avLst/>
          </a:prstGeom>
          <a:solidFill>
            <a:schemeClr val="accent6">
              <a:lumMod val="40000"/>
              <a:lumOff val="60000"/>
            </a:schemeClr>
          </a:solidFill>
        </p:spPr>
        <p:txBody>
          <a:bodyPr wrap="square" rtlCol="0">
            <a:spAutoFit/>
          </a:bodyPr>
          <a:lstStyle/>
          <a:p>
            <a:pPr algn="ctr"/>
            <a:r>
              <a:rPr lang="en-US" sz="2000" i="1" dirty="0" smtClean="0">
                <a:latin typeface="Gill Sans MT" panose="020B0502020104020203" pitchFamily="34" charset="0"/>
              </a:rPr>
              <a:t>Medium</a:t>
            </a:r>
            <a:r>
              <a:rPr lang="en-US" sz="2000" dirty="0" smtClean="0">
                <a:latin typeface="Gill Sans MT" panose="020B0502020104020203" pitchFamily="34" charset="0"/>
              </a:rPr>
              <a:t> </a:t>
            </a:r>
            <a:r>
              <a:rPr lang="en-US" altLang="zh-CN" sz="2000" dirty="0" smtClean="0">
                <a:latin typeface="Gill Sans MT" panose="020B0502020104020203" pitchFamily="34" charset="0"/>
              </a:rPr>
              <a:t>2</a:t>
            </a:r>
            <a:endParaRPr lang="en-US" sz="2000" dirty="0">
              <a:latin typeface="Gill Sans MT" panose="020B0502020104020203" pitchFamily="34" charset="0"/>
            </a:endParaRPr>
          </a:p>
        </p:txBody>
      </p:sp>
    </p:spTree>
    <p:extLst>
      <p:ext uri="{BB962C8B-B14F-4D97-AF65-F5344CB8AC3E}">
        <p14:creationId xmlns:p14="http://schemas.microsoft.com/office/powerpoint/2010/main" val="1162871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96" y="980728"/>
            <a:ext cx="9108504" cy="64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38" name="Picture 2"/>
          <p:cNvPicPr>
            <a:picLocks noGrp="1" noChangeAspect="1" noChangeArrowheads="1"/>
          </p:cNvPicPr>
          <p:nvPr>
            <p:ph sz="quarter" idx="1"/>
          </p:nvPr>
        </p:nvPicPr>
        <p:blipFill>
          <a:blip r:embed="rId2" cstate="print"/>
          <a:srcRect/>
          <a:stretch>
            <a:fillRect/>
          </a:stretch>
        </p:blipFill>
        <p:spPr bwMode="auto">
          <a:xfrm>
            <a:off x="0" y="-1"/>
            <a:ext cx="5943600" cy="6643291"/>
          </a:xfrm>
          <a:prstGeom prst="rect">
            <a:avLst/>
          </a:prstGeom>
          <a:noFill/>
          <a:ln w="9525">
            <a:noFill/>
            <a:miter lim="800000"/>
            <a:headEnd/>
            <a:tailEnd/>
          </a:ln>
        </p:spPr>
      </p:pic>
      <p:sp>
        <p:nvSpPr>
          <p:cNvPr id="4" name="TextBox 3"/>
          <p:cNvSpPr txBox="1"/>
          <p:nvPr/>
        </p:nvSpPr>
        <p:spPr>
          <a:xfrm>
            <a:off x="7924800" y="61722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FF5B2B28-6268-4611-A6BB-3643AC24EFF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13</a:t>
            </a:fld>
            <a:endParaRPr lang="en-US"/>
          </a:p>
        </p:txBody>
      </p:sp>
      <p:cxnSp>
        <p:nvCxnSpPr>
          <p:cNvPr id="5" name="直接连接符 4"/>
          <p:cNvCxnSpPr/>
          <p:nvPr/>
        </p:nvCxnSpPr>
        <p:spPr>
          <a:xfrm>
            <a:off x="7884368" y="1916832"/>
            <a:ext cx="0" cy="3456384"/>
          </a:xfrm>
          <a:prstGeom prst="line">
            <a:avLst/>
          </a:prstGeom>
        </p:spPr>
        <p:style>
          <a:lnRef idx="1">
            <a:schemeClr val="accent1"/>
          </a:lnRef>
          <a:fillRef idx="0">
            <a:schemeClr val="accent1"/>
          </a:fillRef>
          <a:effectRef idx="0">
            <a:schemeClr val="accent1"/>
          </a:effectRef>
          <a:fontRef idx="minor">
            <a:schemeClr val="tx1"/>
          </a:fontRef>
        </p:style>
      </p:cxnSp>
      <p:sp>
        <p:nvSpPr>
          <p:cNvPr id="6" name="右箭头 5"/>
          <p:cNvSpPr/>
          <p:nvPr/>
        </p:nvSpPr>
        <p:spPr>
          <a:xfrm>
            <a:off x="6588224" y="29083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8388424" y="4077072"/>
            <a:ext cx="50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592461" y="5341704"/>
            <a:ext cx="583814"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Z=0</a:t>
            </a:r>
            <a:endParaRPr lang="en-US" altLang="zh-CN" dirty="0">
              <a:latin typeface="Gill Sans MT" panose="020B0502020104020203" pitchFamily="34" charset="0"/>
            </a:endParaRPr>
          </a:p>
        </p:txBody>
      </p:sp>
      <p:sp>
        <p:nvSpPr>
          <p:cNvPr id="13" name="矩形 12"/>
          <p:cNvSpPr/>
          <p:nvPr/>
        </p:nvSpPr>
        <p:spPr>
          <a:xfrm>
            <a:off x="8892480" y="3789040"/>
            <a:ext cx="280846"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z</a:t>
            </a:r>
            <a:endParaRPr lang="en-US" altLang="zh-CN" dirty="0">
              <a:latin typeface="Gill Sans MT" panose="020B0502020104020203" pitchFamily="34" charset="0"/>
            </a:endParaRPr>
          </a:p>
        </p:txBody>
      </p:sp>
      <p:sp>
        <p:nvSpPr>
          <p:cNvPr id="14" name="矩形 13"/>
          <p:cNvSpPr/>
          <p:nvPr/>
        </p:nvSpPr>
        <p:spPr>
          <a:xfrm>
            <a:off x="6795918" y="4882668"/>
            <a:ext cx="425117"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air</a:t>
            </a:r>
            <a:endParaRPr lang="en-US" altLang="zh-CN" dirty="0">
              <a:latin typeface="Gill Sans MT" panose="020B0502020104020203" pitchFamily="34" charset="0"/>
            </a:endParaRPr>
          </a:p>
        </p:txBody>
      </p:sp>
      <p:sp>
        <p:nvSpPr>
          <p:cNvPr id="15" name="矩形 14"/>
          <p:cNvSpPr/>
          <p:nvPr/>
        </p:nvSpPr>
        <p:spPr>
          <a:xfrm>
            <a:off x="8427893" y="4882668"/>
            <a:ext cx="425117"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air</a:t>
            </a:r>
            <a:endParaRPr lang="en-US" altLang="zh-CN" dirty="0">
              <a:latin typeface="Gill Sans MT" panose="020B0502020104020203" pitchFamily="34" charset="0"/>
            </a:endParaRPr>
          </a:p>
        </p:txBody>
      </p:sp>
      <p:sp>
        <p:nvSpPr>
          <p:cNvPr id="16" name="矩形 15"/>
          <p:cNvSpPr/>
          <p:nvPr/>
        </p:nvSpPr>
        <p:spPr>
          <a:xfrm>
            <a:off x="7724708" y="1394460"/>
            <a:ext cx="300083"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x</a:t>
            </a:r>
            <a:endParaRPr lang="en-US" altLang="zh-CN" dirty="0">
              <a:latin typeface="Gill Sans MT" panose="020B0502020104020203" pitchFamily="34" charset="0"/>
            </a:endParaRPr>
          </a:p>
        </p:txBody>
      </p:sp>
      <p:cxnSp>
        <p:nvCxnSpPr>
          <p:cNvPr id="18" name="直接箭头连接符 17"/>
          <p:cNvCxnSpPr/>
          <p:nvPr/>
        </p:nvCxnSpPr>
        <p:spPr>
          <a:xfrm rot="16200000">
            <a:off x="6336196" y="2384884"/>
            <a:ext cx="50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438183" y="1631886"/>
            <a:ext cx="300082" cy="459036"/>
          </a:xfrm>
          <a:prstGeom prst="rect">
            <a:avLst/>
          </a:prstGeom>
        </p:spPr>
        <p:txBody>
          <a:bodyPr wrap="none">
            <a:spAutoFit/>
          </a:bodyPr>
          <a:lstStyle/>
          <a:p>
            <a:pPr algn="r">
              <a:lnSpc>
                <a:spcPct val="150000"/>
              </a:lnSpc>
            </a:pPr>
            <a:r>
              <a:rPr lang="en-US" altLang="zh-CN" i="1" dirty="0" smtClean="0">
                <a:latin typeface="Gill Sans MT" panose="020B0502020104020203" pitchFamily="34" charset="0"/>
              </a:rPr>
              <a:t>E</a:t>
            </a:r>
            <a:endParaRPr lang="en-US" altLang="zh-CN" i="1" dirty="0">
              <a:latin typeface="Gill Sans MT" panose="020B0502020104020203" pitchFamily="34" charset="0"/>
            </a:endParaRPr>
          </a:p>
        </p:txBody>
      </p:sp>
    </p:spTree>
    <p:extLst>
      <p:ext uri="{BB962C8B-B14F-4D97-AF65-F5344CB8AC3E}">
        <p14:creationId xmlns:p14="http://schemas.microsoft.com/office/powerpoint/2010/main" val="1560070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cstate="print"/>
          <a:srcRect/>
          <a:stretch>
            <a:fillRect/>
          </a:stretch>
        </p:blipFill>
        <p:spPr bwMode="auto">
          <a:xfrm>
            <a:off x="794918" y="1524000"/>
            <a:ext cx="7233466" cy="4495800"/>
          </a:xfrm>
          <a:prstGeom prst="rect">
            <a:avLst/>
          </a:prstGeom>
          <a:noFill/>
          <a:ln w="9525">
            <a:noFill/>
            <a:miter lim="800000"/>
            <a:headEnd/>
            <a:tailEnd/>
          </a:ln>
        </p:spPr>
      </p:pic>
      <p:sp>
        <p:nvSpPr>
          <p:cNvPr id="5" name="TextBox 4"/>
          <p:cNvSpPr txBox="1"/>
          <p:nvPr/>
        </p:nvSpPr>
        <p:spPr>
          <a:xfrm>
            <a:off x="533400" y="457200"/>
            <a:ext cx="3772262" cy="646331"/>
          </a:xfrm>
          <a:prstGeom prst="rect">
            <a:avLst/>
          </a:prstGeom>
          <a:noFill/>
        </p:spPr>
        <p:txBody>
          <a:bodyPr wrap="none" rtlCol="0">
            <a:spAutoFit/>
          </a:bodyPr>
          <a:lstStyle/>
          <a:p>
            <a:r>
              <a:rPr lang="en-US" sz="3600" dirty="0">
                <a:solidFill>
                  <a:schemeClr val="tx2"/>
                </a:solidFill>
              </a:rPr>
              <a:t>Example 8-3 (cont.)</a:t>
            </a:r>
          </a:p>
        </p:txBody>
      </p:sp>
      <p:sp>
        <p:nvSpPr>
          <p:cNvPr id="6" name="TextBox 5"/>
          <p:cNvSpPr txBox="1"/>
          <p:nvPr/>
        </p:nvSpPr>
        <p:spPr>
          <a:xfrm>
            <a:off x="76962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74C75FDD-F0FD-454F-8B35-7957B0B9000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14</a:t>
            </a:fld>
            <a:endParaRPr lang="en-US"/>
          </a:p>
        </p:txBody>
      </p:sp>
    </p:spTree>
    <p:extLst>
      <p:ext uri="{BB962C8B-B14F-4D97-AF65-F5344CB8AC3E}">
        <p14:creationId xmlns:p14="http://schemas.microsoft.com/office/powerpoint/2010/main" val="2367505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52400"/>
            <a:ext cx="8153400" cy="990600"/>
          </a:xfrm>
        </p:spPr>
        <p:txBody>
          <a:bodyPr/>
          <a:lstStyle/>
          <a:p>
            <a:r>
              <a:rPr lang="en-US" dirty="0"/>
              <a:t>Example 8-3 (cont.)</a:t>
            </a:r>
          </a:p>
        </p:txBody>
      </p:sp>
      <p:pic>
        <p:nvPicPr>
          <p:cNvPr id="15362" name="Picture 2"/>
          <p:cNvPicPr>
            <a:picLocks noChangeAspect="1" noChangeArrowheads="1"/>
          </p:cNvPicPr>
          <p:nvPr/>
        </p:nvPicPr>
        <p:blipFill>
          <a:blip r:embed="rId3" cstate="print"/>
          <a:srcRect/>
          <a:stretch>
            <a:fillRect/>
          </a:stretch>
        </p:blipFill>
        <p:spPr bwMode="auto">
          <a:xfrm>
            <a:off x="304801" y="914400"/>
            <a:ext cx="2514599" cy="316652"/>
          </a:xfrm>
          <a:prstGeom prst="rect">
            <a:avLst/>
          </a:prstGeom>
          <a:noFill/>
          <a:ln w="9525">
            <a:noFill/>
            <a:miter lim="800000"/>
            <a:headEnd/>
            <a:tailEnd/>
          </a:ln>
        </p:spPr>
      </p:pic>
      <p:pic>
        <p:nvPicPr>
          <p:cNvPr id="15363" name="Picture 3"/>
          <p:cNvPicPr>
            <a:picLocks noGrp="1" noChangeAspect="1" noChangeArrowheads="1"/>
          </p:cNvPicPr>
          <p:nvPr>
            <p:ph sz="quarter" idx="1"/>
          </p:nvPr>
        </p:nvPicPr>
        <p:blipFill>
          <a:blip r:embed="rId4" cstate="print"/>
          <a:srcRect/>
          <a:stretch>
            <a:fillRect/>
          </a:stretch>
        </p:blipFill>
        <p:spPr bwMode="auto">
          <a:xfrm>
            <a:off x="447202" y="1262094"/>
            <a:ext cx="3134198" cy="2319306"/>
          </a:xfrm>
          <a:prstGeom prst="rect">
            <a:avLst/>
          </a:prstGeom>
          <a:noFill/>
          <a:ln w="9525">
            <a:noFill/>
            <a:miter lim="800000"/>
            <a:headEnd/>
            <a:tailEnd/>
          </a:ln>
        </p:spPr>
      </p:pic>
      <p:pic>
        <p:nvPicPr>
          <p:cNvPr id="15366" name="Picture 6"/>
          <p:cNvPicPr>
            <a:picLocks noChangeAspect="1" noChangeArrowheads="1"/>
          </p:cNvPicPr>
          <p:nvPr/>
        </p:nvPicPr>
        <p:blipFill>
          <a:blip r:embed="rId5" cstate="print"/>
          <a:srcRect/>
          <a:stretch>
            <a:fillRect/>
          </a:stretch>
        </p:blipFill>
        <p:spPr bwMode="auto">
          <a:xfrm>
            <a:off x="5459329" y="1524000"/>
            <a:ext cx="3684671" cy="5334000"/>
          </a:xfrm>
          <a:prstGeom prst="rect">
            <a:avLst/>
          </a:prstGeom>
          <a:noFill/>
          <a:ln w="9525">
            <a:noFill/>
            <a:miter lim="800000"/>
            <a:headEnd/>
            <a:tailEnd/>
          </a:ln>
        </p:spPr>
      </p:pic>
      <p:sp>
        <p:nvSpPr>
          <p:cNvPr id="7" name="TextBox 6"/>
          <p:cNvSpPr txBox="1"/>
          <p:nvPr/>
        </p:nvSpPr>
        <p:spPr>
          <a:xfrm>
            <a:off x="3428992" y="5572140"/>
            <a:ext cx="2000264" cy="707886"/>
          </a:xfrm>
          <a:prstGeom prst="rect">
            <a:avLst/>
          </a:prstGeom>
          <a:noFill/>
        </p:spPr>
        <p:txBody>
          <a:bodyPr wrap="square" rtlCol="0">
            <a:spAutoFit/>
          </a:bodyPr>
          <a:lstStyle/>
          <a:p>
            <a:r>
              <a:rPr lang="en-US" altLang="zh-CN" sz="2000" b="1" dirty="0">
                <a:latin typeface="Gill Sans MT" panose="020B0502020104020203" pitchFamily="34" charset="0"/>
              </a:rPr>
              <a:t>Discontinuous at z = 0</a:t>
            </a:r>
            <a:endParaRPr lang="zh-CN" altLang="en-US" sz="2000" b="1" dirty="0">
              <a:latin typeface="Gill Sans MT" panose="020B0502020104020203" pitchFamily="34" charset="0"/>
            </a:endParaRPr>
          </a:p>
        </p:txBody>
      </p:sp>
      <p:sp>
        <p:nvSpPr>
          <p:cNvPr id="3" name="灯片编号占位符 2">
            <a:extLst>
              <a:ext uri="{FF2B5EF4-FFF2-40B4-BE49-F238E27FC236}">
                <a16:creationId xmlns:a16="http://schemas.microsoft.com/office/drawing/2014/main" id="{17465320-1875-4808-B40C-470F8528DE7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15</a:t>
            </a:fld>
            <a:endParaRPr lang="en-US"/>
          </a:p>
        </p:txBody>
      </p:sp>
      <p:cxnSp>
        <p:nvCxnSpPr>
          <p:cNvPr id="5" name="直接箭头连接符 4"/>
          <p:cNvCxnSpPr/>
          <p:nvPr/>
        </p:nvCxnSpPr>
        <p:spPr>
          <a:xfrm flipV="1">
            <a:off x="3275856" y="4221088"/>
            <a:ext cx="252028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6"/>
          <p:cNvSpPr txBox="1"/>
          <p:nvPr/>
        </p:nvSpPr>
        <p:spPr>
          <a:xfrm rot="20867687">
            <a:off x="3813976" y="4058586"/>
            <a:ext cx="1230296" cy="400110"/>
          </a:xfrm>
          <a:prstGeom prst="rect">
            <a:avLst/>
          </a:prstGeom>
          <a:noFill/>
        </p:spPr>
        <p:txBody>
          <a:bodyPr wrap="square" rtlCol="0">
            <a:spAutoFit/>
          </a:bodyPr>
          <a:lstStyle/>
          <a:p>
            <a:r>
              <a:rPr lang="en-US" altLang="zh-CN" sz="2000" b="1" dirty="0" smtClean="0">
                <a:latin typeface="Gill Sans MT" panose="020B0502020104020203" pitchFamily="34" charset="0"/>
              </a:rPr>
              <a:t>plotting</a:t>
            </a:r>
            <a:endParaRPr lang="zh-CN" altLang="en-US" sz="2000" b="1" dirty="0">
              <a:latin typeface="Gill Sans MT" panose="020B0502020104020203" pitchFamily="34" charset="0"/>
            </a:endParaRPr>
          </a:p>
        </p:txBody>
      </p:sp>
      <p:sp>
        <p:nvSpPr>
          <p:cNvPr id="15" name="圆角矩形 14"/>
          <p:cNvSpPr/>
          <p:nvPr/>
        </p:nvSpPr>
        <p:spPr>
          <a:xfrm>
            <a:off x="3581400" y="690374"/>
            <a:ext cx="5562600" cy="83362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Example 8-1 (pp. 358) Radar </a:t>
            </a:r>
            <a:r>
              <a:rPr lang="en-US" altLang="zh-CN" sz="1200" dirty="0" err="1" smtClean="0">
                <a:solidFill>
                  <a:schemeClr val="tx1"/>
                </a:solidFill>
                <a:latin typeface="Gill Sans MT" panose="020B0502020104020203" pitchFamily="34" charset="0"/>
              </a:rPr>
              <a:t>Radome</a:t>
            </a:r>
            <a:r>
              <a:rPr lang="en-US" altLang="zh-CN" sz="1200" dirty="0" smtClean="0">
                <a:solidFill>
                  <a:schemeClr val="tx1"/>
                </a:solidFill>
                <a:latin typeface="Gill Sans MT" panose="020B0502020104020203" pitchFamily="34" charset="0"/>
              </a:rPr>
              <a:t> (Concept Question 8-2 on pp. 361)</a:t>
            </a:r>
          </a:p>
          <a:p>
            <a:pPr algn="just">
              <a:lnSpc>
                <a:spcPct val="150000"/>
              </a:lnSpc>
            </a:pPr>
            <a:r>
              <a:rPr lang="en-US" altLang="zh-CN" sz="1200" dirty="0" smtClean="0">
                <a:solidFill>
                  <a:schemeClr val="tx1"/>
                </a:solidFill>
                <a:latin typeface="Gill Sans MT" panose="020B0502020104020203" pitchFamily="34" charset="0"/>
              </a:rPr>
              <a:t>Multiple reflection (waves) cancel with each other, leading to transparency</a:t>
            </a:r>
          </a:p>
        </p:txBody>
      </p:sp>
      <p:sp>
        <p:nvSpPr>
          <p:cNvPr id="4" name="矩形 3"/>
          <p:cNvSpPr/>
          <p:nvPr/>
        </p:nvSpPr>
        <p:spPr>
          <a:xfrm>
            <a:off x="1727684" y="1772816"/>
            <a:ext cx="108012"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2447764" y="4759913"/>
            <a:ext cx="540060"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2583722" y="6021288"/>
            <a:ext cx="620125"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365"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0" y="3579263"/>
            <a:ext cx="5491031" cy="3276600"/>
          </a:xfrm>
          <a:prstGeom prst="rect">
            <a:avLst/>
          </a:prstGeom>
          <a:noFill/>
          <a:ln w="9525">
            <a:noFill/>
            <a:miter lim="800000"/>
            <a:headEnd/>
            <a:tailEnd/>
          </a:ln>
        </p:spPr>
      </p:pic>
      <p:sp>
        <p:nvSpPr>
          <p:cNvPr id="17" name="矩形 16"/>
          <p:cNvSpPr/>
          <p:nvPr/>
        </p:nvSpPr>
        <p:spPr>
          <a:xfrm>
            <a:off x="2567646" y="1355683"/>
            <a:ext cx="204153"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1796054" y="4753947"/>
            <a:ext cx="651710"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1932012" y="6021288"/>
            <a:ext cx="651710"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圆角矩形 19"/>
          <p:cNvSpPr/>
          <p:nvPr/>
        </p:nvSpPr>
        <p:spPr>
          <a:xfrm>
            <a:off x="3786175" y="2034652"/>
            <a:ext cx="1592373" cy="1470548"/>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You may think the (</a:t>
            </a:r>
            <a:r>
              <a:rPr lang="en-US" altLang="zh-CN" sz="1200" dirty="0" err="1" smtClean="0">
                <a:solidFill>
                  <a:schemeClr val="tx1"/>
                </a:solidFill>
                <a:latin typeface="Gill Sans MT" panose="020B0502020104020203" pitchFamily="34" charset="0"/>
              </a:rPr>
              <a:t>kz</a:t>
            </a:r>
            <a:r>
              <a:rPr lang="en-US" altLang="zh-CN" sz="1200" dirty="0" smtClean="0">
                <a:solidFill>
                  <a:schemeClr val="tx1"/>
                </a:solidFill>
                <a:latin typeface="Gill Sans MT" panose="020B0502020104020203" pitchFamily="34" charset="0"/>
              </a:rPr>
              <a:t>) term as magnitude, which is controlled by the (</a:t>
            </a:r>
            <a:r>
              <a:rPr lang="en-US" altLang="zh-CN" sz="1200" dirty="0" err="1" smtClean="0">
                <a:solidFill>
                  <a:schemeClr val="tx1"/>
                </a:solidFill>
                <a:latin typeface="Gill Sans MT" panose="020B0502020104020203" pitchFamily="34" charset="0"/>
              </a:rPr>
              <a:t>ωt</a:t>
            </a:r>
            <a:r>
              <a:rPr lang="en-US" altLang="zh-CN" sz="1200" dirty="0" smtClean="0">
                <a:solidFill>
                  <a:schemeClr val="tx1"/>
                </a:solidFill>
                <a:latin typeface="Gill Sans MT" panose="020B0502020104020203" pitchFamily="34" charset="0"/>
              </a:rPr>
              <a:t>) term</a:t>
            </a:r>
          </a:p>
        </p:txBody>
      </p:sp>
    </p:spTree>
    <p:extLst>
      <p:ext uri="{BB962C8B-B14F-4D97-AF65-F5344CB8AC3E}">
        <p14:creationId xmlns:p14="http://schemas.microsoft.com/office/powerpoint/2010/main" val="21643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11"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073" y="-152400"/>
            <a:ext cx="8153400" cy="990600"/>
          </a:xfrm>
        </p:spPr>
        <p:txBody>
          <a:bodyPr/>
          <a:lstStyle/>
          <a:p>
            <a:r>
              <a:rPr lang="en-US" dirty="0"/>
              <a:t>Example 8-3 (cont.)</a:t>
            </a:r>
          </a:p>
        </p:txBody>
      </p:sp>
      <p:pic>
        <p:nvPicPr>
          <p:cNvPr id="15366" name="Picture 6"/>
          <p:cNvPicPr>
            <a:picLocks noChangeAspect="1" noChangeArrowheads="1"/>
          </p:cNvPicPr>
          <p:nvPr/>
        </p:nvPicPr>
        <p:blipFill>
          <a:blip r:embed="rId6" cstate="print"/>
          <a:srcRect/>
          <a:stretch>
            <a:fillRect/>
          </a:stretch>
        </p:blipFill>
        <p:spPr bwMode="auto">
          <a:xfrm>
            <a:off x="5459329" y="1524000"/>
            <a:ext cx="3684671" cy="5334000"/>
          </a:xfrm>
          <a:prstGeom prst="rect">
            <a:avLst/>
          </a:prstGeom>
          <a:noFill/>
          <a:ln w="9525">
            <a:noFill/>
            <a:miter lim="800000"/>
            <a:headEnd/>
            <a:tailEnd/>
          </a:ln>
        </p:spPr>
      </p:pic>
      <p:grpSp>
        <p:nvGrpSpPr>
          <p:cNvPr id="13" name="组合 12"/>
          <p:cNvGrpSpPr/>
          <p:nvPr/>
        </p:nvGrpSpPr>
        <p:grpSpPr>
          <a:xfrm>
            <a:off x="395535" y="1534802"/>
            <a:ext cx="4973352" cy="5256719"/>
            <a:chOff x="4788023" y="174961"/>
            <a:chExt cx="4050393" cy="4281173"/>
          </a:xfrm>
        </p:grpSpPr>
        <p:pic>
          <p:nvPicPr>
            <p:cNvPr id="14" name="low spe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88024" y="2160911"/>
              <a:ext cx="4050392" cy="2295223"/>
            </a:xfrm>
            <a:prstGeom prst="rect">
              <a:avLst/>
            </a:prstGeom>
          </p:spPr>
        </p:pic>
        <p:pic>
          <p:nvPicPr>
            <p:cNvPr id="16" name="high spee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88023" y="174961"/>
              <a:ext cx="4050392" cy="1822676"/>
            </a:xfrm>
            <a:prstGeom prst="rect">
              <a:avLst/>
            </a:prstGeom>
          </p:spPr>
        </p:pic>
      </p:grpSp>
      <p:sp>
        <p:nvSpPr>
          <p:cNvPr id="17" name="矩形 16"/>
          <p:cNvSpPr/>
          <p:nvPr/>
        </p:nvSpPr>
        <p:spPr>
          <a:xfrm>
            <a:off x="590044" y="1702074"/>
            <a:ext cx="1418853" cy="369332"/>
          </a:xfrm>
          <a:prstGeom prst="rect">
            <a:avLst/>
          </a:prstGeom>
          <a:solidFill>
            <a:srgbClr val="FFFF00"/>
          </a:solidFill>
        </p:spPr>
        <p:txBody>
          <a:bodyPr wrap="square">
            <a:spAutoFit/>
          </a:bodyPr>
          <a:lstStyle/>
          <a:p>
            <a:r>
              <a:rPr lang="en-US" altLang="zh-CN" b="1" dirty="0">
                <a:latin typeface="Gill Sans MT" panose="020B0502020104020203" pitchFamily="34" charset="0"/>
              </a:rPr>
              <a:t>boundary</a:t>
            </a:r>
            <a:endParaRPr lang="zh-CN" altLang="en-US" dirty="0"/>
          </a:p>
        </p:txBody>
      </p:sp>
      <p:cxnSp>
        <p:nvCxnSpPr>
          <p:cNvPr id="18" name="直接箭头连接符 17"/>
          <p:cNvCxnSpPr/>
          <p:nvPr/>
        </p:nvCxnSpPr>
        <p:spPr>
          <a:xfrm flipH="1">
            <a:off x="590044" y="2014984"/>
            <a:ext cx="185029" cy="44153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598935" y="4909810"/>
            <a:ext cx="176138" cy="8954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8934" y="4725144"/>
            <a:ext cx="1418853" cy="369332"/>
          </a:xfrm>
          <a:prstGeom prst="rect">
            <a:avLst/>
          </a:prstGeom>
          <a:solidFill>
            <a:srgbClr val="FFFF00"/>
          </a:solidFill>
        </p:spPr>
        <p:txBody>
          <a:bodyPr wrap="square">
            <a:spAutoFit/>
          </a:bodyPr>
          <a:lstStyle/>
          <a:p>
            <a:r>
              <a:rPr lang="en-US" altLang="zh-CN" b="1" dirty="0">
                <a:latin typeface="Gill Sans MT" panose="020B0502020104020203" pitchFamily="34" charset="0"/>
              </a:rPr>
              <a:t>boundary</a:t>
            </a:r>
            <a:endParaRPr lang="zh-CN" altLang="en-US" dirty="0"/>
          </a:p>
        </p:txBody>
      </p:sp>
      <p:sp>
        <p:nvSpPr>
          <p:cNvPr id="12" name="圆角矩形 11"/>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3355774227"/>
      </p:ext>
    </p:extLst>
  </p:cSld>
  <p:clrMapOvr>
    <a:masterClrMapping/>
  </p:clrMapOvr>
  <p:timing>
    <p:tnLst>
      <p:par>
        <p:cTn id="1" dur="indefinite" restart="never" nodeType="tmRoot">
          <p:childTnLst>
            <p:video>
              <p:cMediaNode vol="80000">
                <p:cTn id="2" repeatCount="indefinite" fill="remove" display="0">
                  <p:stCondLst>
                    <p:cond delay="indefinite"/>
                  </p:stCondLst>
                </p:cTn>
                <p:tgtEl>
                  <p:spTgt spid="14"/>
                </p:tgtEl>
              </p:cMediaNode>
            </p:video>
            <p:video>
              <p:cMediaNode vol="80000">
                <p:cTn id="3" repeatCount="indefinite" fill="remove" display="0">
                  <p:stCondLst>
                    <p:cond delay="indefinite"/>
                  </p:stCondLst>
                </p:cTn>
                <p:tgtEl>
                  <p:spTgt spid="1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Standing Wave</a:t>
            </a:r>
          </a:p>
        </p:txBody>
      </p:sp>
      <p:pic>
        <p:nvPicPr>
          <p:cNvPr id="4" name="Content Placeholder 3"/>
          <p:cNvPicPr>
            <a:picLocks noGrp="1" noChangeAspect="1" noChangeArrowheads="1"/>
          </p:cNvPicPr>
          <p:nvPr>
            <p:ph sz="quarter" idx="1"/>
          </p:nvPr>
        </p:nvPicPr>
        <p:blipFill>
          <a:blip r:embed="rId3" cstate="print"/>
          <a:srcRect/>
          <a:stretch>
            <a:fillRect/>
          </a:stretch>
        </p:blipFill>
        <p:spPr bwMode="auto">
          <a:xfrm>
            <a:off x="304800" y="1676400"/>
            <a:ext cx="3134198" cy="2319306"/>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4120887" y="1537706"/>
                <a:ext cx="4749826" cy="629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𝑆</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b>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𝑧</m:t>
                          </m:r>
                        </m:e>
                      </m:acc>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sSup>
                        <m:sSupPr>
                          <m:ctrlPr>
                            <a:rPr lang="en-US" sz="2000" b="0" i="1" smtClean="0">
                              <a:latin typeface="Cambria Math" panose="02040503050406030204" pitchFamily="18" charset="0"/>
                            </a:rPr>
                          </m:ctrlPr>
                        </m:sSupPr>
                        <m:e>
                          <m:d>
                            <m:dPr>
                              <m:begChr m:val="|"/>
                              <m:endChr m:val="|"/>
                              <m:ctrlPr>
                                <a:rPr lang="en-US" sz="2000" i="1">
                                  <a:latin typeface="Cambria Math" panose="02040503050406030204" pitchFamily="18" charset="0"/>
                                </a:rPr>
                              </m:ctrlPr>
                            </m:dPr>
                            <m:e>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𝑖</m:t>
                                  </m:r>
                                </m:sup>
                              </m:sSubSup>
                            </m:e>
                          </m:d>
                        </m:e>
                        <m:sup>
                          <m:r>
                            <a:rPr lang="en-US" sz="2000" b="0" i="1" smtClean="0">
                              <a:latin typeface="Cambria Math" panose="02040503050406030204" pitchFamily="18" charset="0"/>
                            </a:rPr>
                            <m:t>2</m:t>
                          </m:r>
                        </m:sup>
                      </m:sSup>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𝑧</m:t>
                          </m:r>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1</m:t>
                              </m:r>
                            </m:sub>
                          </m:sSub>
                          <m:r>
                            <a:rPr lang="en-US" sz="2000" i="1">
                              <a:latin typeface="Cambria Math" panose="02040503050406030204" pitchFamily="18" charset="0"/>
                            </a:rPr>
                            <m:t>𝑧</m:t>
                          </m:r>
                        </m:e>
                      </m:func>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4120887" y="1537706"/>
                <a:ext cx="4749826" cy="629211"/>
              </a:xfrm>
              <a:prstGeom prst="rect">
                <a:avLst/>
              </a:prstGeom>
              <a:blipFill>
                <a:blip r:embed="rId4"/>
                <a:stretch>
                  <a:fillRect b="-971"/>
                </a:stretch>
              </a:blipFill>
            </p:spPr>
            <p:txBody>
              <a:bodyPr/>
              <a:lstStyle/>
              <a:p>
                <a:r>
                  <a:rPr lang="zh-CN" altLang="en-US">
                    <a:noFill/>
                  </a:rPr>
                  <a:t> </a:t>
                </a:r>
              </a:p>
            </p:txBody>
          </p:sp>
        </mc:Fallback>
      </mc:AlternateContent>
      <p:sp>
        <p:nvSpPr>
          <p:cNvPr id="7" name="TextBox 6"/>
          <p:cNvSpPr txBox="1"/>
          <p:nvPr/>
        </p:nvSpPr>
        <p:spPr>
          <a:xfrm>
            <a:off x="4120887" y="2801676"/>
            <a:ext cx="4434840" cy="400110"/>
          </a:xfrm>
          <a:prstGeom prst="rect">
            <a:avLst/>
          </a:prstGeom>
          <a:noFill/>
        </p:spPr>
        <p:txBody>
          <a:bodyPr wrap="square" rtlCol="0">
            <a:spAutoFit/>
          </a:bodyPr>
          <a:lstStyle/>
          <a:p>
            <a:pPr algn="ctr"/>
            <a:r>
              <a:rPr lang="en-US" sz="2000" dirty="0">
                <a:solidFill>
                  <a:srgbClr val="0000CC"/>
                </a:solidFill>
                <a:latin typeface="Times New Roman" panose="02020603050405020304" pitchFamily="18" charset="0"/>
                <a:cs typeface="Times New Roman" panose="02020603050405020304" pitchFamily="18" charset="0"/>
              </a:rPr>
              <a:t>No real power flow, no propagating wave</a:t>
            </a:r>
          </a:p>
        </p:txBody>
      </p:sp>
      <p:sp>
        <p:nvSpPr>
          <p:cNvPr id="8" name="TextBox 7"/>
          <p:cNvSpPr txBox="1"/>
          <p:nvPr/>
        </p:nvSpPr>
        <p:spPr>
          <a:xfrm>
            <a:off x="2888886" y="3162971"/>
            <a:ext cx="6319406" cy="400110"/>
          </a:xfrm>
          <a:prstGeom prst="rect">
            <a:avLst/>
          </a:prstGeom>
          <a:noFill/>
        </p:spPr>
        <p:txBody>
          <a:bodyPr wrap="square" rtlCol="0">
            <a:spAutoFit/>
          </a:bodyPr>
          <a:lstStyle/>
          <a:p>
            <a:pPr algn="ctr"/>
            <a:r>
              <a:rPr lang="en-US" sz="2000" dirty="0">
                <a:solidFill>
                  <a:srgbClr val="C00000"/>
                </a:solidFill>
                <a:latin typeface="Times New Roman" panose="02020603050405020304" pitchFamily="18" charset="0"/>
                <a:cs typeface="Times New Roman" panose="02020603050405020304" pitchFamily="18" charset="0"/>
              </a:rPr>
              <a:t>Standing wave (two waves travelling in opposite directions)</a:t>
            </a:r>
          </a:p>
        </p:txBody>
      </p:sp>
      <p:sp>
        <p:nvSpPr>
          <p:cNvPr id="9" name="Rectangle 8"/>
          <p:cNvSpPr/>
          <p:nvPr/>
        </p:nvSpPr>
        <p:spPr>
          <a:xfrm>
            <a:off x="5274496" y="2441859"/>
            <a:ext cx="1981200" cy="400110"/>
          </a:xfrm>
          <a:prstGeom prst="rect">
            <a:avLst/>
          </a:prstGeom>
        </p:spPr>
        <p:txBody>
          <a:bodyPr wrap="square">
            <a:spAutoFit/>
          </a:bodyPr>
          <a:lstStyle/>
          <a:p>
            <a:pPr lvl="0" algn="ctr"/>
            <a:r>
              <a:rPr lang="en-US" sz="2000" dirty="0">
                <a:solidFill>
                  <a:srgbClr val="0000CC"/>
                </a:solidFill>
                <a:latin typeface="Times New Roman" panose="02020603050405020304" pitchFamily="18" charset="0"/>
                <a:cs typeface="Times New Roman" panose="02020603050405020304" pitchFamily="18" charset="0"/>
              </a:rPr>
              <a:t>Purely imaginary</a:t>
            </a:r>
          </a:p>
        </p:txBody>
      </p:sp>
      <p:sp>
        <p:nvSpPr>
          <p:cNvPr id="10" name="Down Arrow 9"/>
          <p:cNvSpPr/>
          <p:nvPr/>
        </p:nvSpPr>
        <p:spPr>
          <a:xfrm>
            <a:off x="6188896" y="2114899"/>
            <a:ext cx="152400" cy="334873"/>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169208" y="4909076"/>
                <a:ext cx="2332882" cy="462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b="0" i="1" smtClean="0">
                          <a:latin typeface="Cambria Math" panose="02040503050406030204" pitchFamily="18" charset="0"/>
                        </a:rPr>
                        <m:t>=</m:t>
                      </m:r>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smtClean="0">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b="0" i="1" smtClean="0">
                                      <a:latin typeface="Cambria Math" panose="02040503050406030204" pitchFamily="18" charset="0"/>
                                    </a:rPr>
                                    <m:t>1</m:t>
                                  </m:r>
                                </m:sub>
                              </m:sSub>
                              <m:r>
                                <a:rPr lang="en-US" sz="2000" i="1">
                                  <a:latin typeface="Cambria Math" panose="02040503050406030204" pitchFamily="18" charset="0"/>
                                </a:rPr>
                                <m:t>𝑧</m:t>
                              </m:r>
                            </m:e>
                          </m:func>
                        </m:e>
                      </m:d>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169208" y="4909076"/>
                <a:ext cx="2332882" cy="4621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07466" y="5447238"/>
                <a:ext cx="6994543" cy="128240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dirty="0" smtClean="0">
                          <a:latin typeface="Cambria Math" panose="02040503050406030204" pitchFamily="18" charset="0"/>
                          <a:cs typeface="Times New Roman" panose="02020603050405020304" pitchFamily="18" charset="0"/>
                        </a:rPr>
                        <m:t>at</m:t>
                      </m:r>
                      <m:r>
                        <a:rPr lang="en-US" sz="2000" b="0" i="1" dirty="0" smtClean="0">
                          <a:latin typeface="Cambria Math" panose="02040503050406030204" pitchFamily="18" charset="0"/>
                          <a:cs typeface="Times New Roman" panose="02020603050405020304" pitchFamily="18" charset="0"/>
                        </a:rPr>
                        <m:t> </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b="0" i="1" dirty="0" smtClean="0">
                              <a:latin typeface="Cambria Math" panose="02040503050406030204" pitchFamily="18" charset="0"/>
                              <a:cs typeface="Times New Roman" panose="02020603050405020304" pitchFamily="18" charset="0"/>
                            </a:rPr>
                            <m:t>2</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i="1" dirty="0">
                              <a:latin typeface="Cambria Math" panose="02040503050406030204" pitchFamily="18" charset="0"/>
                              <a:cs typeface="Times New Roman" panose="02020603050405020304" pitchFamily="18" charset="0"/>
                            </a:rPr>
                            <m:t>4</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smtClean="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b="0" i="0" dirty="0" smtClean="0">
                              <a:latin typeface="Cambria Math" panose="02040503050406030204" pitchFamily="18" charset="0"/>
                              <a:cs typeface="Times New Roman" panose="02020603050405020304" pitchFamily="18" charset="0"/>
                            </a:rPr>
                            <m:t>max</m:t>
                          </m:r>
                        </m:sub>
                      </m:sSub>
                      <m:r>
                        <a:rPr lang="en-US" sz="2000" i="1" dirty="0">
                          <a:latin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at</m:t>
                      </m:r>
                      <m:r>
                        <a:rPr lang="en-US" sz="2000" i="1" dirty="0">
                          <a:latin typeface="Cambria Math" panose="02040503050406030204" pitchFamily="18" charset="0"/>
                          <a:cs typeface="Times New Roman" panose="02020603050405020304" pitchFamily="18" charset="0"/>
                        </a:rPr>
                        <m:t> </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2</m:t>
                          </m:r>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in</m:t>
                          </m:r>
                        </m:sub>
                      </m:sSub>
                      <m:r>
                        <a:rPr lang="en-US" sz="2000" i="1" dirty="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0</m:t>
                      </m:r>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07466" y="5447238"/>
                <a:ext cx="6994543" cy="1282402"/>
              </a:xfrm>
              <a:prstGeom prst="rect">
                <a:avLst/>
              </a:prstGeom>
              <a:blipFill>
                <a:blip r:embed="rId6"/>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73F1663C-24F1-422A-847C-26E67F4E045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17</a:t>
            </a:fld>
            <a:endParaRPr lang="en-US"/>
          </a:p>
        </p:txBody>
      </p:sp>
      <p:sp>
        <p:nvSpPr>
          <p:cNvPr id="13" name="圆角矩形 12"/>
          <p:cNvSpPr/>
          <p:nvPr/>
        </p:nvSpPr>
        <p:spPr>
          <a:xfrm>
            <a:off x="7596336" y="5509156"/>
            <a:ext cx="144101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Peak point</a:t>
            </a:r>
          </a:p>
        </p:txBody>
      </p:sp>
      <p:sp>
        <p:nvSpPr>
          <p:cNvPr id="14" name="圆角矩形 13"/>
          <p:cNvSpPr/>
          <p:nvPr/>
        </p:nvSpPr>
        <p:spPr>
          <a:xfrm>
            <a:off x="7596336" y="6252968"/>
            <a:ext cx="144101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Standing point</a:t>
            </a:r>
          </a:p>
        </p:txBody>
      </p:sp>
      <p:sp>
        <p:nvSpPr>
          <p:cNvPr id="15" name="圆角矩形 14"/>
          <p:cNvSpPr/>
          <p:nvPr/>
        </p:nvSpPr>
        <p:spPr>
          <a:xfrm>
            <a:off x="3059832" y="3566601"/>
            <a:ext cx="5977514" cy="143405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You may have noticed that |</a:t>
            </a:r>
            <a:r>
              <a:rPr lang="en-US" altLang="zh-CN" sz="1200" i="1" dirty="0" smtClean="0">
                <a:solidFill>
                  <a:schemeClr val="tx1"/>
                </a:solidFill>
                <a:latin typeface="Gill Sans MT" panose="020B0502020104020203" pitchFamily="34" charset="0"/>
              </a:rPr>
              <a:t>E</a:t>
            </a:r>
            <a:r>
              <a:rPr lang="en-US" altLang="zh-CN" sz="1200" dirty="0" smtClean="0">
                <a:solidFill>
                  <a:schemeClr val="tx1"/>
                </a:solidFill>
                <a:latin typeface="Gill Sans MT" panose="020B0502020104020203" pitchFamily="34" charset="0"/>
              </a:rPr>
              <a:t>| and |</a:t>
            </a:r>
            <a:r>
              <a:rPr lang="en-US" altLang="zh-CN" sz="1200" i="1" dirty="0" smtClean="0">
                <a:solidFill>
                  <a:schemeClr val="tx1"/>
                </a:solidFill>
                <a:latin typeface="Gill Sans MT" panose="020B0502020104020203" pitchFamily="34" charset="0"/>
              </a:rPr>
              <a:t>H</a:t>
            </a:r>
            <a:r>
              <a:rPr lang="en-US" altLang="zh-CN" sz="1200" dirty="0" smtClean="0">
                <a:solidFill>
                  <a:schemeClr val="tx1"/>
                </a:solidFill>
                <a:latin typeface="Gill Sans MT" panose="020B0502020104020203" pitchFamily="34" charset="0"/>
              </a:rPr>
              <a:t>| has a quadrature phase difference in both time and space, therefore the real power flow ends up with zero here. So the power is in fact stored in the system formed by the air and the metal plate, where the E-field converts to H-field and vice versa, without escape from the system.</a:t>
            </a:r>
          </a:p>
        </p:txBody>
      </p:sp>
      <p:sp>
        <p:nvSpPr>
          <p:cNvPr id="16" name="圆角矩形 15"/>
          <p:cNvSpPr/>
          <p:nvPr/>
        </p:nvSpPr>
        <p:spPr>
          <a:xfrm>
            <a:off x="323528" y="4365103"/>
            <a:ext cx="2178562" cy="415647"/>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Multiple peaks and nulls:</a:t>
            </a:r>
          </a:p>
        </p:txBody>
      </p:sp>
    </p:spTree>
    <p:extLst>
      <p:ext uri="{BB962C8B-B14F-4D97-AF65-F5344CB8AC3E}">
        <p14:creationId xmlns:p14="http://schemas.microsoft.com/office/powerpoint/2010/main" val="410288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68170"/>
            <a:ext cx="8153400" cy="990600"/>
          </a:xfrm>
        </p:spPr>
        <p:txBody>
          <a:bodyPr/>
          <a:lstStyle/>
          <a:p>
            <a:r>
              <a:rPr lang="en-US" dirty="0"/>
              <a:t>Another Point of View</a:t>
            </a:r>
          </a:p>
        </p:txBody>
      </p:sp>
      <p:sp>
        <p:nvSpPr>
          <p:cNvPr id="5" name="Content Placeholder 4"/>
          <p:cNvSpPr>
            <a:spLocks noGrp="1"/>
          </p:cNvSpPr>
          <p:nvPr>
            <p:ph idx="1"/>
          </p:nvPr>
        </p:nvSpPr>
        <p:spPr>
          <a:xfrm>
            <a:off x="440987" y="1503327"/>
            <a:ext cx="8496721" cy="76394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Because the tangential magnetic field is not continuous, there must be an induced </a:t>
            </a:r>
            <a:r>
              <a:rPr lang="en-US" sz="2000" dirty="0">
                <a:solidFill>
                  <a:srgbClr val="0000CC"/>
                </a:solidFill>
                <a:latin typeface="Times New Roman" panose="02020603050405020304" pitchFamily="18" charset="0"/>
                <a:cs typeface="Times New Roman" panose="02020603050405020304" pitchFamily="18" charset="0"/>
              </a:rPr>
              <a:t>surface current </a:t>
            </a:r>
            <a:r>
              <a:rPr lang="en-US" sz="2000" dirty="0">
                <a:solidFill>
                  <a:schemeClr val="tx1"/>
                </a:solidFill>
                <a:latin typeface="Times New Roman" panose="02020603050405020304" pitchFamily="18" charset="0"/>
                <a:cs typeface="Times New Roman" panose="02020603050405020304" pitchFamily="18" charset="0"/>
              </a:rPr>
              <a:t>on the </a:t>
            </a:r>
            <a:r>
              <a:rPr lang="en-US" sz="2000" dirty="0" smtClean="0">
                <a:solidFill>
                  <a:schemeClr val="tx1"/>
                </a:solidFill>
                <a:latin typeface="Times New Roman" panose="02020603050405020304" pitchFamily="18" charset="0"/>
                <a:cs typeface="Times New Roman" panose="02020603050405020304" pitchFamily="18" charset="0"/>
              </a:rPr>
              <a:t>PEC </a:t>
            </a:r>
            <a:r>
              <a:rPr lang="en-US" altLang="zh-CN" sz="2000" dirty="0" smtClean="0">
                <a:solidFill>
                  <a:schemeClr val="tx1"/>
                </a:solidFill>
                <a:latin typeface="Times New Roman" panose="02020603050405020304" pitchFamily="18" charset="0"/>
                <a:cs typeface="Times New Roman" panose="02020603050405020304" pitchFamily="18" charset="0"/>
              </a:rPr>
              <a:t>(</a:t>
            </a:r>
            <a:r>
              <a:rPr lang="en-US" altLang="zh-CN" sz="2000" dirty="0" smtClean="0">
                <a:solidFill>
                  <a:srgbClr val="0000CC"/>
                </a:solidFill>
                <a:latin typeface="Times New Roman" panose="02020603050405020304" pitchFamily="18" charset="0"/>
                <a:cs typeface="Times New Roman" panose="02020603050405020304" pitchFamily="18" charset="0"/>
              </a:rPr>
              <a:t>to account for the discontinuity</a:t>
            </a:r>
            <a:r>
              <a:rPr lang="en-US" altLang="zh-CN" sz="2000" dirty="0" smtClean="0">
                <a:solidFill>
                  <a:schemeClr val="tx1"/>
                </a:solidFill>
                <a:latin typeface="Times New Roman" panose="02020603050405020304" pitchFamily="18" charset="0"/>
                <a:cs typeface="Times New Roman" panose="02020603050405020304" pitchFamily="18" charset="0"/>
              </a:rPr>
              <a:t>), where</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4"/>
          <p:cNvSpPr txBox="1">
            <a:spLocks/>
          </p:cNvSpPr>
          <p:nvPr/>
        </p:nvSpPr>
        <p:spPr>
          <a:xfrm>
            <a:off x="432022" y="3103506"/>
            <a:ext cx="8635250" cy="40169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The reflected wave can be considered as </a:t>
            </a:r>
            <a:r>
              <a:rPr lang="en-US" sz="2000" dirty="0" smtClean="0">
                <a:solidFill>
                  <a:schemeClr val="tx1"/>
                </a:solidFill>
                <a:latin typeface="Times New Roman" panose="02020603050405020304" pitchFamily="18" charset="0"/>
                <a:cs typeface="Times New Roman" panose="02020603050405020304" pitchFamily="18" charset="0"/>
              </a:rPr>
              <a:t>that generated </a:t>
            </a:r>
            <a:r>
              <a:rPr lang="en-US" sz="2000" dirty="0">
                <a:solidFill>
                  <a:schemeClr val="tx1"/>
                </a:solidFill>
                <a:latin typeface="Times New Roman" panose="02020603050405020304" pitchFamily="18" charset="0"/>
                <a:cs typeface="Times New Roman" panose="02020603050405020304" pitchFamily="18" charset="0"/>
              </a:rPr>
              <a:t>by the induced surface </a:t>
            </a:r>
            <a:r>
              <a:rPr lang="en-US" sz="2000" dirty="0" smtClean="0">
                <a:solidFill>
                  <a:schemeClr val="tx1"/>
                </a:solidFill>
                <a:latin typeface="Times New Roman" panose="02020603050405020304" pitchFamily="18" charset="0"/>
                <a:cs typeface="Times New Roman" panose="02020603050405020304" pitchFamily="18" charset="0"/>
              </a:rPr>
              <a:t>currents</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p:nvPr/>
        </p:nvCxnSpPr>
        <p:spPr>
          <a:xfrm flipH="1" flipV="1">
            <a:off x="2449753" y="387683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449753" y="448034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449753" y="508079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49553" y="5626389"/>
            <a:ext cx="2895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22648" y="5139106"/>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z</a:t>
            </a:r>
          </a:p>
        </p:txBody>
      </p:sp>
      <p:cxnSp>
        <p:nvCxnSpPr>
          <p:cNvPr id="12" name="Straight Arrow Connector 11"/>
          <p:cNvCxnSpPr/>
          <p:nvPr/>
        </p:nvCxnSpPr>
        <p:spPr>
          <a:xfrm flipV="1">
            <a:off x="2449753" y="3591848"/>
            <a:ext cx="0" cy="2034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74164" y="3443420"/>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x</a:t>
            </a:r>
          </a:p>
        </p:txBody>
      </p:sp>
      <mc:AlternateContent xmlns:mc="http://schemas.openxmlformats.org/markup-compatibility/2006" xmlns:a14="http://schemas.microsoft.com/office/drawing/2010/main">
        <mc:Choice Requires="a14">
          <p:sp>
            <p:nvSpPr>
              <p:cNvPr id="14" name="TextBox 13"/>
              <p:cNvSpPr txBox="1"/>
              <p:nvPr/>
            </p:nvSpPr>
            <p:spPr>
              <a:xfrm>
                <a:off x="1345007" y="3794315"/>
                <a:ext cx="457200" cy="506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acc>
                            <m:accPr>
                              <m:chr m:val="⃑"/>
                              <m:ctrlPr>
                                <a:rPr lang="en-US" sz="2400" i="1">
                                  <a:solidFill>
                                    <a:srgbClr val="FF0000"/>
                                  </a:solidFill>
                                  <a:latin typeface="Cambria Math" panose="02040503050406030204" pitchFamily="18" charset="0"/>
                                  <a:ea typeface="Cambria Math" panose="02040503050406030204" pitchFamily="18" charset="0"/>
                                </a:rPr>
                              </m:ctrlPr>
                            </m:accPr>
                            <m:e>
                              <m:r>
                                <a:rPr lang="en-US" sz="2400" b="0" i="1" smtClean="0">
                                  <a:solidFill>
                                    <a:srgbClr val="FF0000"/>
                                  </a:solidFill>
                                  <a:latin typeface="Cambria Math" panose="02040503050406030204" pitchFamily="18" charset="0"/>
                                  <a:ea typeface="Cambria Math" panose="02040503050406030204" pitchFamily="18" charset="0"/>
                                </a:rPr>
                                <m:t>𝐽</m:t>
                              </m:r>
                            </m:e>
                          </m:acc>
                        </m:e>
                        <m:sub>
                          <m:r>
                            <a:rPr lang="en-US" sz="2400" b="0" i="1" smtClean="0">
                              <a:solidFill>
                                <a:srgbClr val="FF0000"/>
                              </a:solidFill>
                              <a:latin typeface="Cambria Math" panose="02040503050406030204" pitchFamily="18" charset="0"/>
                            </a:rPr>
                            <m:t>𝑠</m:t>
                          </m:r>
                        </m:sub>
                      </m:sSub>
                    </m:oMath>
                  </m:oMathPara>
                </a14:m>
                <a:endParaRPr lang="en-US" sz="2400"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45007" y="3794315"/>
                <a:ext cx="457200" cy="506421"/>
              </a:xfrm>
              <a:prstGeom prst="rect">
                <a:avLst/>
              </a:prstGeom>
              <a:blipFill rotWithShape="0">
                <a:blip r:embed="rId2" cstate="print"/>
                <a:stretch>
                  <a:fillRect/>
                </a:stretch>
              </a:blipFill>
            </p:spPr>
            <p:txBody>
              <a:bodyPr/>
              <a:lstStyle/>
              <a:p>
                <a:r>
                  <a:rPr lang="en-US">
                    <a:noFill/>
                  </a:rPr>
                  <a:t> </a:t>
                </a:r>
              </a:p>
            </p:txBody>
          </p:sp>
        </mc:Fallback>
      </mc:AlternateContent>
      <p:cxnSp>
        <p:nvCxnSpPr>
          <p:cNvPr id="15" name="Straight Arrow Connector 14"/>
          <p:cNvCxnSpPr/>
          <p:nvPr/>
        </p:nvCxnSpPr>
        <p:spPr>
          <a:xfrm flipH="1">
            <a:off x="1023289" y="4937541"/>
            <a:ext cx="2459736" cy="1639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1933" y="6053217"/>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y</a:t>
            </a:r>
          </a:p>
        </p:txBody>
      </p:sp>
      <p:cxnSp>
        <p:nvCxnSpPr>
          <p:cNvPr id="17" name="Straight Arrow Connector 16"/>
          <p:cNvCxnSpPr/>
          <p:nvPr/>
        </p:nvCxnSpPr>
        <p:spPr>
          <a:xfrm flipH="1" flipV="1">
            <a:off x="2199817" y="403533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99817" y="463883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199817" y="523929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3785" y="419230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1943785" y="479580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1943785" y="539626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02737" y="368481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702737" y="428831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702737" y="488877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958769" y="351249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958769" y="411599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2958769" y="471645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684705" y="439194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684705" y="499545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1684705" y="559590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428673" y="454892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428673" y="515242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1428673" y="575288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2199817" y="5923878"/>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1943785" y="6080850"/>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2702737" y="5573358"/>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58769" y="5401036"/>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1684705" y="6280494"/>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428673" y="6437466"/>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2449753" y="576514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Content Placeholder 4"/>
          <p:cNvSpPr txBox="1">
            <a:spLocks/>
          </p:cNvSpPr>
          <p:nvPr/>
        </p:nvSpPr>
        <p:spPr>
          <a:xfrm>
            <a:off x="4067578" y="4419561"/>
            <a:ext cx="2045209" cy="47293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i="1" dirty="0">
                <a:solidFill>
                  <a:schemeClr val="tx1"/>
                </a:solidFill>
                <a:latin typeface="Times New Roman" panose="02020603050405020304" pitchFamily="18" charset="0"/>
                <a:cs typeface="Times New Roman" panose="02020603050405020304" pitchFamily="18" charset="0"/>
              </a:rPr>
              <a:t>A</a:t>
            </a:r>
            <a:r>
              <a:rPr lang="en-US" sz="2000" dirty="0">
                <a:solidFill>
                  <a:schemeClr val="tx1"/>
                </a:solidFill>
                <a:latin typeface="Times New Roman" panose="02020603050405020304" pitchFamily="18" charset="0"/>
                <a:cs typeface="Times New Roman" panose="02020603050405020304" pitchFamily="18" charset="0"/>
              </a:rPr>
              <a:t> = </a:t>
            </a:r>
            <a:r>
              <a:rPr lang="en-US" sz="2000" i="1" dirty="0">
                <a:solidFill>
                  <a:schemeClr val="tx1"/>
                </a:solidFill>
                <a:latin typeface="Times New Roman" panose="02020603050405020304" pitchFamily="18" charset="0"/>
                <a:cs typeface="Times New Roman" panose="02020603050405020304" pitchFamily="18" charset="0"/>
              </a:rPr>
              <a:t>B</a:t>
            </a:r>
            <a:r>
              <a:rPr lang="en-US" sz="2000" dirty="0">
                <a:solidFill>
                  <a:schemeClr val="tx1"/>
                </a:solidFill>
                <a:latin typeface="Times New Roman" panose="02020603050405020304" pitchFamily="18" charset="0"/>
                <a:cs typeface="Times New Roman" panose="02020603050405020304" pitchFamily="18" charset="0"/>
              </a:rPr>
              <a:t> = − </a:t>
            </a:r>
            <a:r>
              <a:rPr lang="en-US" sz="2000" i="1" dirty="0">
                <a:solidFill>
                  <a:schemeClr val="tx1"/>
                </a:solidFill>
                <a:latin typeface="Times New Roman" panose="02020603050405020304" pitchFamily="18" charset="0"/>
                <a:cs typeface="Times New Roman" panose="02020603050405020304" pitchFamily="18" charset="0"/>
              </a:rPr>
              <a:t>J</a:t>
            </a:r>
            <a:r>
              <a:rPr lang="en-US" sz="2000" baseline="-25000" dirty="0">
                <a:solidFill>
                  <a:schemeClr val="tx1"/>
                </a:solidFill>
                <a:latin typeface="Times New Roman" panose="02020603050405020304" pitchFamily="18" charset="0"/>
                <a:cs typeface="Times New Roman" panose="02020603050405020304" pitchFamily="18" charset="0"/>
              </a:rPr>
              <a:t>0 </a:t>
            </a:r>
            <a:r>
              <a:rPr lang="en-US" sz="2000" dirty="0">
                <a:solidFill>
                  <a:schemeClr val="tx1"/>
                </a:solidFill>
                <a:latin typeface="Times New Roman" panose="02020603050405020304" pitchFamily="18" charset="0"/>
                <a:cs typeface="Times New Roman" panose="02020603050405020304" pitchFamily="18" charset="0"/>
              </a:rPr>
              <a:t>/2</a:t>
            </a:r>
            <a:endParaRPr lang="en-US" sz="2000" i="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TextBox 44"/>
              <p:cNvSpPr txBox="1"/>
              <p:nvPr/>
            </p:nvSpPr>
            <p:spPr>
              <a:xfrm>
                <a:off x="4143178" y="5280013"/>
                <a:ext cx="3838487" cy="1372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𝐸</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f>
                        <m:fPr>
                          <m:ctrlPr>
                            <a:rPr lang="en-US" sz="2000" i="1" dirty="0" smtClean="0">
                              <a:latin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r>
                            <a:rPr lang="en-US" sz="2000" b="0" i="1" dirty="0" smtClean="0">
                              <a:latin typeface="Cambria Math" panose="02040503050406030204" pitchFamily="18" charset="0"/>
                              <a:cs typeface="Times New Roman" panose="02020603050405020304" pitchFamily="18" charset="0"/>
                            </a:rPr>
                            <m:t>2</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b>
                        <m:sSubPr>
                          <m:ctrlPr>
                            <a:rPr lang="en-US" sz="2000" i="1" dirty="0" smtClean="0">
                              <a:latin typeface="Cambria Math" panose="02040503050406030204" pitchFamily="18" charset="0"/>
                              <a:cs typeface="Times New Roman" panose="02020603050405020304" pitchFamily="18" charset="0"/>
                            </a:rPr>
                          </m:ctrlPr>
                        </m:sSubPr>
                        <m:e>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r>
                        <a:rPr lang="en-US" sz="2000" i="1" dirty="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𝑦</m:t>
                          </m:r>
                        </m:e>
                      </m:acc>
                      <m:f>
                        <m:fPr>
                          <m:ctrlPr>
                            <a:rPr lang="en-US" sz="2000" i="1" dirty="0">
                              <a:latin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𝑦</m:t>
                          </m:r>
                        </m:e>
                      </m:acc>
                      <m:f>
                        <m:fPr>
                          <m:ctrlPr>
                            <a:rPr lang="en-US" sz="2000" i="1" dirty="0">
                              <a:latin typeface="Cambria Math" panose="02040503050406030204" pitchFamily="18" charset="0"/>
                              <a:cs typeface="Times New Roman" panose="02020603050405020304" pitchFamily="18" charset="0"/>
                            </a:rPr>
                          </m:ctrlPr>
                        </m:fPr>
                        <m:num>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𝐸</m:t>
                              </m:r>
                            </m:e>
                            <m:sub>
                              <m:r>
                                <a:rPr lang="en-US" sz="2000" i="1" dirty="0">
                                  <a:latin typeface="Cambria Math" panose="02040503050406030204" pitchFamily="18" charset="0"/>
                                  <a:cs typeface="Times New Roman" panose="02020603050405020304" pitchFamily="18" charset="0"/>
                                </a:rPr>
                                <m:t>0</m:t>
                              </m:r>
                            </m:sub>
                          </m:sSub>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dirty="0">
                  <a:cs typeface="Times New Roman" panose="02020603050405020304" pitchFamily="18"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143178" y="5280013"/>
                <a:ext cx="3838487" cy="1372427"/>
              </a:xfrm>
              <a:prstGeom prst="rect">
                <a:avLst/>
              </a:prstGeom>
              <a:blipFill>
                <a:blip r:embed="rId3"/>
                <a:stretch>
                  <a:fillRect/>
                </a:stretch>
              </a:blipFill>
            </p:spPr>
            <p:txBody>
              <a:bodyPr/>
              <a:lstStyle/>
              <a:p>
                <a:r>
                  <a:rPr lang="zh-CN" altLang="en-US">
                    <a:noFill/>
                  </a:rPr>
                  <a:t> </a:t>
                </a:r>
              </a:p>
            </p:txBody>
          </p:sp>
        </mc:Fallback>
      </mc:AlternateContent>
      <p:sp>
        <p:nvSpPr>
          <p:cNvPr id="46" name="TextBox 45"/>
          <p:cNvSpPr txBox="1"/>
          <p:nvPr/>
        </p:nvSpPr>
        <p:spPr>
          <a:xfrm>
            <a:off x="7916270" y="5424810"/>
            <a:ext cx="106679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Correct</a:t>
            </a:r>
          </a:p>
        </p:txBody>
      </p:sp>
      <mc:AlternateContent xmlns:mc="http://schemas.openxmlformats.org/markup-compatibility/2006" xmlns:a14="http://schemas.microsoft.com/office/drawing/2010/main">
        <mc:Choice Requires="a14">
          <p:sp>
            <p:nvSpPr>
              <p:cNvPr id="47" name="TextBox 46"/>
              <p:cNvSpPr txBox="1"/>
              <p:nvPr/>
            </p:nvSpPr>
            <p:spPr>
              <a:xfrm>
                <a:off x="853243" y="2187050"/>
                <a:ext cx="5490414" cy="840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𝐽</m:t>
                              </m:r>
                            </m:e>
                          </m:acc>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𝑛</m:t>
                          </m:r>
                        </m:e>
                      </m:acc>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r>
                                    <a:rPr lang="en-US" sz="2000" i="1">
                                      <a:latin typeface="Cambria Math" panose="02040503050406030204" pitchFamily="18" charset="0"/>
                                    </a:rPr>
                                    <m:t>2</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rPr>
                                            <m:t>1</m:t>
                                          </m:r>
                                        </m:sub>
                                      </m:sSub>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1</m:t>
                                          </m:r>
                                        </m:sub>
                                      </m:sSub>
                                      <m:r>
                                        <a:rPr lang="en-US" sz="2000" i="1">
                                          <a:latin typeface="Cambria Math" panose="02040503050406030204" pitchFamily="18" charset="0"/>
                                        </a:rPr>
                                        <m:t>𝑧</m:t>
                                      </m:r>
                                    </m:e>
                                  </m:func>
                                </m:e>
                              </m:d>
                            </m:e>
                          </m:d>
                          <m:r>
                            <m:rPr>
                              <m:nor/>
                            </m:rPr>
                            <a:rPr lang="en-US" sz="2000" dirty="0"/>
                            <m:t> </m:t>
                          </m:r>
                        </m:e>
                        <m:sub>
                          <m:r>
                            <a:rPr lang="en-US" sz="2000" b="0" i="1" smtClean="0">
                              <a:latin typeface="Cambria Math" panose="02040503050406030204" pitchFamily="18" charset="0"/>
                            </a:rPr>
                            <m:t>𝑧</m:t>
                          </m:r>
                          <m:r>
                            <a:rPr lang="en-US" sz="2000" b="0" i="1" smtClean="0">
                              <a:latin typeface="Cambria Math" panose="02040503050406030204" pitchFamily="18" charset="0"/>
                            </a:rPr>
                            <m:t>=0</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i="1">
                          <a:latin typeface="Cambria Math" panose="02040503050406030204" pitchFamily="18" charset="0"/>
                        </a:rPr>
                        <m:t>2</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rPr>
                                <m:t>1</m:t>
                              </m:r>
                            </m:sub>
                          </m:sSub>
                        </m:den>
                      </m:f>
                    </m:oMath>
                  </m:oMathPara>
                </a14:m>
                <a:endParaRPr lang="en-US" sz="2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853243" y="2187050"/>
                <a:ext cx="5490414" cy="84023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94663" y="4770819"/>
                <a:ext cx="831318"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𝐸</m:t>
                              </m:r>
                            </m:e>
                          </m:acc>
                        </m:e>
                        <m:sub>
                          <m:r>
                            <a:rPr lang="en-US" i="1">
                              <a:latin typeface="Cambria Math" panose="02040503050406030204" pitchFamily="18" charset="0"/>
                            </a:rPr>
                            <m:t>𝑟</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𝐻</m:t>
                              </m:r>
                            </m:e>
                          </m:acc>
                        </m:e>
                        <m:sub>
                          <m:r>
                            <a:rPr lang="en-US" b="0" i="1" smtClean="0">
                              <a:latin typeface="Cambria Math" panose="02040503050406030204" pitchFamily="18" charset="0"/>
                            </a:rPr>
                            <m:t>𝑟</m:t>
                          </m:r>
                        </m:sub>
                      </m:sSub>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394663" y="4770819"/>
                <a:ext cx="831318" cy="402931"/>
              </a:xfrm>
              <a:prstGeom prst="rect">
                <a:avLst/>
              </a:prstGeom>
              <a:blipFill rotWithShape="0">
                <a:blip r:embed="rId5" cstate="print"/>
                <a:stretch>
                  <a:fillRect/>
                </a:stretch>
              </a:blipFill>
            </p:spPr>
            <p:txBody>
              <a:bodyPr/>
              <a:lstStyle/>
              <a:p>
                <a:r>
                  <a:rPr lang="en-US">
                    <a:noFill/>
                  </a:rPr>
                  <a:t> </a:t>
                </a:r>
              </a:p>
            </p:txBody>
          </p:sp>
        </mc:Fallback>
      </mc:AlternateContent>
      <p:sp>
        <p:nvSpPr>
          <p:cNvPr id="50" name="TextBox 49"/>
          <p:cNvSpPr txBox="1"/>
          <p:nvPr/>
        </p:nvSpPr>
        <p:spPr>
          <a:xfrm>
            <a:off x="4067578" y="3706122"/>
            <a:ext cx="158454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z &lt; 0</a:t>
            </a:r>
          </a:p>
        </p:txBody>
      </p:sp>
      <mc:AlternateContent xmlns:mc="http://schemas.openxmlformats.org/markup-compatibility/2006" xmlns:a14="http://schemas.microsoft.com/office/drawing/2010/main">
        <mc:Choice Requires="a14">
          <p:sp>
            <p:nvSpPr>
              <p:cNvPr id="52" name="TextBox 51"/>
              <p:cNvSpPr txBox="1"/>
              <p:nvPr/>
            </p:nvSpPr>
            <p:spPr>
              <a:xfrm>
                <a:off x="6210603" y="3770547"/>
                <a:ext cx="1771062" cy="1035540"/>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𝐸</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r>
                        <a:rPr lang="en-US" sz="2000" i="1" dirty="0" smtClean="0">
                          <a:latin typeface="Cambria Math" panose="02040503050406030204" pitchFamily="18" charset="0"/>
                          <a:cs typeface="Times New Roman" panose="02020603050405020304" pitchFamily="18" charset="0"/>
                        </a:rPr>
                        <m:t>𝐴</m:t>
                      </m:r>
                      <m:sSub>
                        <m:sSubPr>
                          <m:ctrlPr>
                            <a:rPr lang="en-US" sz="2000" i="1" dirty="0" smtClean="0">
                              <a:latin typeface="Cambria Math" panose="02040503050406030204" pitchFamily="18" charset="0"/>
                              <a:cs typeface="Times New Roman" panose="02020603050405020304" pitchFamily="18" charset="0"/>
                            </a:rPr>
                          </m:ctrlPr>
                        </m:sSubPr>
                        <m:e>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𝑦</m:t>
                          </m:r>
                        </m:e>
                      </m:acc>
                      <m:r>
                        <a:rPr lang="en-US" sz="2000" i="1" dirty="0" smtClean="0">
                          <a:latin typeface="Cambria Math" panose="02040503050406030204" pitchFamily="18" charset="0"/>
                          <a:cs typeface="Times New Roman" panose="02020603050405020304" pitchFamily="18" charset="0"/>
                        </a:rPr>
                        <m:t>𝐴</m:t>
                      </m:r>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dirty="0">
                  <a:cs typeface="Times New Roman" panose="02020603050405020304" pitchFamily="18"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6210603" y="3770547"/>
                <a:ext cx="1771062" cy="1035540"/>
              </a:xfrm>
              <a:prstGeom prst="rect">
                <a:avLst/>
              </a:prstGeom>
              <a:blipFill>
                <a:blip r:embed="rId6"/>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6EF3E429-276A-4884-8D3C-064EC6843E5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18</a:t>
            </a:fld>
            <a:endParaRPr lang="en-US"/>
          </a:p>
        </p:txBody>
      </p:sp>
      <p:sp>
        <p:nvSpPr>
          <p:cNvPr id="48" name="圆角矩形 47"/>
          <p:cNvSpPr/>
          <p:nvPr/>
        </p:nvSpPr>
        <p:spPr>
          <a:xfrm>
            <a:off x="6942048" y="2406469"/>
            <a:ext cx="182400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Image point of view</a:t>
            </a:r>
          </a:p>
        </p:txBody>
      </p:sp>
      <p:sp>
        <p:nvSpPr>
          <p:cNvPr id="51" name="圆角矩形 50"/>
          <p:cNvSpPr/>
          <p:nvPr/>
        </p:nvSpPr>
        <p:spPr>
          <a:xfrm>
            <a:off x="5076056" y="71660"/>
            <a:ext cx="4067944" cy="114255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altLang="zh-CN" sz="1600" dirty="0" smtClean="0">
              <a:solidFill>
                <a:schemeClr val="tx1"/>
              </a:solidFill>
              <a:latin typeface="Gill Sans MT" panose="020B0502020104020203" pitchFamily="34" charset="0"/>
            </a:endParaRPr>
          </a:p>
        </p:txBody>
      </p:sp>
      <p:grpSp>
        <p:nvGrpSpPr>
          <p:cNvPr id="77" name="组合 76"/>
          <p:cNvGrpSpPr/>
          <p:nvPr/>
        </p:nvGrpSpPr>
        <p:grpSpPr>
          <a:xfrm>
            <a:off x="5292080" y="267440"/>
            <a:ext cx="296416" cy="577656"/>
            <a:chOff x="5292080" y="267440"/>
            <a:chExt cx="296416" cy="577656"/>
          </a:xfrm>
        </p:grpSpPr>
        <p:sp>
          <p:nvSpPr>
            <p:cNvPr id="4" name="椭圆 3"/>
            <p:cNvSpPr/>
            <p:nvPr/>
          </p:nvSpPr>
          <p:spPr>
            <a:xfrm>
              <a:off x="5364088" y="267440"/>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a:off x="5436096" y="412237"/>
              <a:ext cx="0" cy="280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436096" y="692696"/>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292080" y="692696"/>
              <a:ext cx="144015"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436715" y="518990"/>
              <a:ext cx="151781" cy="33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5436096" y="490609"/>
              <a:ext cx="144016" cy="30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64"/>
          <p:cNvCxnSpPr/>
          <p:nvPr/>
        </p:nvCxnSpPr>
        <p:spPr>
          <a:xfrm>
            <a:off x="5652120" y="557968"/>
            <a:ext cx="3240360"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任意多边形 71"/>
          <p:cNvSpPr/>
          <p:nvPr/>
        </p:nvSpPr>
        <p:spPr>
          <a:xfrm>
            <a:off x="5662613" y="269778"/>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75" name="任意多边形 74"/>
          <p:cNvSpPr/>
          <p:nvPr/>
        </p:nvSpPr>
        <p:spPr>
          <a:xfrm>
            <a:off x="6845343" y="275827"/>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cxnSp>
        <p:nvCxnSpPr>
          <p:cNvPr id="90" name="直接箭头连接符 89"/>
          <p:cNvCxnSpPr/>
          <p:nvPr/>
        </p:nvCxnSpPr>
        <p:spPr>
          <a:xfrm>
            <a:off x="6218238" y="275827"/>
            <a:ext cx="43204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6" name="组合 105"/>
          <p:cNvGrpSpPr/>
          <p:nvPr/>
        </p:nvGrpSpPr>
        <p:grpSpPr>
          <a:xfrm>
            <a:off x="6838621" y="267440"/>
            <a:ext cx="2038869" cy="577656"/>
            <a:chOff x="6838621" y="267440"/>
            <a:chExt cx="2038869" cy="577656"/>
          </a:xfrm>
        </p:grpSpPr>
        <p:sp>
          <p:nvSpPr>
            <p:cNvPr id="74" name="任意多边形 73"/>
            <p:cNvSpPr/>
            <p:nvPr/>
          </p:nvSpPr>
          <p:spPr>
            <a:xfrm flipH="1" flipV="1">
              <a:off x="6838621" y="547391"/>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grpSp>
          <p:nvGrpSpPr>
            <p:cNvPr id="104" name="组合 103"/>
            <p:cNvGrpSpPr/>
            <p:nvPr/>
          </p:nvGrpSpPr>
          <p:grpSpPr>
            <a:xfrm>
              <a:off x="7588441" y="267440"/>
              <a:ext cx="1289049" cy="577656"/>
              <a:chOff x="7588441" y="267440"/>
              <a:chExt cx="1289049" cy="577656"/>
            </a:xfrm>
          </p:grpSpPr>
          <p:sp>
            <p:nvSpPr>
              <p:cNvPr id="76" name="任意多边形 75"/>
              <p:cNvSpPr/>
              <p:nvPr/>
            </p:nvSpPr>
            <p:spPr>
              <a:xfrm flipH="1" flipV="1">
                <a:off x="8014903" y="541791"/>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grpSp>
            <p:nvGrpSpPr>
              <p:cNvPr id="78" name="组合 77"/>
              <p:cNvGrpSpPr/>
              <p:nvPr/>
            </p:nvGrpSpPr>
            <p:grpSpPr>
              <a:xfrm flipH="1">
                <a:off x="8581074" y="267440"/>
                <a:ext cx="296416" cy="577656"/>
                <a:chOff x="5292080" y="267440"/>
                <a:chExt cx="296416" cy="577656"/>
              </a:xfrm>
            </p:grpSpPr>
            <p:sp>
              <p:nvSpPr>
                <p:cNvPr id="79" name="椭圆 78"/>
                <p:cNvSpPr/>
                <p:nvPr/>
              </p:nvSpPr>
              <p:spPr>
                <a:xfrm>
                  <a:off x="5364088" y="267440"/>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p:nvPr/>
              </p:nvCxnSpPr>
              <p:spPr>
                <a:xfrm>
                  <a:off x="5436096" y="412237"/>
                  <a:ext cx="0" cy="280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436096" y="692696"/>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292080" y="692696"/>
                  <a:ext cx="144015"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5436715" y="518990"/>
                  <a:ext cx="151781" cy="33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5436096" y="490609"/>
                  <a:ext cx="144016" cy="30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1" name="直接箭头连接符 90"/>
              <p:cNvCxnSpPr/>
              <p:nvPr/>
            </p:nvCxnSpPr>
            <p:spPr>
              <a:xfrm flipH="1">
                <a:off x="7588441" y="845096"/>
                <a:ext cx="42646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07" name="组合 106"/>
          <p:cNvGrpSpPr/>
          <p:nvPr/>
        </p:nvGrpSpPr>
        <p:grpSpPr>
          <a:xfrm>
            <a:off x="6452711" y="120638"/>
            <a:ext cx="1358191" cy="936656"/>
            <a:chOff x="6424171" y="116632"/>
            <a:chExt cx="1358191" cy="936656"/>
          </a:xfrm>
        </p:grpSpPr>
        <p:sp>
          <p:nvSpPr>
            <p:cNvPr id="108" name="矩形 107"/>
            <p:cNvSpPr/>
            <p:nvPr/>
          </p:nvSpPr>
          <p:spPr>
            <a:xfrm>
              <a:off x="6424171" y="116632"/>
              <a:ext cx="1358191" cy="936656"/>
            </a:xfrm>
            <a:prstGeom prst="rect">
              <a:avLst/>
            </a:prstGeom>
            <a:solidFill>
              <a:schemeClr val="tx1"/>
            </a:solidFill>
            <a:ln>
              <a:solidFill>
                <a:schemeClr val="tx1"/>
              </a:solidFill>
            </a:ln>
            <a:scene3d>
              <a:camera prst="isometricOffAxis1Left"/>
              <a:lightRig rig="flood" dir="t"/>
            </a:scene3d>
            <a:sp3d extrusionH="19050" contourW="63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MIRROR</a:t>
              </a:r>
              <a:endParaRPr lang="zh-CN" altLang="en-US" dirty="0"/>
            </a:p>
          </p:txBody>
        </p:sp>
        <p:pic>
          <p:nvPicPr>
            <p:cNvPr id="109" name="图片 108"/>
            <p:cNvPicPr>
              <a:picLocks noChangeAspect="1"/>
            </p:cNvPicPr>
            <p:nvPr/>
          </p:nvPicPr>
          <p:blipFill rotWithShape="1">
            <a:blip r:embed="rId7"/>
            <a:srcRect r="53095"/>
            <a:stretch/>
          </p:blipFill>
          <p:spPr>
            <a:xfrm>
              <a:off x="6786308" y="252699"/>
              <a:ext cx="305972" cy="664522"/>
            </a:xfrm>
            <a:prstGeom prst="rect">
              <a:avLst/>
            </a:prstGeom>
          </p:spPr>
        </p:pic>
      </p:grpSp>
      <p:sp>
        <p:nvSpPr>
          <p:cNvPr id="110" name="圆角矩形 10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148117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right)">
                                      <p:cBhvr>
                                        <p:cTn id="7" dur="175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circle(in)">
                                      <p:cBhvr>
                                        <p:cTn id="12" dur="2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50" y="153029"/>
            <a:ext cx="8153400" cy="990600"/>
          </a:xfrm>
        </p:spPr>
        <p:txBody>
          <a:bodyPr>
            <a:normAutofit/>
          </a:bodyPr>
          <a:lstStyle/>
          <a:p>
            <a:r>
              <a:rPr lang="en-US" dirty="0" smtClean="0"/>
              <a:t>Back </a:t>
            </a:r>
            <a:r>
              <a:rPr lang="en-US" dirty="0"/>
              <a:t>to Lossless Case</a:t>
            </a:r>
          </a:p>
        </p:txBody>
      </p:sp>
      <p:sp>
        <p:nvSpPr>
          <p:cNvPr id="5" name="Content Placeholder 4"/>
          <p:cNvSpPr>
            <a:spLocks noGrp="1"/>
          </p:cNvSpPr>
          <p:nvPr>
            <p:ph idx="1"/>
          </p:nvPr>
        </p:nvSpPr>
        <p:spPr>
          <a:xfrm>
            <a:off x="304800" y="1736783"/>
            <a:ext cx="3476204" cy="74695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For the lossless to </a:t>
            </a:r>
            <a:r>
              <a:rPr lang="en-US" sz="2000" dirty="0" smtClean="0">
                <a:solidFill>
                  <a:schemeClr val="tx1"/>
                </a:solidFill>
                <a:latin typeface="Times New Roman" panose="02020603050405020304" pitchFamily="18" charset="0"/>
                <a:cs typeface="Times New Roman" panose="02020603050405020304" pitchFamily="18" charset="0"/>
              </a:rPr>
              <a:t>los</a:t>
            </a:r>
            <a:r>
              <a:rPr lang="en-US" altLang="zh-CN" sz="2000" dirty="0">
                <a:latin typeface="Times New Roman" panose="02020603050405020304" pitchFamily="18" charset="0"/>
                <a:cs typeface="Times New Roman" panose="02020603050405020304" pitchFamily="18" charset="0"/>
              </a:rPr>
              <a:t>sle</a:t>
            </a:r>
            <a:r>
              <a:rPr lang="en-US" sz="2000" dirty="0" smtClean="0">
                <a:solidFill>
                  <a:schemeClr val="tx1"/>
                </a:solidFill>
                <a:latin typeface="Times New Roman" panose="02020603050405020304" pitchFamily="18" charset="0"/>
                <a:cs typeface="Times New Roman" panose="02020603050405020304" pitchFamily="18" charset="0"/>
              </a:rPr>
              <a:t>ss </a:t>
            </a:r>
            <a:r>
              <a:rPr lang="en-US" sz="2000" dirty="0">
                <a:solidFill>
                  <a:schemeClr val="tx1"/>
                </a:solidFill>
                <a:latin typeface="Times New Roman" panose="02020603050405020304" pitchFamily="18" charset="0"/>
                <a:cs typeface="Times New Roman" panose="02020603050405020304" pitchFamily="18" charset="0"/>
              </a:rPr>
              <a:t>case, the total </a:t>
            </a:r>
            <a:r>
              <a:rPr lang="en-US" sz="2000" i="1" dirty="0">
                <a:solidFill>
                  <a:schemeClr val="tx1"/>
                </a:solidFill>
                <a:latin typeface="Times New Roman" panose="02020603050405020304" pitchFamily="18" charset="0"/>
                <a:cs typeface="Times New Roman" panose="02020603050405020304" pitchFamily="18" charset="0"/>
              </a:rPr>
              <a:t>E</a:t>
            </a:r>
            <a:r>
              <a:rPr lang="en-US" sz="2000" dirty="0">
                <a:solidFill>
                  <a:schemeClr val="tx1"/>
                </a:solidFill>
                <a:latin typeface="Times New Roman" panose="02020603050405020304" pitchFamily="18" charset="0"/>
                <a:cs typeface="Times New Roman" panose="02020603050405020304" pitchFamily="18" charset="0"/>
              </a:rPr>
              <a:t> field in </a:t>
            </a:r>
            <a:r>
              <a:rPr lang="en-US" sz="2000" i="1" dirty="0">
                <a:solidFill>
                  <a:schemeClr val="tx1"/>
                </a:solidFill>
                <a:latin typeface="Times New Roman" panose="02020603050405020304" pitchFamily="18" charset="0"/>
                <a:cs typeface="Times New Roman" panose="02020603050405020304" pitchFamily="18" charset="0"/>
              </a:rPr>
              <a:t>z</a:t>
            </a:r>
            <a:r>
              <a:rPr lang="en-US" sz="2000" dirty="0">
                <a:solidFill>
                  <a:schemeClr val="tx1"/>
                </a:solidFill>
                <a:latin typeface="Times New Roman" panose="02020603050405020304" pitchFamily="18" charset="0"/>
                <a:cs typeface="Times New Roman" panose="02020603050405020304" pitchFamily="18" charset="0"/>
              </a:rPr>
              <a:t> &lt; 0 is</a:t>
            </a:r>
          </a:p>
        </p:txBody>
      </p:sp>
      <p:sp>
        <p:nvSpPr>
          <p:cNvPr id="6" name="TextBox 5"/>
          <p:cNvSpPr txBox="1"/>
          <p:nvPr/>
        </p:nvSpPr>
        <p:spPr>
          <a:xfrm>
            <a:off x="4913686" y="2637712"/>
            <a:ext cx="1737361"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Standing wave</a:t>
            </a:r>
          </a:p>
        </p:txBody>
      </p:sp>
      <mc:AlternateContent xmlns:mc="http://schemas.openxmlformats.org/markup-compatibility/2006" xmlns:a14="http://schemas.microsoft.com/office/drawing/2010/main">
        <mc:Choice Requires="a14">
          <p:sp>
            <p:nvSpPr>
              <p:cNvPr id="7" name="TextBox 6"/>
              <p:cNvSpPr txBox="1"/>
              <p:nvPr/>
            </p:nvSpPr>
            <p:spPr>
              <a:xfrm>
                <a:off x="3901330" y="1697097"/>
                <a:ext cx="4306948" cy="6961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r>
                        <a:rPr lang="en-US" sz="2000" b="0" i="1" dirty="0"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𝑖</m:t>
                          </m:r>
                        </m:sub>
                      </m:sSub>
                      <m:r>
                        <a:rPr lang="en-US" sz="2000" b="0" i="1" dirty="0"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r>
                        <m:rPr>
                          <m:sty m:val="p"/>
                        </m:rPr>
                        <a:rPr lang="el-GR" sz="2000" i="1" dirty="0" smtClean="0">
                          <a:latin typeface="Cambria Math" panose="02040503050406030204" pitchFamily="18" charset="0"/>
                          <a:ea typeface="Cambria Math" panose="02040503050406030204" pitchFamily="18" charset="0"/>
                          <a:cs typeface="Times New Roman" panose="02020603050405020304" pitchFamily="18" charset="0"/>
                        </a:rPr>
                        <m:t>Γ</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smtClean="0">
                              <a:latin typeface="Cambria Math" panose="02040503050406030204" pitchFamily="18" charset="0"/>
                              <a:cs typeface="Times New Roman" panose="02020603050405020304" pitchFamily="18" charset="0"/>
                            </a:rPr>
                          </m:ctrlPr>
                        </m:dPr>
                        <m:e>
                          <m:r>
                            <a:rPr lang="en-US" sz="2000" b="0" i="1" dirty="0" smtClean="0">
                              <a:latin typeface="Cambria Math" panose="02040503050406030204" pitchFamily="18" charset="0"/>
                              <a:cs typeface="Times New Roman" panose="02020603050405020304" pitchFamily="18" charset="0"/>
                            </a:rPr>
                            <m:t>1+</m:t>
                          </m:r>
                          <m:r>
                            <m:rPr>
                              <m:sty m:val="p"/>
                            </m:rPr>
                            <a:rPr lang="el-GR" sz="2000" b="0" i="1" dirty="0" smtClean="0">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r>
                                <a:rPr lang="en-US" sz="2000" b="0" i="1" dirty="0" smtClean="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e>
                      </m:d>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m:t>
                          </m:r>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901330" y="1697097"/>
                <a:ext cx="4306948" cy="696153"/>
              </a:xfrm>
              <a:prstGeom prst="rect">
                <a:avLst/>
              </a:prstGeom>
              <a:blipFill rotWithShape="0">
                <a:blip r:embed="rId2" cstate="print"/>
                <a:stretch>
                  <a:fillRect l="-990" t="-2609" b="-5217"/>
                </a:stretch>
              </a:blipFill>
            </p:spPr>
            <p:txBody>
              <a:bodyPr/>
              <a:lstStyle/>
              <a:p>
                <a:r>
                  <a:rPr lang="en-US">
                    <a:noFill/>
                  </a:rPr>
                  <a:t> </a:t>
                </a:r>
              </a:p>
            </p:txBody>
          </p:sp>
        </mc:Fallback>
      </mc:AlternateContent>
      <p:sp>
        <p:nvSpPr>
          <p:cNvPr id="8" name="TextBox 7"/>
          <p:cNvSpPr txBox="1"/>
          <p:nvPr/>
        </p:nvSpPr>
        <p:spPr>
          <a:xfrm>
            <a:off x="6651047" y="2663927"/>
            <a:ext cx="1909573"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Travelling wave</a:t>
            </a:r>
          </a:p>
        </p:txBody>
      </p:sp>
      <p:sp>
        <p:nvSpPr>
          <p:cNvPr id="9" name="Left Brace 8"/>
          <p:cNvSpPr/>
          <p:nvPr/>
        </p:nvSpPr>
        <p:spPr>
          <a:xfrm rot="16200000">
            <a:off x="5891537" y="1985133"/>
            <a:ext cx="236639" cy="1252728"/>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rot="16200000">
            <a:off x="7036062" y="2243967"/>
            <a:ext cx="236639" cy="731520"/>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1738436" y="2795885"/>
                <a:ext cx="2491388" cy="369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dirty="0"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dirty="0" smtClean="0">
                              <a:solidFill>
                                <a:srgbClr val="C00000"/>
                              </a:solidFill>
                              <a:latin typeface="Cambria Math" panose="02040503050406030204" pitchFamily="18" charset="0"/>
                              <a:cs typeface="Times New Roman" panose="02020603050405020304" pitchFamily="18" charset="0"/>
                            </a:rPr>
                          </m:ctrlPr>
                        </m:dPr>
                        <m:e>
                          <m:r>
                            <a:rPr lang="en-US" sz="2000" i="1" dirty="0">
                              <a:solidFill>
                                <a:srgbClr val="C00000"/>
                              </a:solidFill>
                              <a:latin typeface="Cambria Math" panose="02040503050406030204" pitchFamily="18" charset="0"/>
                              <a:cs typeface="Times New Roman" panose="02020603050405020304" pitchFamily="18" charset="0"/>
                            </a:rPr>
                            <m:t>1+</m:t>
                          </m:r>
                          <m:r>
                            <m:rPr>
                              <m:sty m:val="p"/>
                            </m:rPr>
                            <a:rPr lang="el-GR" sz="20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solidFill>
                                    <a:srgbClr val="C00000"/>
                                  </a:solidFill>
                                  <a:latin typeface="Cambria Math" panose="02040503050406030204" pitchFamily="18" charset="0"/>
                                  <a:cs typeface="Times New Roman" panose="02020603050405020304" pitchFamily="18" charset="0"/>
                                </a:rPr>
                              </m:ctrlPr>
                            </m:sSupPr>
                            <m:e>
                              <m:r>
                                <a:rPr lang="en-US" sz="2000" i="1" dirty="0">
                                  <a:solidFill>
                                    <a:srgbClr val="C00000"/>
                                  </a:solidFill>
                                  <a:latin typeface="Cambria Math" panose="02040503050406030204" pitchFamily="18" charset="0"/>
                                  <a:cs typeface="Times New Roman" panose="02020603050405020304" pitchFamily="18" charset="0"/>
                                </a:rPr>
                                <m:t>𝑒</m:t>
                              </m:r>
                            </m:e>
                            <m:sup>
                              <m:r>
                                <a:rPr lang="en-US" sz="2000" i="1" dirty="0">
                                  <a:solidFill>
                                    <a:srgbClr val="C00000"/>
                                  </a:solidFill>
                                  <a:latin typeface="Cambria Math" panose="02040503050406030204" pitchFamily="18" charset="0"/>
                                  <a:cs typeface="Times New Roman" panose="02020603050405020304" pitchFamily="18" charset="0"/>
                                </a:rPr>
                                <m:t>𝑗</m:t>
                              </m:r>
                              <m:r>
                                <a:rPr lang="en-US" sz="2000" i="1" dirty="0">
                                  <a:solidFill>
                                    <a:srgbClr val="C00000"/>
                                  </a:solidFill>
                                  <a:latin typeface="Cambria Math" panose="02040503050406030204" pitchFamily="18" charset="0"/>
                                  <a:cs typeface="Times New Roman" panose="02020603050405020304" pitchFamily="18" charset="0"/>
                                </a:rPr>
                                <m:t>2</m:t>
                              </m:r>
                              <m:sSub>
                                <m:sSubPr>
                                  <m:ctrlPr>
                                    <a:rPr lang="en-US" sz="2000" i="1" dirty="0">
                                      <a:solidFill>
                                        <a:srgbClr val="C00000"/>
                                      </a:solidFill>
                                      <a:latin typeface="Cambria Math" panose="02040503050406030204" pitchFamily="18" charset="0"/>
                                      <a:cs typeface="Times New Roman" panose="02020603050405020304" pitchFamily="18" charset="0"/>
                                    </a:rPr>
                                  </m:ctrlPr>
                                </m:sSubPr>
                                <m:e>
                                  <m:r>
                                    <a:rPr lang="en-US" sz="2000" i="1" dirty="0">
                                      <a:solidFill>
                                        <a:srgbClr val="C00000"/>
                                      </a:solidFill>
                                      <a:latin typeface="Cambria Math" panose="02040503050406030204" pitchFamily="18" charset="0"/>
                                      <a:cs typeface="Times New Roman" panose="02020603050405020304" pitchFamily="18" charset="0"/>
                                    </a:rPr>
                                    <m:t>𝑘</m:t>
                                  </m:r>
                                </m:e>
                                <m:sub>
                                  <m:r>
                                    <a:rPr lang="en-US" sz="2000" b="0" i="1" dirty="0" smtClean="0">
                                      <a:solidFill>
                                        <a:srgbClr val="C00000"/>
                                      </a:solidFill>
                                      <a:latin typeface="Cambria Math" panose="02040503050406030204" pitchFamily="18" charset="0"/>
                                      <a:cs typeface="Times New Roman" panose="02020603050405020304" pitchFamily="18" charset="0"/>
                                    </a:rPr>
                                    <m:t>1</m:t>
                                  </m:r>
                                </m:sub>
                              </m:sSub>
                              <m:r>
                                <a:rPr lang="en-US" sz="2000" i="1" dirty="0">
                                  <a:solidFill>
                                    <a:srgbClr val="C00000"/>
                                  </a:solidFill>
                                  <a:latin typeface="Cambria Math" panose="02040503050406030204" pitchFamily="18" charset="0"/>
                                  <a:cs typeface="Times New Roman" panose="02020603050405020304" pitchFamily="18" charset="0"/>
                                </a:rPr>
                                <m:t>𝑧</m:t>
                              </m:r>
                            </m:sup>
                          </m:sSup>
                        </m:e>
                      </m:d>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738436" y="2795885"/>
                <a:ext cx="2491388" cy="369781"/>
              </a:xfrm>
              <a:prstGeom prst="rect">
                <a:avLst/>
              </a:prstGeom>
              <a:blipFill>
                <a:blip r:embed="rId3"/>
                <a:stretch>
                  <a:fillRect b="-1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4"/>
              <p:cNvSpPr txBox="1">
                <a:spLocks/>
              </p:cNvSpPr>
              <p:nvPr/>
            </p:nvSpPr>
            <p:spPr>
              <a:xfrm>
                <a:off x="153125" y="3365190"/>
                <a:ext cx="8153398" cy="72947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l-GR" sz="2000" dirty="0">
                    <a:solidFill>
                      <a:schemeClr val="tx1"/>
                    </a:solidFill>
                    <a:latin typeface="Times New Roman" panose="02020603050405020304" pitchFamily="18" charset="0"/>
                    <a:cs typeface="Times New Roman" panose="02020603050405020304" pitchFamily="18" charset="0"/>
                  </a:rPr>
                  <a:t>Γ</a:t>
                </a:r>
                <a:r>
                  <a:rPr lang="en-US" sz="2000" dirty="0">
                    <a:solidFill>
                      <a:schemeClr val="tx1"/>
                    </a:solidFill>
                    <a:latin typeface="Times New Roman" panose="02020603050405020304" pitchFamily="18" charset="0"/>
                    <a:cs typeface="Times New Roman" panose="02020603050405020304" pitchFamily="18" charset="0"/>
                  </a:rPr>
                  <a:t> is real, assume </a:t>
                </a:r>
                <a:r>
                  <a:rPr lang="el-GR" sz="2000" dirty="0">
                    <a:solidFill>
                      <a:schemeClr val="tx1"/>
                    </a:solidFill>
                    <a:latin typeface="Times New Roman" panose="02020603050405020304" pitchFamily="18" charset="0"/>
                    <a:cs typeface="Times New Roman" panose="02020603050405020304" pitchFamily="18" charset="0"/>
                  </a:rPr>
                  <a:t>Γ</a:t>
                </a:r>
                <a:r>
                  <a:rPr lang="en-US" sz="2000" dirty="0">
                    <a:solidFill>
                      <a:schemeClr val="tx1"/>
                    </a:solidFill>
                    <a:latin typeface="Times New Roman" panose="02020603050405020304" pitchFamily="18" charset="0"/>
                    <a:cs typeface="Times New Roman" panose="02020603050405020304" pitchFamily="18" charset="0"/>
                  </a:rPr>
                  <a:t>&gt; 0, so </a:t>
                </a:r>
                <a14:m>
                  <m:oMath xmlns:m="http://schemas.openxmlformats.org/officeDocument/2006/math">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oMath>
                </a14:m>
                <a:r>
                  <a:rPr lang="en-US" sz="2000" dirty="0">
                    <a:solidFill>
                      <a:schemeClr val="tx1"/>
                    </a:solidFill>
                    <a:latin typeface="Times New Roman" panose="02020603050405020304" pitchFamily="18" charset="0"/>
                    <a:cs typeface="Times New Roman" panose="02020603050405020304" pitchFamily="18" charset="0"/>
                  </a:rPr>
                  <a:t> gets maximum and minimum values at some fixed spatial points</a:t>
                </a:r>
              </a:p>
            </p:txBody>
          </p:sp>
        </mc:Choice>
        <mc:Fallback xmlns="">
          <p:sp>
            <p:nvSpPr>
              <p:cNvPr id="12" name="Content Placeholder 4"/>
              <p:cNvSpPr txBox="1">
                <a:spLocks noRot="1" noChangeAspect="1" noMove="1" noResize="1" noEditPoints="1" noAdjustHandles="1" noChangeArrowheads="1" noChangeShapeType="1" noTextEdit="1"/>
              </p:cNvSpPr>
              <p:nvPr/>
            </p:nvSpPr>
            <p:spPr>
              <a:xfrm>
                <a:off x="153125" y="3365190"/>
                <a:ext cx="8153398" cy="729470"/>
              </a:xfrm>
              <a:prstGeom prst="rect">
                <a:avLst/>
              </a:prstGeom>
              <a:blipFill>
                <a:blip r:embed="rId4"/>
                <a:stretch>
                  <a:fillRect l="-747" t="-3333"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2361" y="4053874"/>
                <a:ext cx="5702843" cy="169610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dirty="0" smtClean="0">
                          <a:latin typeface="Cambria Math" panose="02040503050406030204" pitchFamily="18" charset="0"/>
                          <a:cs typeface="Times New Roman" panose="02020603050405020304" pitchFamily="18" charset="0"/>
                        </a:rPr>
                        <m:t>at</m:t>
                      </m:r>
                      <m:r>
                        <a:rPr lang="en-US" sz="2000" b="0" i="1" dirty="0" smtClean="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𝜋</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𝜋</m:t>
                          </m:r>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ea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2</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smtClean="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b="0" i="0" dirty="0" smtClean="0">
                              <a:latin typeface="Cambria Math" panose="02040503050406030204" pitchFamily="18" charset="0"/>
                              <a:cs typeface="Times New Roman" panose="02020603050405020304" pitchFamily="18" charset="0"/>
                            </a:rPr>
                            <m:t>max</m:t>
                          </m:r>
                        </m:sub>
                      </m:sSub>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smtClean="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1+</m:t>
                          </m:r>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at</m:t>
                      </m:r>
                      <m:r>
                        <a:rPr lang="en-US" sz="2000" i="1" dirty="0">
                          <a:latin typeface="Cambria Math" panose="02040503050406030204" pitchFamily="18" charset="0"/>
                          <a:cs typeface="Times New Roman" panose="02020603050405020304" pitchFamily="18" charset="0"/>
                        </a:rPr>
                        <m:t> 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cs typeface="Times New Roman" panose="02020603050405020304" pitchFamily="18" charset="0"/>
                        </a:rPr>
                        <m:t>=</m:t>
                      </m:r>
                      <m:d>
                        <m:dPr>
                          <m:ctrlPr>
                            <a:rPr lang="en-US" sz="2000" i="1" dirty="0" smtClean="0">
                              <a:latin typeface="Cambria Math" panose="02040503050406030204" pitchFamily="18" charset="0"/>
                              <a:cs typeface="Times New Roman" panose="02020603050405020304" pitchFamily="18" charset="0"/>
                            </a:rPr>
                          </m:ctrlPr>
                        </m:dPr>
                        <m:e>
                          <m:r>
                            <a:rPr lang="en-US" sz="2000" b="0" i="1" dirty="0" smtClean="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𝑚</m:t>
                          </m:r>
                          <m:r>
                            <a:rPr lang="en-US" sz="2000" b="0" i="1" dirty="0" smtClean="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4</m:t>
                          </m:r>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2000"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in</m:t>
                          </m:r>
                        </m:sub>
                      </m:sSub>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1</m:t>
                          </m:r>
                          <m:r>
                            <a:rPr lang="en-US" sz="2000" b="0" i="1" dirty="0" smtClean="0">
                              <a:latin typeface="Cambria Math" panose="02040503050406030204" pitchFamily="18" charset="0"/>
                              <a:cs typeface="Times New Roman" panose="02020603050405020304" pitchFamily="18" charset="0"/>
                            </a:rPr>
                            <m:t>−</m:t>
                          </m:r>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62361" y="4053874"/>
                <a:ext cx="5702843" cy="1696105"/>
              </a:xfrm>
              <a:prstGeom prst="rect">
                <a:avLst/>
              </a:prstGeom>
              <a:blipFill>
                <a:blip r:embed="rId5"/>
                <a:stretch>
                  <a:fillRect b="-2518"/>
                </a:stretch>
              </a:blipFill>
            </p:spPr>
            <p:txBody>
              <a:bodyPr/>
              <a:lstStyle/>
              <a:p>
                <a:r>
                  <a:rPr lang="zh-CN" altLang="en-US">
                    <a:noFill/>
                  </a:rPr>
                  <a:t> </a:t>
                </a:r>
              </a:p>
            </p:txBody>
          </p:sp>
        </mc:Fallback>
      </mc:AlternateContent>
      <p:sp>
        <p:nvSpPr>
          <p:cNvPr id="14" name="Content Placeholder 4"/>
          <p:cNvSpPr txBox="1">
            <a:spLocks/>
          </p:cNvSpPr>
          <p:nvPr/>
        </p:nvSpPr>
        <p:spPr>
          <a:xfrm>
            <a:off x="334522" y="6020049"/>
            <a:ext cx="2333204" cy="42211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000" dirty="0">
                <a:solidFill>
                  <a:schemeClr val="bg1"/>
                </a:solidFill>
                <a:latin typeface="Times New Roman" panose="02020603050405020304" pitchFamily="18" charset="0"/>
                <a:cs typeface="Times New Roman" panose="02020603050405020304" pitchFamily="18" charset="0"/>
              </a:rPr>
              <a:t>Standing wave ratio</a:t>
            </a:r>
          </a:p>
        </p:txBody>
      </p:sp>
      <mc:AlternateContent xmlns:mc="http://schemas.openxmlformats.org/markup-compatibility/2006" xmlns:a14="http://schemas.microsoft.com/office/drawing/2010/main">
        <mc:Choice Requires="a14">
          <p:sp>
            <p:nvSpPr>
              <p:cNvPr id="15" name="TextBox 14"/>
              <p:cNvSpPr txBox="1"/>
              <p:nvPr/>
            </p:nvSpPr>
            <p:spPr>
              <a:xfrm>
                <a:off x="3199356" y="5798326"/>
                <a:ext cx="2809102" cy="86555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i="0" dirty="0">
                          <a:latin typeface="Cambria Math" panose="02040503050406030204" pitchFamily="18" charset="0"/>
                          <a:cs typeface="Times New Roman" panose="02020603050405020304" pitchFamily="18" charset="0"/>
                        </a:rPr>
                        <m:t>SWR</m:t>
                      </m:r>
                      <m:r>
                        <a:rPr lang="en-US" sz="2000" i="1" dirty="0">
                          <a:latin typeface="Cambria Math" panose="02040503050406030204" pitchFamily="18" charset="0"/>
                          <a:cs typeface="Times New Roman" panose="02020603050405020304" pitchFamily="18" charset="0"/>
                        </a:rPr>
                        <m:t>=</m:t>
                      </m:r>
                      <m:f>
                        <m:fPr>
                          <m:ctrlPr>
                            <a:rPr lang="en-US" sz="2000" i="1" dirty="0" smtClean="0">
                              <a:latin typeface="Cambria Math" panose="02040503050406030204" pitchFamily="18" charset="0"/>
                              <a:cs typeface="Times New Roman" panose="02020603050405020304" pitchFamily="18" charset="0"/>
                            </a:rPr>
                          </m:ctrlPr>
                        </m:fPr>
                        <m:num>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ax</m:t>
                              </m:r>
                            </m:sub>
                          </m:sSub>
                        </m:num>
                        <m:den>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min</m:t>
                              </m:r>
                            </m:sub>
                          </m:sSub>
                        </m:den>
                      </m:f>
                      <m:r>
                        <a:rPr lang="en-US" sz="2000" i="1" dirty="0">
                          <a:latin typeface="Cambria Math" panose="02040503050406030204" pitchFamily="18" charset="0"/>
                          <a:cs typeface="Times New Roman" panose="02020603050405020304" pitchFamily="18" charset="0"/>
                        </a:rPr>
                        <m:t>=</m:t>
                      </m:r>
                      <m:f>
                        <m:fPr>
                          <m:ctrlPr>
                            <a:rPr lang="en-US" sz="2000" i="1" dirty="0" smtClean="0">
                              <a:latin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cs typeface="Times New Roman" panose="02020603050405020304" pitchFamily="18" charset="0"/>
                            </a:rPr>
                            <m:t>1</m:t>
                          </m:r>
                          <m:r>
                            <a:rPr lang="en-US" sz="2000" b="0" i="1" dirty="0" smtClean="0">
                              <a:latin typeface="Cambria Math" panose="02040503050406030204" pitchFamily="18" charset="0"/>
                              <a:cs typeface="Times New Roman" panose="02020603050405020304" pitchFamily="18" charset="0"/>
                            </a:rPr>
                            <m:t>+</m:t>
                          </m:r>
                          <m:d>
                            <m:dPr>
                              <m:begChr m:val="|"/>
                              <m:endChr m:val="|"/>
                              <m:ctrlPr>
                                <a:rPr lang="en-US" sz="2000" b="0" i="1" dirty="0" smtClean="0">
                                  <a:latin typeface="Cambria Math" panose="02040503050406030204" pitchFamily="18" charset="0"/>
                                  <a:cs typeface="Times New Roman" panose="02020603050405020304" pitchFamily="18" charset="0"/>
                                </a:rPr>
                              </m:ctrlPr>
                            </m:dPr>
                            <m:e>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num>
                        <m:den>
                          <m:r>
                            <a:rPr lang="en-US" sz="2000" i="1" dirty="0">
                              <a:latin typeface="Cambria Math" panose="02040503050406030204" pitchFamily="18" charset="0"/>
                              <a:cs typeface="Times New Roman" panose="02020603050405020304" pitchFamily="18" charset="0"/>
                            </a:rPr>
                            <m:t>1−</m:t>
                          </m:r>
                          <m:d>
                            <m:dPr>
                              <m:begChr m:val="|"/>
                              <m:endChr m:val="|"/>
                              <m:ctrlPr>
                                <a:rPr lang="en-US" sz="2000" i="1" dirty="0">
                                  <a:latin typeface="Cambria Math" panose="02040503050406030204" pitchFamily="18" charset="0"/>
                                  <a:cs typeface="Times New Roman" panose="02020603050405020304" pitchFamily="18" charset="0"/>
                                </a:rPr>
                              </m:ctrlPr>
                            </m:dPr>
                            <m:e>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den>
                      </m:f>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99356" y="5798326"/>
                <a:ext cx="2809102" cy="86555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467168" y="6020049"/>
                <a:ext cx="185728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1&lt;</m:t>
                      </m:r>
                      <m:r>
                        <m:rPr>
                          <m:sty m:val="p"/>
                        </m:rPr>
                        <a:rPr lang="en-US" sz="2000" b="0" i="0" smtClean="0">
                          <a:solidFill>
                            <a:srgbClr val="0070C0"/>
                          </a:solidFill>
                          <a:latin typeface="Cambria Math" panose="02040503050406030204" pitchFamily="18" charset="0"/>
                          <a:cs typeface="Times New Roman" panose="02020603050405020304" pitchFamily="18" charset="0"/>
                        </a:rPr>
                        <m:t>SWR</m:t>
                      </m:r>
                      <m:r>
                        <a:rPr lang="en-US" sz="20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&lt;∞</m:t>
                      </m:r>
                    </m:oMath>
                  </m:oMathPara>
                </a14:m>
                <a:endParaRPr lang="en-US" sz="20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467168" y="6020049"/>
                <a:ext cx="1857282" cy="400110"/>
              </a:xfrm>
              <a:prstGeom prst="rect">
                <a:avLst/>
              </a:prstGeom>
              <a:blipFill>
                <a:blip r:embed="rId7"/>
                <a:stretch>
                  <a:fillRect/>
                </a:stretch>
              </a:blipFill>
            </p:spPr>
            <p:txBody>
              <a:bodyPr/>
              <a:lstStyle/>
              <a:p>
                <a:r>
                  <a:rPr lang="zh-CN" altLang="en-US">
                    <a:noFill/>
                  </a:rPr>
                  <a:t> </a:t>
                </a:r>
              </a:p>
            </p:txBody>
          </p:sp>
        </mc:Fallback>
      </mc:AlternateContent>
      <p:sp>
        <p:nvSpPr>
          <p:cNvPr id="17" name="TextBox 16"/>
          <p:cNvSpPr txBox="1"/>
          <p:nvPr/>
        </p:nvSpPr>
        <p:spPr>
          <a:xfrm>
            <a:off x="305541" y="2801264"/>
            <a:ext cx="1418069"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Magnitude</a:t>
            </a:r>
          </a:p>
        </p:txBody>
      </p:sp>
      <p:sp>
        <p:nvSpPr>
          <p:cNvPr id="3" name="灯片编号占位符 2">
            <a:extLst>
              <a:ext uri="{FF2B5EF4-FFF2-40B4-BE49-F238E27FC236}">
                <a16:creationId xmlns:a16="http://schemas.microsoft.com/office/drawing/2014/main" id="{7875134C-1895-4B40-96C8-7A934343FCC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19</a:t>
            </a:fld>
            <a:endParaRPr lang="en-US"/>
          </a:p>
        </p:txBody>
      </p:sp>
      <p:sp>
        <p:nvSpPr>
          <p:cNvPr id="53" name="右大括号 52"/>
          <p:cNvSpPr/>
          <p:nvPr/>
        </p:nvSpPr>
        <p:spPr>
          <a:xfrm>
            <a:off x="5995603" y="4294184"/>
            <a:ext cx="189516" cy="1295056"/>
          </a:xfrm>
          <a:prstGeom prst="rightBrace">
            <a:avLst>
              <a:gd name="adj1" fmla="val 3290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8" name="组合 57"/>
          <p:cNvGrpSpPr/>
          <p:nvPr/>
        </p:nvGrpSpPr>
        <p:grpSpPr>
          <a:xfrm>
            <a:off x="6268728" y="3756653"/>
            <a:ext cx="2915865" cy="2165155"/>
            <a:chOff x="6268728" y="3756653"/>
            <a:chExt cx="2915865" cy="2165155"/>
          </a:xfrm>
        </p:grpSpPr>
        <p:sp>
          <p:nvSpPr>
            <p:cNvPr id="4" name="椭圆 3"/>
            <p:cNvSpPr/>
            <p:nvPr/>
          </p:nvSpPr>
          <p:spPr>
            <a:xfrm>
              <a:off x="6268728" y="4437112"/>
              <a:ext cx="1440160" cy="1440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6988808" y="5157192"/>
              <a:ext cx="1777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988808" y="3879276"/>
              <a:ext cx="0" cy="1277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7690814" y="5130964"/>
                  <a:ext cx="610167" cy="378245"/>
                </a:xfrm>
                <a:prstGeom prst="rect">
                  <a:avLst/>
                </a:prstGeom>
              </p:spPr>
              <p:txBody>
                <a:bodyPr wrap="none">
                  <a:spAutoFit/>
                </a:bodyPr>
                <a:lstStyle/>
                <a:p>
                  <a:r>
                    <a:rPr lang="en-US" altLang="zh-CN" dirty="0" smtClean="0">
                      <a:solidFill>
                        <a:srgbClr val="0000CC"/>
                      </a:solidFill>
                      <a:latin typeface="Times New Roman" panose="02020603050405020304" pitchFamily="18" charset="0"/>
                      <a:cs typeface="Times New Roman" panose="02020603050405020304" pitchFamily="18" charset="0"/>
                    </a:rPr>
                    <a:t>1</a:t>
                  </a:r>
                  <a14:m>
                    <m:oMath xmlns:m="http://schemas.openxmlformats.org/officeDocument/2006/math">
                      <m:sSup>
                        <m:sSupPr>
                          <m:ctrlPr>
                            <a:rPr lang="en-US" altLang="zh-CN" i="1" dirty="0" smtClean="0">
                              <a:solidFill>
                                <a:srgbClr val="0000CC"/>
                              </a:solidFill>
                              <a:latin typeface="Cambria Math" panose="02040503050406030204" pitchFamily="18" charset="0"/>
                              <a:cs typeface="Times New Roman" panose="02020603050405020304" pitchFamily="18" charset="0"/>
                            </a:rPr>
                          </m:ctrlPr>
                        </m:sSupPr>
                        <m:e>
                          <m:r>
                            <a:rPr lang="en-US" altLang="zh-CN" i="1" dirty="0">
                              <a:solidFill>
                                <a:srgbClr val="0000CC"/>
                              </a:solidFill>
                              <a:latin typeface="Cambria Math" panose="02040503050406030204" pitchFamily="18" charset="0"/>
                              <a:cs typeface="Times New Roman" panose="02020603050405020304" pitchFamily="18" charset="0"/>
                            </a:rPr>
                            <m:t>𝑒</m:t>
                          </m:r>
                        </m:e>
                        <m:sup>
                          <m:r>
                            <a:rPr lang="en-US" altLang="zh-CN" i="1" dirty="0">
                              <a:solidFill>
                                <a:srgbClr val="0000CC"/>
                              </a:solidFill>
                              <a:latin typeface="Cambria Math" panose="02040503050406030204" pitchFamily="18" charset="0"/>
                              <a:cs typeface="Times New Roman" panose="02020603050405020304" pitchFamily="18" charset="0"/>
                            </a:rPr>
                            <m:t>𝑗</m:t>
                          </m:r>
                          <m:r>
                            <a:rPr lang="en-US" altLang="zh-CN" b="0" i="1" dirty="0" smtClean="0">
                              <a:solidFill>
                                <a:srgbClr val="0000CC"/>
                              </a:solidFill>
                              <a:latin typeface="Cambria Math" panose="02040503050406030204" pitchFamily="18" charset="0"/>
                              <a:cs typeface="Times New Roman" panose="02020603050405020304" pitchFamily="18" charset="0"/>
                            </a:rPr>
                            <m:t>0</m:t>
                          </m:r>
                        </m:sup>
                      </m:sSup>
                    </m:oMath>
                  </a14:m>
                  <a:endParaRPr lang="zh-CN" altLang="en-US" dirty="0">
                    <a:solidFill>
                      <a:srgbClr val="0000CC"/>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7690814" y="5130964"/>
                  <a:ext cx="610167" cy="378245"/>
                </a:xfrm>
                <a:prstGeom prst="rect">
                  <a:avLst/>
                </a:prstGeom>
                <a:blipFill>
                  <a:blip r:embed="rId8"/>
                  <a:stretch>
                    <a:fillRect l="-9000" t="-8065" b="-24194"/>
                  </a:stretch>
                </a:blipFill>
              </p:spPr>
              <p:txBody>
                <a:bodyPr/>
                <a:lstStyle/>
                <a:p>
                  <a:r>
                    <a:rPr lang="zh-CN" altLang="en-US">
                      <a:noFill/>
                    </a:rPr>
                    <a:t> </a:t>
                  </a:r>
                </a:p>
              </p:txBody>
            </p:sp>
          </mc:Fallback>
        </mc:AlternateContent>
        <p:sp>
          <p:nvSpPr>
            <p:cNvPr id="23" name="矩形 22"/>
            <p:cNvSpPr/>
            <p:nvPr/>
          </p:nvSpPr>
          <p:spPr>
            <a:xfrm>
              <a:off x="6770414" y="4077776"/>
              <a:ext cx="248786"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j</a:t>
              </a:r>
              <a:endParaRPr lang="zh-CN" altLang="en-US" i="1" dirty="0"/>
            </a:p>
          </p:txBody>
        </p:sp>
        <p:sp>
          <p:nvSpPr>
            <p:cNvPr id="24" name="矩形 23"/>
            <p:cNvSpPr/>
            <p:nvPr/>
          </p:nvSpPr>
          <p:spPr>
            <a:xfrm>
              <a:off x="8503436" y="5162620"/>
              <a:ext cx="441146"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Re</a:t>
              </a:r>
              <a:endParaRPr lang="zh-CN" altLang="en-US" dirty="0"/>
            </a:p>
          </p:txBody>
        </p:sp>
        <p:sp>
          <p:nvSpPr>
            <p:cNvPr id="25" name="矩形 24"/>
            <p:cNvSpPr/>
            <p:nvPr/>
          </p:nvSpPr>
          <p:spPr>
            <a:xfrm>
              <a:off x="6539539" y="3756653"/>
              <a:ext cx="441146"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Im</a:t>
              </a:r>
              <a:endParaRPr lang="zh-CN" altLang="en-US" dirty="0"/>
            </a:p>
          </p:txBody>
        </p:sp>
        <p:cxnSp>
          <p:nvCxnSpPr>
            <p:cNvPr id="26" name="直接箭头连接符 25"/>
            <p:cNvCxnSpPr/>
            <p:nvPr/>
          </p:nvCxnSpPr>
          <p:spPr>
            <a:xfrm flipV="1">
              <a:off x="6988808" y="4677236"/>
              <a:ext cx="247488" cy="479956"/>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p:cNvSpPr/>
                <p:nvPr/>
              </p:nvSpPr>
              <p:spPr>
                <a:xfrm>
                  <a:off x="7083753" y="4104560"/>
                  <a:ext cx="944105" cy="378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dirty="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altLang="zh-CN" i="1" dirty="0">
                                <a:solidFill>
                                  <a:srgbClr val="00B050"/>
                                </a:solidFill>
                                <a:latin typeface="Cambria Math" panose="02040503050406030204" pitchFamily="18" charset="0"/>
                                <a:cs typeface="Times New Roman" panose="02020603050405020304" pitchFamily="18" charset="0"/>
                              </a:rPr>
                            </m:ctrlPr>
                          </m:sSupPr>
                          <m:e>
                            <m:r>
                              <a:rPr lang="en-US" altLang="zh-CN" i="1" dirty="0">
                                <a:solidFill>
                                  <a:srgbClr val="00B050"/>
                                </a:solidFill>
                                <a:latin typeface="Cambria Math" panose="02040503050406030204" pitchFamily="18" charset="0"/>
                                <a:cs typeface="Times New Roman" panose="02020603050405020304" pitchFamily="18" charset="0"/>
                              </a:rPr>
                              <m:t>𝑒</m:t>
                            </m:r>
                          </m:e>
                          <m:sup>
                            <m:r>
                              <a:rPr lang="en-US" altLang="zh-CN" i="1" dirty="0">
                                <a:solidFill>
                                  <a:srgbClr val="00B050"/>
                                </a:solidFill>
                                <a:latin typeface="Cambria Math" panose="02040503050406030204" pitchFamily="18" charset="0"/>
                                <a:cs typeface="Times New Roman" panose="02020603050405020304" pitchFamily="18" charset="0"/>
                              </a:rPr>
                              <m:t>𝑗</m:t>
                            </m:r>
                            <m:r>
                              <a:rPr lang="en-US" altLang="zh-CN" i="1" dirty="0">
                                <a:solidFill>
                                  <a:srgbClr val="00B050"/>
                                </a:solidFill>
                                <a:latin typeface="Cambria Math" panose="02040503050406030204" pitchFamily="18" charset="0"/>
                                <a:cs typeface="Times New Roman" panose="02020603050405020304" pitchFamily="18" charset="0"/>
                              </a:rPr>
                              <m:t>2</m:t>
                            </m:r>
                            <m:r>
                              <a:rPr lang="zh-CN" altLang="en-US" i="1" dirty="0">
                                <a:solidFill>
                                  <a:srgbClr val="00B050"/>
                                </a:solidFill>
                                <a:latin typeface="Cambria Math" panose="02040503050406030204" pitchFamily="18" charset="0"/>
                                <a:cs typeface="Times New Roman" panose="02020603050405020304" pitchFamily="18" charset="0"/>
                              </a:rPr>
                              <m:t>𝑘</m:t>
                            </m:r>
                            <m:r>
                              <a:rPr lang="en-US" altLang="zh-CN" i="1" baseline="-25000" dirty="0">
                                <a:solidFill>
                                  <a:srgbClr val="00B050"/>
                                </a:solidFill>
                                <a:latin typeface="Cambria Math" panose="02040503050406030204" pitchFamily="18" charset="0"/>
                                <a:cs typeface="Times New Roman" panose="02020603050405020304" pitchFamily="18" charset="0"/>
                              </a:rPr>
                              <m:t>1</m:t>
                            </m:r>
                            <m:r>
                              <a:rPr lang="zh-CN" altLang="en-US" i="1" dirty="0">
                                <a:solidFill>
                                  <a:srgbClr val="00B050"/>
                                </a:solidFill>
                                <a:latin typeface="Cambria Math" panose="02040503050406030204" pitchFamily="18" charset="0"/>
                                <a:cs typeface="Times New Roman" panose="02020603050405020304" pitchFamily="18" charset="0"/>
                              </a:rPr>
                              <m:t>𝑧</m:t>
                            </m:r>
                          </m:sup>
                        </m:sSup>
                      </m:oMath>
                    </m:oMathPara>
                  </a14:m>
                  <a:endParaRPr lang="zh-CN" altLang="en-US" dirty="0">
                    <a:solidFill>
                      <a:srgbClr val="00B050"/>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7083753" y="4104560"/>
                  <a:ext cx="944105" cy="37824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813512" y="4332976"/>
                  <a:ext cx="1371081" cy="378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solidFill>
                              <a:srgbClr val="C00000"/>
                            </a:solidFill>
                            <a:latin typeface="Cambria Math" panose="02040503050406030204" pitchFamily="18" charset="0"/>
                            <a:cs typeface="Times New Roman" panose="02020603050405020304" pitchFamily="18" charset="0"/>
                          </a:rPr>
                          <m:t>1+</m:t>
                        </m:r>
                        <m:r>
                          <m:rPr>
                            <m:sty m:val="p"/>
                          </m:rPr>
                          <a:rPr lang="el-GR" altLang="zh-CN"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altLang="zh-CN" i="1" dirty="0">
                                <a:solidFill>
                                  <a:srgbClr val="C00000"/>
                                </a:solidFill>
                                <a:latin typeface="Cambria Math" panose="02040503050406030204" pitchFamily="18" charset="0"/>
                                <a:cs typeface="Times New Roman" panose="02020603050405020304" pitchFamily="18" charset="0"/>
                              </a:rPr>
                            </m:ctrlPr>
                          </m:sSupPr>
                          <m:e>
                            <m:r>
                              <a:rPr lang="en-US" altLang="zh-CN" i="1" dirty="0">
                                <a:solidFill>
                                  <a:srgbClr val="C00000"/>
                                </a:solidFill>
                                <a:latin typeface="Cambria Math" panose="02040503050406030204" pitchFamily="18" charset="0"/>
                                <a:cs typeface="Times New Roman" panose="02020603050405020304" pitchFamily="18" charset="0"/>
                              </a:rPr>
                              <m:t>𝑒</m:t>
                            </m:r>
                          </m:e>
                          <m:sup>
                            <m:r>
                              <a:rPr lang="en-US" altLang="zh-CN" i="1" dirty="0">
                                <a:solidFill>
                                  <a:srgbClr val="C00000"/>
                                </a:solidFill>
                                <a:latin typeface="Cambria Math" panose="02040503050406030204" pitchFamily="18" charset="0"/>
                                <a:cs typeface="Times New Roman" panose="02020603050405020304" pitchFamily="18" charset="0"/>
                              </a:rPr>
                              <m:t>𝑗</m:t>
                            </m:r>
                            <m:r>
                              <a:rPr lang="en-US" altLang="zh-CN" i="1" dirty="0">
                                <a:solidFill>
                                  <a:srgbClr val="C00000"/>
                                </a:solidFill>
                                <a:latin typeface="Cambria Math" panose="02040503050406030204" pitchFamily="18" charset="0"/>
                                <a:cs typeface="Times New Roman" panose="02020603050405020304" pitchFamily="18" charset="0"/>
                              </a:rPr>
                              <m:t>2</m:t>
                            </m:r>
                            <m:sSub>
                              <m:sSubPr>
                                <m:ctrlPr>
                                  <a:rPr lang="en-US" altLang="zh-CN" i="1" dirty="0">
                                    <a:solidFill>
                                      <a:srgbClr val="C00000"/>
                                    </a:solidFill>
                                    <a:latin typeface="Cambria Math" panose="02040503050406030204" pitchFamily="18" charset="0"/>
                                    <a:cs typeface="Times New Roman" panose="02020603050405020304" pitchFamily="18" charset="0"/>
                                  </a:rPr>
                                </m:ctrlPr>
                              </m:sSubPr>
                              <m:e>
                                <m:r>
                                  <a:rPr lang="en-US" altLang="zh-CN" i="1" dirty="0">
                                    <a:solidFill>
                                      <a:srgbClr val="C00000"/>
                                    </a:solidFill>
                                    <a:latin typeface="Cambria Math" panose="02040503050406030204" pitchFamily="18" charset="0"/>
                                    <a:cs typeface="Times New Roman" panose="02020603050405020304" pitchFamily="18" charset="0"/>
                                  </a:rPr>
                                  <m:t>𝑘</m:t>
                                </m:r>
                              </m:e>
                              <m:sub>
                                <m:r>
                                  <a:rPr lang="en-US" altLang="zh-CN" i="1" dirty="0">
                                    <a:solidFill>
                                      <a:srgbClr val="C00000"/>
                                    </a:solidFill>
                                    <a:latin typeface="Cambria Math" panose="02040503050406030204" pitchFamily="18" charset="0"/>
                                    <a:cs typeface="Times New Roman" panose="02020603050405020304" pitchFamily="18" charset="0"/>
                                  </a:rPr>
                                  <m:t>1</m:t>
                                </m:r>
                              </m:sub>
                            </m:sSub>
                            <m:r>
                              <a:rPr lang="en-US" altLang="zh-CN" i="1" dirty="0">
                                <a:solidFill>
                                  <a:srgbClr val="C00000"/>
                                </a:solidFill>
                                <a:latin typeface="Cambria Math" panose="02040503050406030204" pitchFamily="18" charset="0"/>
                                <a:cs typeface="Times New Roman" panose="02020603050405020304" pitchFamily="18" charset="0"/>
                              </a:rPr>
                              <m:t>𝑧</m:t>
                            </m:r>
                          </m:sup>
                        </m:sSup>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7813512" y="4332976"/>
                  <a:ext cx="1371081" cy="378245"/>
                </a:xfrm>
                <a:prstGeom prst="rect">
                  <a:avLst/>
                </a:prstGeom>
                <a:blipFill>
                  <a:blip r:embed="rId10"/>
                  <a:stretch>
                    <a:fillRect/>
                  </a:stretch>
                </a:blipFill>
              </p:spPr>
              <p:txBody>
                <a:bodyPr/>
                <a:lstStyle/>
                <a:p>
                  <a:r>
                    <a:rPr lang="zh-CN" altLang="en-US">
                      <a:noFill/>
                    </a:rPr>
                    <a:t> </a:t>
                  </a:r>
                </a:p>
              </p:txBody>
            </p:sp>
          </mc:Fallback>
        </mc:AlternateContent>
        <p:cxnSp>
          <p:nvCxnSpPr>
            <p:cNvPr id="32" name="直接箭头连接符 31"/>
            <p:cNvCxnSpPr/>
            <p:nvPr/>
          </p:nvCxnSpPr>
          <p:spPr>
            <a:xfrm>
              <a:off x="7004004" y="5157192"/>
              <a:ext cx="686810" cy="0"/>
            </a:xfrm>
            <a:prstGeom prst="straightConnector1">
              <a:avLst/>
            </a:prstGeom>
            <a:ln w="28575">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004003" y="4690698"/>
              <a:ext cx="952373" cy="440268"/>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7236296" y="4690698"/>
              <a:ext cx="592847" cy="0"/>
            </a:xfrm>
            <a:prstGeom prst="straightConnector1">
              <a:avLst/>
            </a:prstGeom>
            <a:ln>
              <a:solidFill>
                <a:schemeClr val="tx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7726901" y="4762076"/>
              <a:ext cx="204485" cy="395115"/>
            </a:xfrm>
            <a:prstGeom prst="straightConnector1">
              <a:avLst/>
            </a:prstGeom>
            <a:ln>
              <a:solidFill>
                <a:schemeClr val="tx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01650" y="5281463"/>
              <a:ext cx="1386918"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Graphic solution</a:t>
              </a:r>
              <a:endParaRPr lang="zh-CN" altLang="en-US" sz="1400" dirty="0"/>
            </a:p>
          </p:txBody>
        </p:sp>
        <p:sp>
          <p:nvSpPr>
            <p:cNvPr id="56" name="弧形 55"/>
            <p:cNvSpPr/>
            <p:nvPr/>
          </p:nvSpPr>
          <p:spPr>
            <a:xfrm>
              <a:off x="6383115" y="4411563"/>
              <a:ext cx="1510245" cy="1510245"/>
            </a:xfrm>
            <a:prstGeom prst="arc">
              <a:avLst>
                <a:gd name="adj1" fmla="val 19795508"/>
                <a:gd name="adj2" fmla="val 0"/>
              </a:avLst>
            </a:prstGeom>
            <a:ln>
              <a:solidFill>
                <a:srgbClr val="C0000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矩形 56"/>
            <p:cNvSpPr/>
            <p:nvPr/>
          </p:nvSpPr>
          <p:spPr>
            <a:xfrm>
              <a:off x="7910760" y="4806315"/>
              <a:ext cx="595035" cy="307777"/>
            </a:xfrm>
            <a:prstGeom prst="rect">
              <a:avLst/>
            </a:prstGeom>
          </p:spPr>
          <p:txBody>
            <a:bodyPr wrap="none">
              <a:spAutoFit/>
            </a:bodyPr>
            <a:lstStyle/>
            <a:p>
              <a:r>
                <a:rPr lang="en-US" altLang="zh-CN" sz="1400" dirty="0" smtClean="0">
                  <a:solidFill>
                    <a:srgbClr val="C00000"/>
                  </a:solidFill>
                  <a:latin typeface="Times New Roman" panose="02020603050405020304" pitchFamily="18" charset="0"/>
                  <a:cs typeface="Times New Roman" panose="02020603050405020304" pitchFamily="18" charset="0"/>
                </a:rPr>
                <a:t>phase</a:t>
              </a:r>
              <a:endParaRPr lang="zh-CN" altLang="en-US" sz="1400" dirty="0">
                <a:solidFill>
                  <a:srgbClr val="C00000"/>
                </a:solidFill>
              </a:endParaRPr>
            </a:p>
          </p:txBody>
        </p:sp>
      </p:grpSp>
      <p:sp>
        <p:nvSpPr>
          <p:cNvPr id="43" name="圆角矩形 42"/>
          <p:cNvSpPr/>
          <p:nvPr/>
        </p:nvSpPr>
        <p:spPr>
          <a:xfrm>
            <a:off x="7708888" y="5562046"/>
            <a:ext cx="1152128" cy="317317"/>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periodicity</a:t>
            </a:r>
          </a:p>
        </p:txBody>
      </p:sp>
      <p:sp>
        <p:nvSpPr>
          <p:cNvPr id="44" name="圆角矩形 43"/>
          <p:cNvSpPr/>
          <p:nvPr/>
        </p:nvSpPr>
        <p:spPr>
          <a:xfrm>
            <a:off x="8040856" y="3737003"/>
            <a:ext cx="1039527" cy="343558"/>
          </a:xfrm>
          <a:prstGeom prst="roundRect">
            <a:avLst>
              <a:gd name="adj" fmla="val 7310"/>
            </a:avLst>
          </a:prstGeom>
          <a:solidFill>
            <a:srgbClr val="C00000"/>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bg1"/>
                </a:solidFill>
                <a:latin typeface="Gill Sans MT" panose="020B0502020104020203" pitchFamily="34" charset="0"/>
              </a:rPr>
              <a:t>z: position</a:t>
            </a:r>
          </a:p>
        </p:txBody>
      </p:sp>
      <p:pic>
        <p:nvPicPr>
          <p:cNvPr id="34" name="图片 33"/>
          <p:cNvPicPr>
            <a:picLocks noChangeAspect="1"/>
          </p:cNvPicPr>
          <p:nvPr/>
        </p:nvPicPr>
        <p:blipFill>
          <a:blip r:embed="rId11"/>
          <a:stretch>
            <a:fillRect/>
          </a:stretch>
        </p:blipFill>
        <p:spPr>
          <a:xfrm>
            <a:off x="5253457" y="398800"/>
            <a:ext cx="3871319" cy="1267293"/>
          </a:xfrm>
          <a:prstGeom prst="rect">
            <a:avLst/>
          </a:prstGeom>
        </p:spPr>
      </p:pic>
      <p:sp>
        <p:nvSpPr>
          <p:cNvPr id="48" name="圆角矩形 47"/>
          <p:cNvSpPr/>
          <p:nvPr/>
        </p:nvSpPr>
        <p:spPr>
          <a:xfrm>
            <a:off x="5358955" y="62810"/>
            <a:ext cx="3602043" cy="320104"/>
          </a:xfrm>
          <a:prstGeom prst="roundRect">
            <a:avLst>
              <a:gd name="adj" fmla="val 7310"/>
            </a:avLst>
          </a:prstGeom>
          <a:solidFill>
            <a:srgbClr val="C00000"/>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400" dirty="0" smtClean="0">
                <a:solidFill>
                  <a:schemeClr val="bg1"/>
                </a:solidFill>
                <a:latin typeface="Gill Sans MT" panose="020B0502020104020203" pitchFamily="34" charset="0"/>
              </a:rPr>
              <a:t>z: position of</a:t>
            </a:r>
            <a:r>
              <a:rPr lang="zh-CN" altLang="en-US" sz="1400" dirty="0" smtClean="0">
                <a:solidFill>
                  <a:schemeClr val="bg1"/>
                </a:solidFill>
                <a:latin typeface="Gill Sans MT" panose="020B0502020104020203" pitchFamily="34" charset="0"/>
              </a:rPr>
              <a:t>“</a:t>
            </a:r>
            <a:r>
              <a:rPr lang="en-US" altLang="zh-CN" sz="1400" dirty="0" smtClean="0">
                <a:solidFill>
                  <a:schemeClr val="bg1"/>
                </a:solidFill>
                <a:latin typeface="Gill Sans MT" panose="020B0502020104020203" pitchFamily="34" charset="0"/>
              </a:rPr>
              <a:t>mirror</a:t>
            </a:r>
            <a:r>
              <a:rPr lang="zh-CN" altLang="en-US" sz="1400" dirty="0" smtClean="0">
                <a:solidFill>
                  <a:schemeClr val="bg1"/>
                </a:solidFill>
                <a:latin typeface="Gill Sans MT" panose="020B0502020104020203" pitchFamily="34" charset="0"/>
              </a:rPr>
              <a:t>” </a:t>
            </a:r>
            <a:r>
              <a:rPr lang="en-US" altLang="zh-CN" sz="1400" dirty="0" smtClean="0">
                <a:solidFill>
                  <a:schemeClr val="bg1"/>
                </a:solidFill>
                <a:latin typeface="Gill Sans MT" panose="020B0502020104020203" pitchFamily="34" charset="0"/>
              </a:rPr>
              <a:t>or observation point</a:t>
            </a:r>
          </a:p>
        </p:txBody>
      </p:sp>
    </p:spTree>
    <p:extLst>
      <p:ext uri="{BB962C8B-B14F-4D97-AF65-F5344CB8AC3E}">
        <p14:creationId xmlns:p14="http://schemas.microsoft.com/office/powerpoint/2010/main" val="131935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3" cstate="print"/>
          <a:srcRect/>
          <a:stretch>
            <a:fillRect/>
          </a:stretch>
        </p:blipFill>
        <p:spPr bwMode="auto">
          <a:xfrm>
            <a:off x="335575" y="1600200"/>
            <a:ext cx="5816963" cy="5257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Signal Refraction at Boundaries</a:t>
            </a:r>
          </a:p>
        </p:txBody>
      </p:sp>
      <p:sp>
        <p:nvSpPr>
          <p:cNvPr id="5" name="TextBox 4"/>
          <p:cNvSpPr txBox="1"/>
          <p:nvPr/>
        </p:nvSpPr>
        <p:spPr>
          <a:xfrm>
            <a:off x="2057400" y="1905000"/>
            <a:ext cx="327378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Radiation by antenna </a:t>
            </a:r>
            <a:r>
              <a:rPr lang="en-US" dirty="0"/>
              <a:t>(Chapter 9)</a:t>
            </a:r>
          </a:p>
        </p:txBody>
      </p:sp>
      <p:cxnSp>
        <p:nvCxnSpPr>
          <p:cNvPr id="7" name="Straight Arrow Connector 6"/>
          <p:cNvCxnSpPr/>
          <p:nvPr/>
        </p:nvCxnSpPr>
        <p:spPr>
          <a:xfrm rot="10800000" flipV="1">
            <a:off x="1600200" y="2286000"/>
            <a:ext cx="457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78104" y="2362200"/>
            <a:ext cx="477931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Wave propagation in lossless medium </a:t>
            </a:r>
            <a:r>
              <a:rPr lang="en-US" dirty="0"/>
              <a:t>(Chapter 7)</a:t>
            </a:r>
          </a:p>
        </p:txBody>
      </p:sp>
      <p:cxnSp>
        <p:nvCxnSpPr>
          <p:cNvPr id="10" name="Straight Arrow Connector 9"/>
          <p:cNvCxnSpPr/>
          <p:nvPr/>
        </p:nvCxnSpPr>
        <p:spPr>
          <a:xfrm rot="10800000" flipV="1">
            <a:off x="2971800" y="27432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5800" y="4230469"/>
            <a:ext cx="266700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rgbClr val="FF0000"/>
                </a:solidFill>
              </a:rPr>
              <a:t>Wave propagation in lossy medium</a:t>
            </a:r>
            <a:r>
              <a:rPr lang="en-US" dirty="0"/>
              <a:t> (Chapter 7)</a:t>
            </a:r>
          </a:p>
        </p:txBody>
      </p:sp>
      <p:cxnSp>
        <p:nvCxnSpPr>
          <p:cNvPr id="13" name="Straight Arrow Connector 12"/>
          <p:cNvCxnSpPr/>
          <p:nvPr/>
        </p:nvCxnSpPr>
        <p:spPr>
          <a:xfrm flipV="1">
            <a:off x="3429000" y="4191006"/>
            <a:ext cx="1219200" cy="3092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9600" y="5105400"/>
            <a:ext cx="297709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Antenna reception </a:t>
            </a:r>
            <a:r>
              <a:rPr lang="en-US" dirty="0"/>
              <a:t>(Chapter 9)</a:t>
            </a:r>
          </a:p>
        </p:txBody>
      </p:sp>
      <p:cxnSp>
        <p:nvCxnSpPr>
          <p:cNvPr id="17" name="Straight Arrow Connector 16"/>
          <p:cNvCxnSpPr/>
          <p:nvPr/>
        </p:nvCxnSpPr>
        <p:spPr>
          <a:xfrm flipV="1">
            <a:off x="3581400" y="4800600"/>
            <a:ext cx="1524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019800" y="2819400"/>
            <a:ext cx="259080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solidFill>
                  <a:srgbClr val="FF0000"/>
                </a:solidFill>
              </a:rPr>
              <a:t>Wave refraction </a:t>
            </a:r>
            <a:r>
              <a:rPr lang="en-US" dirty="0"/>
              <a:t>across a boundary (</a:t>
            </a:r>
            <a:r>
              <a:rPr lang="en-US" dirty="0">
                <a:solidFill>
                  <a:srgbClr val="FF0000"/>
                </a:solidFill>
              </a:rPr>
              <a:t>this chapter</a:t>
            </a:r>
            <a:r>
              <a:rPr lang="en-US" dirty="0"/>
              <a:t>)</a:t>
            </a:r>
          </a:p>
        </p:txBody>
      </p:sp>
      <p:cxnSp>
        <p:nvCxnSpPr>
          <p:cNvPr id="20" name="Straight Arrow Connector 19"/>
          <p:cNvCxnSpPr/>
          <p:nvPr/>
        </p:nvCxnSpPr>
        <p:spPr>
          <a:xfrm rot="10800000" flipV="1">
            <a:off x="4267200" y="2895600"/>
            <a:ext cx="16764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 name="灯片编号占位符 2">
            <a:extLst>
              <a:ext uri="{FF2B5EF4-FFF2-40B4-BE49-F238E27FC236}">
                <a16:creationId xmlns:a16="http://schemas.microsoft.com/office/drawing/2014/main" id="{6B4B1A7E-6919-4C46-8A95-D053C372522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a:t>
            </a:fld>
            <a:endParaRPr lang="en-US"/>
          </a:p>
        </p:txBody>
      </p:sp>
      <p:sp>
        <p:nvSpPr>
          <p:cNvPr id="4" name="圆角矩形 3"/>
          <p:cNvSpPr/>
          <p:nvPr/>
        </p:nvSpPr>
        <p:spPr>
          <a:xfrm>
            <a:off x="6254300" y="3933056"/>
            <a:ext cx="2819400" cy="2780928"/>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Question</a:t>
            </a:r>
            <a:endParaRPr lang="en-US" altLang="zh-CN" sz="1200" dirty="0" smtClean="0">
              <a:solidFill>
                <a:schemeClr val="accent6">
                  <a:lumMod val="60000"/>
                  <a:lumOff val="40000"/>
                </a:schemeClr>
              </a:solidFill>
              <a:latin typeface="Gill Sans MT" panose="020B0502020104020203" pitchFamily="34" charset="0"/>
            </a:endParaRPr>
          </a:p>
          <a:p>
            <a:pPr marL="342900" indent="-342900" algn="just">
              <a:buAutoNum type="arabicPeriod"/>
            </a:pPr>
            <a:r>
              <a:rPr lang="en-US" altLang="zh-CN" sz="1200" dirty="0" smtClean="0">
                <a:solidFill>
                  <a:schemeClr val="tx1"/>
                </a:solidFill>
                <a:latin typeface="Gill Sans MT" panose="020B0502020104020203" pitchFamily="34" charset="0"/>
              </a:rPr>
              <a:t>Why is sky blue and orange</a:t>
            </a:r>
            <a:r>
              <a:rPr lang="zh-CN" altLang="en-US" sz="1200" dirty="0" smtClean="0">
                <a:solidFill>
                  <a:schemeClr val="tx1"/>
                </a:solidFill>
                <a:latin typeface="Gill Sans MT" panose="020B0502020104020203" pitchFamily="34" charset="0"/>
              </a:rPr>
              <a:t>？</a:t>
            </a:r>
            <a:endParaRPr lang="en-US" altLang="zh-CN" sz="1200" dirty="0" smtClean="0">
              <a:solidFill>
                <a:schemeClr val="tx1"/>
              </a:solidFill>
              <a:latin typeface="Gill Sans MT" panose="020B0502020104020203" pitchFamily="34" charset="0"/>
            </a:endParaRPr>
          </a:p>
          <a:p>
            <a:pPr marL="342900" indent="-342900" algn="just">
              <a:buAutoNum type="arabicPeriod"/>
            </a:pPr>
            <a:r>
              <a:rPr lang="en-US" altLang="zh-CN" sz="1200" dirty="0" smtClean="0">
                <a:solidFill>
                  <a:schemeClr val="tx1"/>
                </a:solidFill>
                <a:latin typeface="Gill Sans MT" panose="020B0502020104020203" pitchFamily="34" charset="0"/>
              </a:rPr>
              <a:t>How to explain the color of sky by reflection, refraction and scattering? Is anything missing?</a:t>
            </a:r>
          </a:p>
          <a:p>
            <a:pPr marL="342900" indent="-342900" algn="just">
              <a:buAutoNum type="arabicPeriod"/>
            </a:pPr>
            <a:r>
              <a:rPr lang="en-US" altLang="zh-CN" sz="1200" dirty="0" smtClean="0">
                <a:solidFill>
                  <a:schemeClr val="tx1"/>
                </a:solidFill>
                <a:latin typeface="Gill Sans MT" panose="020B0502020104020203" pitchFamily="34" charset="0"/>
              </a:rPr>
              <a:t>Can you draw a block diagram for the above system? </a:t>
            </a:r>
          </a:p>
          <a:p>
            <a:pPr marL="342900" indent="-342900" algn="just">
              <a:buAutoNum type="arabicPeriod"/>
            </a:pPr>
            <a:r>
              <a:rPr lang="en-US" altLang="zh-CN" sz="1200" dirty="0" smtClean="0">
                <a:solidFill>
                  <a:schemeClr val="tx1"/>
                </a:solidFill>
                <a:latin typeface="Gill Sans MT" panose="020B0502020104020203" pitchFamily="34" charset="0"/>
              </a:rPr>
              <a:t>In the above system, what are the </a:t>
            </a:r>
            <a:r>
              <a:rPr lang="en-US" altLang="zh-CN" sz="1200" dirty="0" err="1" smtClean="0">
                <a:solidFill>
                  <a:schemeClr val="tx1"/>
                </a:solidFill>
                <a:latin typeface="Gill Sans MT" panose="020B0502020104020203" pitchFamily="34" charset="0"/>
              </a:rPr>
              <a:t>Tx</a:t>
            </a:r>
            <a:r>
              <a:rPr lang="en-US" altLang="zh-CN" sz="1200" dirty="0" smtClean="0">
                <a:solidFill>
                  <a:schemeClr val="tx1"/>
                </a:solidFill>
                <a:latin typeface="Gill Sans MT" panose="020B0502020104020203" pitchFamily="34" charset="0"/>
              </a:rPr>
              <a:t>, Rx, and Medium? How many layers of media are there? What physical quantity to characterize each layer? How EM signal passes through the media for satellite communication?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07505" y="1533350"/>
            <a:ext cx="5256584" cy="7040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the lossless to lossless case, the magnitude of the total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E</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field in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&lt; 0 is</a:t>
            </a:r>
          </a:p>
        </p:txBody>
      </p:sp>
      <mc:AlternateContent xmlns:mc="http://schemas.openxmlformats.org/markup-compatibility/2006" xmlns:a14="http://schemas.microsoft.com/office/drawing/2010/main">
        <mc:Choice Requires="a14">
          <p:sp>
            <p:nvSpPr>
              <p:cNvPr id="9" name="TextBox 8"/>
              <p:cNvSpPr txBox="1"/>
              <p:nvPr/>
            </p:nvSpPr>
            <p:spPr>
              <a:xfrm>
                <a:off x="489188" y="2237438"/>
                <a:ext cx="2491388" cy="369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dirty="0" smtClean="0">
                              <a:solidFill>
                                <a:prstClr val="black"/>
                              </a:solidFill>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i="1" dirty="0">
                          <a:solidFill>
                            <a:prstClr val="black"/>
                          </a:solidFill>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dirty="0" smtClean="0">
                              <a:solidFill>
                                <a:prstClr val="black"/>
                              </a:solidFill>
                              <a:latin typeface="Cambria Math" panose="02040503050406030204" pitchFamily="18" charset="0"/>
                              <a:cs typeface="Times New Roman" panose="02020603050405020304" pitchFamily="18" charset="0"/>
                            </a:rPr>
                          </m:ctrlPr>
                        </m:dPr>
                        <m:e>
                          <m:r>
                            <a:rPr lang="en-US" sz="2000" i="1" dirty="0">
                              <a:solidFill>
                                <a:prstClr val="black"/>
                              </a:solidFill>
                              <a:latin typeface="Cambria Math" panose="02040503050406030204" pitchFamily="18" charset="0"/>
                              <a:cs typeface="Times New Roman" panose="02020603050405020304" pitchFamily="18" charset="0"/>
                            </a:rPr>
                            <m:t>1+</m:t>
                          </m:r>
                          <m:r>
                            <m:rPr>
                              <m:sty m:val="p"/>
                            </m:rPr>
                            <a:rPr lang="el-GR" sz="20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solidFill>
                                    <a:prstClr val="black"/>
                                  </a:solidFill>
                                  <a:latin typeface="Cambria Math" panose="02040503050406030204" pitchFamily="18" charset="0"/>
                                  <a:cs typeface="Times New Roman" panose="02020603050405020304" pitchFamily="18" charset="0"/>
                                </a:rPr>
                              </m:ctrlPr>
                            </m:sSupPr>
                            <m:e>
                              <m:r>
                                <a:rPr lang="en-US" sz="2000" i="1" dirty="0">
                                  <a:solidFill>
                                    <a:prstClr val="black"/>
                                  </a:solidFill>
                                  <a:latin typeface="Cambria Math" panose="02040503050406030204" pitchFamily="18" charset="0"/>
                                  <a:cs typeface="Times New Roman" panose="02020603050405020304" pitchFamily="18" charset="0"/>
                                </a:rPr>
                                <m:t>𝑒</m:t>
                              </m:r>
                            </m:e>
                            <m:sup>
                              <m:r>
                                <a:rPr lang="en-US" sz="2000" i="1" dirty="0">
                                  <a:solidFill>
                                    <a:prstClr val="black"/>
                                  </a:solidFill>
                                  <a:latin typeface="Cambria Math" panose="02040503050406030204" pitchFamily="18" charset="0"/>
                                  <a:cs typeface="Times New Roman" panose="02020603050405020304" pitchFamily="18" charset="0"/>
                                </a:rPr>
                                <m:t>𝑗</m:t>
                              </m:r>
                              <m:r>
                                <a:rPr lang="en-US" sz="2000" i="1" dirty="0">
                                  <a:solidFill>
                                    <a:prstClr val="black"/>
                                  </a:solidFill>
                                  <a:latin typeface="Cambria Math" panose="02040503050406030204" pitchFamily="18" charset="0"/>
                                  <a:cs typeface="Times New Roman" panose="02020603050405020304" pitchFamily="18" charset="0"/>
                                </a:rPr>
                                <m:t>2</m:t>
                              </m:r>
                              <m:sSub>
                                <m:sSubPr>
                                  <m:ctrlPr>
                                    <a:rPr lang="en-US" sz="2000" i="1" dirty="0">
                                      <a:solidFill>
                                        <a:prstClr val="black"/>
                                      </a:solidFill>
                                      <a:latin typeface="Cambria Math" panose="02040503050406030204" pitchFamily="18" charset="0"/>
                                      <a:cs typeface="Times New Roman" panose="02020603050405020304" pitchFamily="18" charset="0"/>
                                    </a:rPr>
                                  </m:ctrlPr>
                                </m:sSubPr>
                                <m:e>
                                  <m:r>
                                    <a:rPr lang="en-US" sz="2000" i="1" dirty="0">
                                      <a:solidFill>
                                        <a:prstClr val="black"/>
                                      </a:solidFill>
                                      <a:latin typeface="Cambria Math" panose="02040503050406030204" pitchFamily="18" charset="0"/>
                                      <a:cs typeface="Times New Roman" panose="02020603050405020304" pitchFamily="18" charset="0"/>
                                    </a:rPr>
                                    <m:t>𝑘</m:t>
                                  </m:r>
                                </m:e>
                                <m:sub>
                                  <m:r>
                                    <a:rPr lang="en-US" sz="2000" b="0" i="1" dirty="0" smtClean="0">
                                      <a:solidFill>
                                        <a:prstClr val="black"/>
                                      </a:solidFill>
                                      <a:latin typeface="Cambria Math" panose="02040503050406030204" pitchFamily="18" charset="0"/>
                                      <a:cs typeface="Times New Roman" panose="02020603050405020304" pitchFamily="18" charset="0"/>
                                    </a:rPr>
                                    <m:t>1</m:t>
                                  </m:r>
                                </m:sub>
                              </m:sSub>
                              <m:r>
                                <a:rPr lang="en-US" sz="2000" i="1" dirty="0">
                                  <a:solidFill>
                                    <a:prstClr val="black"/>
                                  </a:solidFill>
                                  <a:latin typeface="Cambria Math" panose="02040503050406030204" pitchFamily="18" charset="0"/>
                                  <a:cs typeface="Times New Roman" panose="02020603050405020304" pitchFamily="18" charset="0"/>
                                </a:rPr>
                                <m:t>𝑧</m:t>
                              </m:r>
                            </m:sup>
                          </m:sSup>
                        </m:e>
                      </m:d>
                    </m:oMath>
                  </m:oMathPara>
                </a14:m>
                <a:endParaRPr lang="en-US" sz="2000" i="1" dirty="0">
                  <a:solidFill>
                    <a:prstClr val="black"/>
                  </a:solidFill>
                  <a:latin typeface="Cambria Math" panose="020405030504060302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9188" y="2237438"/>
                <a:ext cx="2491388" cy="369781"/>
              </a:xfrm>
              <a:prstGeom prst="rect">
                <a:avLst/>
              </a:prstGeom>
              <a:blipFill>
                <a:blip r:embed="rId8"/>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Content Placeholder 4"/>
              <p:cNvSpPr txBox="1">
                <a:spLocks/>
              </p:cNvSpPr>
              <p:nvPr/>
            </p:nvSpPr>
            <p:spPr>
              <a:xfrm>
                <a:off x="107505" y="2589481"/>
                <a:ext cx="5400600" cy="721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Assume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oMath>
                </a14:m>
                <a:r>
                  <a:rPr lang="en-US" sz="2000" dirty="0">
                    <a:solidFill>
                      <a:prstClr val="black"/>
                    </a:solidFill>
                    <a:latin typeface="Times New Roman" panose="02020603050405020304" pitchFamily="18" charset="0"/>
                    <a:cs typeface="Times New Roman" panose="02020603050405020304" pitchFamily="18" charset="0"/>
                  </a:rPr>
                  <a:t> = 1, plot the magnitude of </a:t>
                </a:r>
                <a:r>
                  <a:rPr lang="en-US" sz="2000" i="1" dirty="0">
                    <a:solidFill>
                      <a:prstClr val="black"/>
                    </a:solidFill>
                    <a:latin typeface="Times New Roman" panose="02020603050405020304" pitchFamily="18" charset="0"/>
                    <a:cs typeface="Times New Roman" panose="02020603050405020304" pitchFamily="18" charset="0"/>
                  </a:rPr>
                  <a:t>E</a:t>
                </a:r>
                <a:r>
                  <a:rPr lang="en-US" sz="2000" dirty="0">
                    <a:solidFill>
                      <a:prstClr val="black"/>
                    </a:solidFill>
                    <a:latin typeface="Times New Roman" panose="02020603050405020304" pitchFamily="18" charset="0"/>
                    <a:cs typeface="Times New Roman" panose="02020603050405020304" pitchFamily="18" charset="0"/>
                  </a:rPr>
                  <a:t> for different value of </a:t>
                </a:r>
                <a:r>
                  <a:rPr lang="el-GR" sz="2000" dirty="0">
                    <a:solidFill>
                      <a:prstClr val="black"/>
                    </a:solidFill>
                    <a:latin typeface="Times New Roman" panose="02020603050405020304" pitchFamily="18" charset="0"/>
                    <a:cs typeface="Times New Roman" panose="02020603050405020304" pitchFamily="18" charset="0"/>
                  </a:rPr>
                  <a:t>Γ</a:t>
                </a:r>
                <a:r>
                  <a:rPr lang="en-US" sz="2000" dirty="0">
                    <a:solidFill>
                      <a:prstClr val="black"/>
                    </a:solidFill>
                    <a:latin typeface="Times New Roman" panose="02020603050405020304" pitchFamily="18" charset="0"/>
                    <a:cs typeface="Times New Roman" panose="02020603050405020304" pitchFamily="18" charset="0"/>
                  </a:rPr>
                  <a:t>. Frequency here is 1 GHz</a:t>
                </a:r>
              </a:p>
            </p:txBody>
          </p:sp>
        </mc:Choice>
        <mc:Fallback xmlns="">
          <p:sp>
            <p:nvSpPr>
              <p:cNvPr id="10" name="Content Placeholder 4"/>
              <p:cNvSpPr txBox="1">
                <a:spLocks noRot="1" noChangeAspect="1" noMove="1" noResize="1" noEditPoints="1" noAdjustHandles="1" noChangeArrowheads="1" noChangeShapeType="1" noTextEdit="1"/>
              </p:cNvSpPr>
              <p:nvPr/>
            </p:nvSpPr>
            <p:spPr>
              <a:xfrm>
                <a:off x="107505" y="2589481"/>
                <a:ext cx="5400600" cy="721825"/>
              </a:xfrm>
              <a:prstGeom prst="rect">
                <a:avLst/>
              </a:prstGeom>
              <a:blipFill>
                <a:blip r:embed="rId9"/>
                <a:stretch>
                  <a:fillRect l="-1016" t="-2542" b="-15254"/>
                </a:stretch>
              </a:blipFill>
            </p:spPr>
            <p:txBody>
              <a:bodyPr/>
              <a:lstStyle/>
              <a:p>
                <a:r>
                  <a:rPr lang="zh-CN" altLang="en-US">
                    <a:noFill/>
                  </a:rPr>
                  <a:t> </a:t>
                </a:r>
              </a:p>
            </p:txBody>
          </p:sp>
        </mc:Fallback>
      </mc:AlternateContent>
      <p:pic>
        <p:nvPicPr>
          <p:cNvPr id="11" name="Picture 10"/>
          <p:cNvPicPr>
            <a:picLocks noChangeAspect="1"/>
          </p:cNvPicPr>
          <p:nvPr/>
        </p:nvPicPr>
        <p:blipFill rotWithShape="1">
          <a:blip r:embed="rId10" cstate="print"/>
          <a:srcRect l="4832" t="3522" r="25996" b="19260"/>
          <a:stretch/>
        </p:blipFill>
        <p:spPr>
          <a:xfrm>
            <a:off x="139761" y="3417014"/>
            <a:ext cx="5522971" cy="3445468"/>
          </a:xfrm>
          <a:prstGeom prst="rect">
            <a:avLst/>
          </a:prstGeom>
        </p:spPr>
      </p:pic>
      <p:sp>
        <p:nvSpPr>
          <p:cNvPr id="12" name="Title 1"/>
          <p:cNvSpPr txBox="1">
            <a:spLocks/>
          </p:cNvSpPr>
          <p:nvPr/>
        </p:nvSpPr>
        <p:spPr>
          <a:xfrm>
            <a:off x="-31760" y="404981"/>
            <a:ext cx="81534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dirty="0"/>
              <a:t>Illustration of Standing Wave</a:t>
            </a:r>
          </a:p>
        </p:txBody>
      </p:sp>
      <p:sp>
        <p:nvSpPr>
          <p:cNvPr id="2" name="灯片编号占位符 1">
            <a:extLst>
              <a:ext uri="{FF2B5EF4-FFF2-40B4-BE49-F238E27FC236}">
                <a16:creationId xmlns:a16="http://schemas.microsoft.com/office/drawing/2014/main" id="{0B2066E0-63E9-497B-9FF7-BB23685B413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20</a:t>
            </a:fld>
            <a:endParaRPr lang="en-US"/>
          </a:p>
        </p:txBody>
      </p:sp>
      <p:grpSp>
        <p:nvGrpSpPr>
          <p:cNvPr id="13" name="组合 12"/>
          <p:cNvGrpSpPr/>
          <p:nvPr/>
        </p:nvGrpSpPr>
        <p:grpSpPr>
          <a:xfrm>
            <a:off x="5895324" y="1628800"/>
            <a:ext cx="3047132" cy="5026135"/>
            <a:chOff x="4788024" y="166164"/>
            <a:chExt cx="4050392" cy="4289970"/>
          </a:xfrm>
        </p:grpSpPr>
        <p:pic>
          <p:nvPicPr>
            <p:cNvPr id="14" name="low spee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788024" y="2160911"/>
              <a:ext cx="4050392" cy="2295223"/>
            </a:xfrm>
            <a:prstGeom prst="rect">
              <a:avLst/>
            </a:prstGeom>
          </p:spPr>
        </p:pic>
        <p:pic>
          <p:nvPicPr>
            <p:cNvPr id="15" name="high speed">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788024" y="166164"/>
              <a:ext cx="4050392" cy="1822676"/>
            </a:xfrm>
            <a:prstGeom prst="rect">
              <a:avLst/>
            </a:prstGeom>
          </p:spPr>
        </p:pic>
      </p:grpSp>
      <p:sp>
        <p:nvSpPr>
          <p:cNvPr id="20" name="圆角矩形 1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grpSp>
        <p:nvGrpSpPr>
          <p:cNvPr id="28" name="组合 27"/>
          <p:cNvGrpSpPr/>
          <p:nvPr/>
        </p:nvGrpSpPr>
        <p:grpSpPr>
          <a:xfrm>
            <a:off x="6372200" y="-24177"/>
            <a:ext cx="2808230" cy="1296399"/>
            <a:chOff x="5490816" y="1931788"/>
            <a:chExt cx="2619851" cy="1209435"/>
          </a:xfrm>
        </p:grpSpPr>
        <p:pic>
          <p:nvPicPr>
            <p:cNvPr id="29" name="20210418_1716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5605964" y="2017903"/>
              <a:ext cx="2093278" cy="1123320"/>
            </a:xfrm>
            <a:prstGeom prst="rect">
              <a:avLst/>
            </a:prstGeom>
          </p:spPr>
        </p:pic>
        <p:sp>
          <p:nvSpPr>
            <p:cNvPr id="30" name="矩形 29"/>
            <p:cNvSpPr/>
            <p:nvPr/>
          </p:nvSpPr>
          <p:spPr>
            <a:xfrm>
              <a:off x="7415298" y="2624541"/>
              <a:ext cx="541660" cy="344557"/>
            </a:xfrm>
            <a:prstGeom prst="rect">
              <a:avLst/>
            </a:prstGeom>
          </p:spPr>
          <p:txBody>
            <a:bodyPr wrap="none">
              <a:spAutoFit/>
            </a:bodyPr>
            <a:lstStyle/>
            <a:p>
              <a:r>
                <a:rPr lang="en-US" altLang="zh-CN" dirty="0" smtClean="0">
                  <a:latin typeface="Gill Sans MT" panose="020B0502020104020203" pitchFamily="34" charset="0"/>
                </a:rPr>
                <a:t>PEC</a:t>
              </a:r>
              <a:endParaRPr lang="zh-CN" altLang="en-US" dirty="0"/>
            </a:p>
          </p:txBody>
        </p:sp>
        <p:cxnSp>
          <p:nvCxnSpPr>
            <p:cNvPr id="31" name="直接箭头连接符 30"/>
            <p:cNvCxnSpPr/>
            <p:nvPr/>
          </p:nvCxnSpPr>
          <p:spPr>
            <a:xfrm flipV="1">
              <a:off x="5810805" y="2581714"/>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5819189" y="2047979"/>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490816" y="1931788"/>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34" name="矩形 33"/>
            <p:cNvSpPr/>
            <p:nvPr/>
          </p:nvSpPr>
          <p:spPr>
            <a:xfrm>
              <a:off x="7808981" y="2397048"/>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spTree>
    <p:extLst>
      <p:ext uri="{BB962C8B-B14F-4D97-AF65-F5344CB8AC3E}">
        <p14:creationId xmlns:p14="http://schemas.microsoft.com/office/powerpoint/2010/main" val="26455735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8.2a.tiff"/>
          <p:cNvPicPr>
            <a:picLocks noChangeAspect="1"/>
          </p:cNvPicPr>
          <p:nvPr/>
        </p:nvPicPr>
        <p:blipFill>
          <a:blip r:embed="rId2" cstate="print"/>
          <a:stretch>
            <a:fillRect/>
          </a:stretch>
        </p:blipFill>
        <p:spPr>
          <a:xfrm>
            <a:off x="0" y="1"/>
            <a:ext cx="6781799" cy="6800689"/>
          </a:xfrm>
          <a:prstGeom prst="rect">
            <a:avLst/>
          </a:prstGeom>
        </p:spPr>
      </p:pic>
      <p:sp>
        <p:nvSpPr>
          <p:cNvPr id="7" name="TextBox 6"/>
          <p:cNvSpPr txBox="1"/>
          <p:nvPr/>
        </p:nvSpPr>
        <p:spPr>
          <a:xfrm>
            <a:off x="8077200" y="62484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180BD416-CD97-464A-879C-C7D785955E8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21</a:t>
            </a:fld>
            <a:endParaRPr lang="en-US"/>
          </a:p>
        </p:txBody>
      </p:sp>
    </p:spTree>
    <p:extLst>
      <p:ext uri="{BB962C8B-B14F-4D97-AF65-F5344CB8AC3E}">
        <p14:creationId xmlns:p14="http://schemas.microsoft.com/office/powerpoint/2010/main" val="11073641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76200"/>
            <a:ext cx="8153400" cy="990600"/>
          </a:xfrm>
        </p:spPr>
        <p:txBody>
          <a:bodyPr/>
          <a:lstStyle/>
          <a:p>
            <a:r>
              <a:rPr lang="en-US" dirty="0"/>
              <a:t>Example 8-2 cont.</a:t>
            </a:r>
          </a:p>
        </p:txBody>
      </p:sp>
      <p:pic>
        <p:nvPicPr>
          <p:cNvPr id="4" name="Content Placeholder 3" descr="ex8.2.tiff"/>
          <p:cNvPicPr>
            <a:picLocks noGrp="1" noChangeAspect="1"/>
          </p:cNvPicPr>
          <p:nvPr>
            <p:ph sz="quarter" idx="1"/>
          </p:nvPr>
        </p:nvPicPr>
        <p:blipFill rotWithShape="1">
          <a:blip r:embed="rId2" cstate="print"/>
          <a:srcRect l="195" r="-507"/>
          <a:stretch/>
        </p:blipFill>
        <p:spPr>
          <a:xfrm>
            <a:off x="755576" y="838200"/>
            <a:ext cx="5328592" cy="6019800"/>
          </a:xfrm>
        </p:spPr>
      </p:pic>
      <p:sp>
        <p:nvSpPr>
          <p:cNvPr id="3" name="灯片编号占位符 2">
            <a:extLst>
              <a:ext uri="{FF2B5EF4-FFF2-40B4-BE49-F238E27FC236}">
                <a16:creationId xmlns:a16="http://schemas.microsoft.com/office/drawing/2014/main" id="{A223E69B-1CF8-4422-B8E6-41B0A209666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22</a:t>
            </a:fld>
            <a:endParaRPr lang="en-US"/>
          </a:p>
        </p:txBody>
      </p:sp>
    </p:spTree>
    <p:extLst>
      <p:ext uri="{BB962C8B-B14F-4D97-AF65-F5344CB8AC3E}">
        <p14:creationId xmlns:p14="http://schemas.microsoft.com/office/powerpoint/2010/main" val="4215408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Reflection</a:t>
            </a:r>
          </a:p>
        </p:txBody>
      </p:sp>
      <mc:AlternateContent xmlns:mc="http://schemas.openxmlformats.org/markup-compatibility/2006" xmlns:a14="http://schemas.microsoft.com/office/drawing/2010/main">
        <mc:Choice Requires="a14">
          <p:sp>
            <p:nvSpPr>
              <p:cNvPr id="4" name="TextBox 3"/>
              <p:cNvSpPr txBox="1"/>
              <p:nvPr/>
            </p:nvSpPr>
            <p:spPr>
              <a:xfrm>
                <a:off x="459253" y="1600200"/>
                <a:ext cx="2269505" cy="461665"/>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     </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9253" y="1600200"/>
                <a:ext cx="2269505" cy="461665"/>
              </a:xfrm>
              <a:prstGeom prst="rect">
                <a:avLst/>
              </a:prstGeom>
              <a:blipFill rotWithShape="0">
                <a:blip r:embed="rId3" cstate="print"/>
                <a:stretch>
                  <a:fillRect l="-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81000" y="3841360"/>
                <a:ext cx="2347758" cy="461665"/>
              </a:xfrm>
              <a:prstGeom prst="rect">
                <a:avLst/>
              </a:prstGeom>
            </p:spPr>
            <p:txBody>
              <a:bodyPr wrap="none">
                <a:spAutoFit/>
              </a:bodyPr>
              <a:lstStyle/>
              <a:p>
                <a:pPr lvl="0" algn="ctr"/>
                <a14:m>
                  <m:oMathPara xmlns:m="http://schemas.openxmlformats.org/officeDocument/2006/math">
                    <m:oMathParaPr>
                      <m:jc m:val="center"/>
                    </m:oMathParaPr>
                    <m:oMath xmlns:m="http://schemas.openxmlformats.org/officeDocument/2006/math">
                      <m:r>
                        <a:rPr 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+1     </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81000" y="3841360"/>
                <a:ext cx="2347758" cy="461665"/>
              </a:xfrm>
              <a:prstGeom prst="rect">
                <a:avLst/>
              </a:prstGeom>
              <a:blipFill rotWithShape="0">
                <a:blip r:embed="rId4" cstate="print"/>
                <a:stretch>
                  <a:fillRect/>
                </a:stretch>
              </a:blipFill>
            </p:spPr>
            <p:txBody>
              <a:bodyPr/>
              <a:lstStyle/>
              <a:p>
                <a:r>
                  <a:rPr lang="en-US">
                    <a:noFill/>
                  </a:rPr>
                  <a:t> </a:t>
                </a:r>
              </a:p>
            </p:txBody>
          </p:sp>
        </mc:Fallback>
      </mc:AlternateContent>
      <p:pic>
        <p:nvPicPr>
          <p:cNvPr id="7" name="Picture 4"/>
          <p:cNvPicPr>
            <a:picLocks noChangeAspect="1" noChangeArrowheads="1"/>
          </p:cNvPicPr>
          <p:nvPr/>
        </p:nvPicPr>
        <p:blipFill rotWithShape="1">
          <a:blip r:embed="rId5" cstate="print"/>
          <a:srcRect l="56000" r="4000"/>
          <a:stretch/>
        </p:blipFill>
        <p:spPr bwMode="auto">
          <a:xfrm>
            <a:off x="381000" y="2143116"/>
            <a:ext cx="1778508" cy="125158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3" name="TextBox 12"/>
              <p:cNvSpPr txBox="1"/>
              <p:nvPr/>
            </p:nvSpPr>
            <p:spPr>
              <a:xfrm>
                <a:off x="6633393" y="1676400"/>
                <a:ext cx="2381614" cy="348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e>
                        <m:sup>
                          <m:r>
                            <a:rPr lang="en-US" sz="2000" b="0" i="1" smtClean="0">
                              <a:latin typeface="Cambria Math" panose="02040503050406030204" pitchFamily="18" charset="0"/>
                            </a:rPr>
                            <m:t>𝑡</m:t>
                          </m:r>
                        </m:sup>
                      </m:s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i="1" smtClean="0">
                          <a:latin typeface="Cambria Math" panose="02040503050406030204" pitchFamily="18" charset="0"/>
                          <a:ea typeface="Cambria Math" panose="02040503050406030204" pitchFamily="18" charset="0"/>
                        </a:rPr>
                        <m:t>𝜏</m:t>
                      </m:r>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𝑖</m:t>
                          </m:r>
                        </m:sup>
                      </m:sSub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𝑧</m:t>
                          </m:r>
                        </m:sup>
                      </m:sSup>
                      <m:r>
                        <a:rPr lang="en-US" sz="2000" b="0" i="1" smtClean="0">
                          <a:latin typeface="Cambria Math" panose="02040503050406030204" pitchFamily="18" charset="0"/>
                        </a:rPr>
                        <m:t>=0</m:t>
                      </m:r>
                    </m:oMath>
                  </m:oMathPara>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633393" y="1676400"/>
                <a:ext cx="2381614" cy="348109"/>
              </a:xfrm>
              <a:prstGeom prst="rect">
                <a:avLst/>
              </a:prstGeom>
              <a:blipFill rotWithShape="0">
                <a:blip r:embed="rId6" cstate="print"/>
                <a:stretch>
                  <a:fillRect l="-1535" t="-7018" r="-1790"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981200" y="4528194"/>
                <a:ext cx="1240148"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a:latin typeface="Cambria Math" panose="02040503050406030204" pitchFamily="18" charset="0"/>
                            </a:rPr>
                            <m:t>1−</m:t>
                          </m:r>
                          <m:r>
                            <m:rPr>
                              <m:sty m:val="p"/>
                            </m:rPr>
                            <a:rPr lang="el-GR" sz="2000" i="1">
                              <a:latin typeface="Cambria Math" panose="02040503050406030204" pitchFamily="18" charset="0"/>
                              <a:ea typeface="Cambria Math" panose="02040503050406030204" pitchFamily="18" charset="0"/>
                            </a:rPr>
                            <m:t>Γ</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𝜏</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981200" y="4528194"/>
                <a:ext cx="1240148" cy="630301"/>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351698" y="5982499"/>
                <a:ext cx="2494914" cy="686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𝐻</m:t>
                              </m:r>
                            </m:e>
                          </m:acc>
                        </m:e>
                        <m:sup>
                          <m:r>
                            <a:rPr lang="en-US" sz="2000" b="0" i="1" smtClean="0">
                              <a:latin typeface="Cambria Math" panose="02040503050406030204" pitchFamily="18" charset="0"/>
                            </a:rPr>
                            <m:t>𝑡</m:t>
                          </m:r>
                        </m:sup>
                      </m:s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i="1" smtClean="0">
                          <a:latin typeface="Cambria Math" panose="02040503050406030204" pitchFamily="18" charset="0"/>
                          <a:ea typeface="Cambria Math" panose="02040503050406030204" pitchFamily="18" charset="0"/>
                        </a:rPr>
                        <m:t>𝜏</m:t>
                      </m:r>
                      <m:f>
                        <m:fPr>
                          <m:ctrlPr>
                            <a:rPr lang="en-US" sz="200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2</m:t>
                              </m:r>
                            </m:sub>
                          </m:sSub>
                        </m:den>
                      </m:f>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𝑧</m:t>
                          </m:r>
                        </m:sup>
                      </m:sSup>
                      <m:r>
                        <a:rPr lang="en-US" sz="2000" b="0" i="1" smtClean="0">
                          <a:latin typeface="Cambria Math" panose="02040503050406030204" pitchFamily="18" charset="0"/>
                        </a:rPr>
                        <m:t>=0</m:t>
                      </m:r>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5351698" y="5982499"/>
                <a:ext cx="2494914" cy="686213"/>
              </a:xfrm>
              <a:prstGeom prst="rect">
                <a:avLst/>
              </a:prstGeom>
              <a:blipFill rotWithShape="0">
                <a:blip r:embed="rId8"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57200" y="4680819"/>
                <a:ext cx="111479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m:t>
                      </m:r>
                      <m:r>
                        <m:rPr>
                          <m:sty m:val="p"/>
                        </m:rPr>
                        <a:rPr lang="el-GR" sz="2000" b="0" i="1" smtClean="0">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57200" y="4680819"/>
                <a:ext cx="1114792" cy="307777"/>
              </a:xfrm>
              <a:prstGeom prst="rect">
                <a:avLst/>
              </a:prstGeom>
              <a:blipFill rotWithShape="0">
                <a:blip r:embed="rId9" cstate="print"/>
                <a:stretch>
                  <a:fillRect l="-3825" r="-1093" b="-8000"/>
                </a:stretch>
              </a:blipFill>
            </p:spPr>
            <p:txBody>
              <a:bodyPr/>
              <a:lstStyle/>
              <a:p>
                <a:r>
                  <a:rPr lang="en-US">
                    <a:noFill/>
                  </a:rPr>
                  <a:t> </a:t>
                </a:r>
              </a:p>
            </p:txBody>
          </p:sp>
        </mc:Fallback>
      </mc:AlternateContent>
      <p:grpSp>
        <p:nvGrpSpPr>
          <p:cNvPr id="38" name="组合 37"/>
          <p:cNvGrpSpPr/>
          <p:nvPr/>
        </p:nvGrpSpPr>
        <p:grpSpPr>
          <a:xfrm>
            <a:off x="4932040" y="2636912"/>
            <a:ext cx="4044678" cy="1854109"/>
            <a:chOff x="4935289" y="2133600"/>
            <a:chExt cx="4044678" cy="1854109"/>
          </a:xfrm>
        </p:grpSpPr>
        <mc:AlternateContent xmlns:mc="http://schemas.openxmlformats.org/markup-compatibility/2006" xmlns:a14="http://schemas.microsoft.com/office/drawing/2010/main">
          <mc:Choice Requires="a14">
            <p:sp>
              <p:nvSpPr>
                <p:cNvPr id="18" name="TextBox 17"/>
                <p:cNvSpPr txBox="1"/>
                <p:nvPr/>
              </p:nvSpPr>
              <p:spPr>
                <a:xfrm>
                  <a:off x="5105400" y="2203144"/>
                  <a:ext cx="1244956"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a:latin typeface="Cambria Math" panose="02040503050406030204" pitchFamily="18" charset="0"/>
                              </a:rPr>
                              <m:t>1</m:t>
                            </m:r>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0</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105400" y="2203144"/>
                  <a:ext cx="1244956" cy="630301"/>
                </a:xfrm>
                <a:prstGeom prst="rect">
                  <a:avLst/>
                </a:prstGeom>
                <a:blipFill rotWithShape="0">
                  <a:blip r:embed="rId10" cstate="print"/>
                  <a:stretch>
                    <a:fillRect/>
                  </a:stretch>
                </a:blipFill>
              </p:spPr>
              <p:txBody>
                <a:bodyPr/>
                <a:lstStyle/>
                <a:p>
                  <a:r>
                    <a:rPr lang="en-US">
                      <a:noFill/>
                    </a:rPr>
                    <a:t> </a:t>
                  </a:r>
                </a:p>
              </p:txBody>
            </p:sp>
          </mc:Fallback>
        </mc:AlternateContent>
        <p:sp>
          <p:nvSpPr>
            <p:cNvPr id="20" name="Right Arrow 19"/>
            <p:cNvSpPr/>
            <p:nvPr/>
          </p:nvSpPr>
          <p:spPr>
            <a:xfrm>
              <a:off x="6553200" y="244209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7088865" y="2133600"/>
                  <a:ext cx="1587614"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=0=</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2</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2</m:t>
                                    </m:r>
                                  </m:sub>
                                </m:sSub>
                              </m:den>
                            </m:f>
                          </m:e>
                        </m:rad>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088865" y="2133600"/>
                  <a:ext cx="1587614" cy="909352"/>
                </a:xfrm>
                <a:prstGeom prst="rect">
                  <a:avLst/>
                </a:prstGeom>
                <a:blipFill rotWithShape="0">
                  <a:blip r:embed="rId11"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4935289" y="2986025"/>
                  <a:ext cx="1585178" cy="10016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prstClr val="black"/>
                            </a:solidFill>
                            <a:latin typeface="Cambria Math" panose="02040503050406030204" pitchFamily="18" charset="0"/>
                            <a:ea typeface="Cambria Math" panose="02040503050406030204" pitchFamily="18" charset="0"/>
                          </a:rPr>
                          <m:t>=</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f>
                              <m:fPr>
                                <m:ctrlPr>
                                  <a:rPr lang="en-US" sz="2000" i="1">
                                    <a:solidFill>
                                      <a:prstClr val="black"/>
                                    </a:solidFill>
                                    <a:latin typeface="Cambria Math" panose="02040503050406030204" pitchFamily="18" charset="0"/>
                                    <a:ea typeface="Cambria Math" panose="02040503050406030204" pitchFamily="18" charset="0"/>
                                  </a:rPr>
                                </m:ctrlPr>
                              </m:fPr>
                              <m:num>
                                <m:sSub>
                                  <m:sSubPr>
                                    <m:ctrlPr>
                                      <a:rPr lang="en-US"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ea typeface="Cambria Math" panose="02040503050406030204" pitchFamily="18" charset="0"/>
                                      </a:rPr>
                                      <m:t>2</m:t>
                                    </m:r>
                                  </m:sub>
                                </m:sSub>
                              </m:num>
                              <m:den>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𝜀</m:t>
                                    </m:r>
                                  </m:e>
                                  <m:sub>
                                    <m:r>
                                      <a:rPr lang="en-US" sz="2000" i="1">
                                        <a:solidFill>
                                          <a:prstClr val="black"/>
                                        </a:solidFill>
                                        <a:latin typeface="Cambria Math" panose="02040503050406030204" pitchFamily="18" charset="0"/>
                                        <a:ea typeface="Cambria Math" panose="02040503050406030204" pitchFamily="18" charset="0"/>
                                      </a:rPr>
                                      <m:t>2</m:t>
                                    </m:r>
                                  </m:sub>
                                  <m:sup>
                                    <m:r>
                                      <a:rPr lang="en-US" sz="2000" i="1">
                                        <a:solidFill>
                                          <a:prstClr val="black"/>
                                        </a:solidFill>
                                        <a:latin typeface="Cambria Math" panose="02040503050406030204" pitchFamily="18" charset="0"/>
                                        <a:ea typeface="Cambria Math" panose="02040503050406030204" pitchFamily="18" charset="0"/>
                                      </a:rPr>
                                      <m:t>′</m:t>
                                    </m:r>
                                  </m:sup>
                                </m:sSubSup>
                                <m:r>
                                  <a:rPr lang="en-US" sz="2000" i="1">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𝑗</m:t>
                                </m:r>
                                <m:f>
                                  <m:fPr>
                                    <m:ctrlPr>
                                      <a:rPr lang="en-US" sz="2000" i="1">
                                        <a:solidFill>
                                          <a:prstClr val="black"/>
                                        </a:solidFill>
                                        <a:latin typeface="Cambria Math" panose="02040503050406030204" pitchFamily="18" charset="0"/>
                                        <a:ea typeface="Cambria Math" panose="02040503050406030204" pitchFamily="18" charset="0"/>
                                      </a:rPr>
                                    </m:ctrlPr>
                                  </m:fPr>
                                  <m:num>
                                    <m:r>
                                      <a:rPr lang="en-US" sz="2000" i="1">
                                        <a:solidFill>
                                          <a:prstClr val="black"/>
                                        </a:solidFill>
                                        <a:latin typeface="Cambria Math" panose="02040503050406030204" pitchFamily="18" charset="0"/>
                                        <a:ea typeface="Cambria Math" panose="02040503050406030204" pitchFamily="18" charset="0"/>
                                      </a:rPr>
                                      <m:t>𝜎</m:t>
                                    </m:r>
                                  </m:num>
                                  <m:den>
                                    <m:r>
                                      <a:rPr lang="en-US" sz="2000" i="1">
                                        <a:solidFill>
                                          <a:prstClr val="black"/>
                                        </a:solidFill>
                                        <a:latin typeface="Cambria Math" panose="02040503050406030204" pitchFamily="18" charset="0"/>
                                        <a:ea typeface="Cambria Math" panose="02040503050406030204" pitchFamily="18" charset="0"/>
                                      </a:rPr>
                                      <m:t>𝜔</m:t>
                                    </m:r>
                                  </m:den>
                                </m:f>
                              </m:den>
                            </m:f>
                          </m:e>
                        </m:rad>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4935289" y="2986025"/>
                  <a:ext cx="1585178" cy="1001684"/>
                </a:xfrm>
                <a:prstGeom prst="rect">
                  <a:avLst/>
                </a:prstGeom>
                <a:blipFill rotWithShape="0">
                  <a:blip r:embed="rId12" cstate="print"/>
                  <a:stretch>
                    <a:fillRect/>
                  </a:stretch>
                </a:blipFill>
              </p:spPr>
              <p:txBody>
                <a:bodyPr/>
                <a:lstStyle/>
                <a:p>
                  <a:r>
                    <a:rPr lang="en-US">
                      <a:noFill/>
                    </a:rPr>
                    <a:t> </a:t>
                  </a:r>
                </a:p>
              </p:txBody>
            </p:sp>
          </mc:Fallback>
        </mc:AlternateContent>
        <p:sp>
          <p:nvSpPr>
            <p:cNvPr id="24" name="Right Arrow 23"/>
            <p:cNvSpPr/>
            <p:nvPr/>
          </p:nvSpPr>
          <p:spPr>
            <a:xfrm>
              <a:off x="6705600" y="337441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Rectangle 24"/>
                <p:cNvSpPr/>
                <p:nvPr/>
              </p:nvSpPr>
              <p:spPr>
                <a:xfrm>
                  <a:off x="7170845" y="3282458"/>
                  <a:ext cx="9650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solidFill>
                              <a:prstClr val="black"/>
                            </a:solidFill>
                            <a:latin typeface="Cambria Math" panose="02040503050406030204" pitchFamily="18" charset="0"/>
                            <a:ea typeface="Cambria Math" panose="02040503050406030204" pitchFamily="18" charset="0"/>
                          </a:rPr>
                          <m:t>𝜎</m:t>
                        </m:r>
                        <m:r>
                          <a:rPr lang="en-US" sz="2000" i="1" smtClean="0">
                            <a:solidFill>
                              <a:prstClr val="black"/>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7170845" y="3282458"/>
                  <a:ext cx="965008" cy="400110"/>
                </a:xfrm>
                <a:prstGeom prst="rect">
                  <a:avLst/>
                </a:prstGeom>
                <a:blipFill rotWithShape="0">
                  <a:blip r:embed="rId13" cstate="print"/>
                  <a:stretch>
                    <a:fillRect/>
                  </a:stretch>
                </a:blipFill>
              </p:spPr>
              <p:txBody>
                <a:bodyPr/>
                <a:lstStyle/>
                <a:p>
                  <a:r>
                    <a:rPr lang="en-US">
                      <a:noFill/>
                    </a:rPr>
                    <a:t> </a:t>
                  </a:r>
                </a:p>
              </p:txBody>
            </p:sp>
          </mc:Fallback>
        </mc:AlternateContent>
        <p:sp>
          <p:nvSpPr>
            <p:cNvPr id="26" name="TextBox 25"/>
            <p:cNvSpPr txBox="1"/>
            <p:nvPr/>
          </p:nvSpPr>
          <p:spPr>
            <a:xfrm>
              <a:off x="8270760" y="3282458"/>
              <a:ext cx="709207"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p>
          </p:txBody>
        </p:sp>
      </p:grpSp>
      <p:sp>
        <p:nvSpPr>
          <p:cNvPr id="27" name="Right Arrow 26"/>
          <p:cNvSpPr/>
          <p:nvPr/>
        </p:nvSpPr>
        <p:spPr>
          <a:xfrm>
            <a:off x="3505200" y="4730891"/>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4183499" y="4519556"/>
                <a:ext cx="901593"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smtClean="0">
                              <a:latin typeface="Cambria Math" panose="02040503050406030204" pitchFamily="18" charset="0"/>
                            </a:rPr>
                            <m:t>0</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183499" y="4519556"/>
                <a:ext cx="901593" cy="630301"/>
              </a:xfrm>
              <a:prstGeom prst="rect">
                <a:avLst/>
              </a:prstGeom>
              <a:blipFill rotWithShape="0">
                <a:blip r:embed="rId1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010305" y="4385468"/>
                <a:ext cx="1662956"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2</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2</m:t>
                                  </m:r>
                                </m:sub>
                              </m:sSub>
                            </m:den>
                          </m:f>
                        </m:e>
                      </m:rad>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6010305" y="4385468"/>
                <a:ext cx="1662956" cy="909352"/>
              </a:xfrm>
              <a:prstGeom prst="rect">
                <a:avLst/>
              </a:prstGeom>
              <a:blipFill rotWithShape="0">
                <a:blip r:embed="rId15" cstate="print"/>
                <a:stretch>
                  <a:fillRect/>
                </a:stretch>
              </a:blipFill>
            </p:spPr>
            <p:txBody>
              <a:bodyPr/>
              <a:lstStyle/>
              <a:p>
                <a:r>
                  <a:rPr lang="en-US">
                    <a:noFill/>
                  </a:rPr>
                  <a:t> </a:t>
                </a:r>
              </a:p>
            </p:txBody>
          </p:sp>
        </mc:Fallback>
      </mc:AlternateContent>
      <p:sp>
        <p:nvSpPr>
          <p:cNvPr id="30" name="Right Arrow 29"/>
          <p:cNvSpPr/>
          <p:nvPr/>
        </p:nvSpPr>
        <p:spPr>
          <a:xfrm>
            <a:off x="5382391" y="4763690"/>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382391" y="5539671"/>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6010305" y="5498235"/>
                <a:ext cx="8712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6010305" y="5498235"/>
                <a:ext cx="871264" cy="307777"/>
              </a:xfrm>
              <a:prstGeom prst="rect">
                <a:avLst/>
              </a:prstGeom>
              <a:blipFill rotWithShape="0">
                <a:blip r:embed="rId16" cstate="print"/>
                <a:stretch>
                  <a:fillRect l="-6993" r="-4196" b="-24000"/>
                </a:stretch>
              </a:blipFill>
            </p:spPr>
            <p:txBody>
              <a:bodyPr/>
              <a:lstStyle/>
              <a:p>
                <a:r>
                  <a:rPr lang="en-US">
                    <a:noFill/>
                  </a:rPr>
                  <a:t> </a:t>
                </a:r>
              </a:p>
            </p:txBody>
          </p:sp>
        </mc:Fallback>
      </mc:AlternateContent>
      <p:sp>
        <p:nvSpPr>
          <p:cNvPr id="33" name="TextBox 32"/>
          <p:cNvSpPr txBox="1"/>
          <p:nvPr/>
        </p:nvSpPr>
        <p:spPr>
          <a:xfrm>
            <a:off x="7086600" y="5492877"/>
            <a:ext cx="817196"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PMC</a:t>
            </a:r>
          </a:p>
        </p:txBody>
      </p:sp>
      <p:sp>
        <p:nvSpPr>
          <p:cNvPr id="3" name="TextBox 2"/>
          <p:cNvSpPr txBox="1"/>
          <p:nvPr/>
        </p:nvSpPr>
        <p:spPr>
          <a:xfrm>
            <a:off x="452718" y="5435836"/>
            <a:ext cx="4632374" cy="1323439"/>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E</a:t>
            </a:r>
            <a:r>
              <a:rPr lang="en-US" sz="2000" i="1" baseline="30000" dirty="0">
                <a:solidFill>
                  <a:srgbClr val="00B050"/>
                </a:solidFill>
                <a:latin typeface="Times New Roman" panose="02020603050405020304" pitchFamily="18" charset="0"/>
                <a:cs typeface="Times New Roman" panose="02020603050405020304" pitchFamily="18" charset="0"/>
              </a:rPr>
              <a:t>t</a:t>
            </a:r>
            <a:r>
              <a:rPr lang="en-US" sz="2000" dirty="0">
                <a:solidFill>
                  <a:srgbClr val="00B050"/>
                </a:solidFill>
                <a:latin typeface="Times New Roman" panose="02020603050405020304" pitchFamily="18" charset="0"/>
                <a:cs typeface="Times New Roman" panose="02020603050405020304" pitchFamily="18" charset="0"/>
              </a:rPr>
              <a:t> is also 0 since </a:t>
            </a:r>
            <a:r>
              <a:rPr lang="en-US" sz="2000" i="1" dirty="0" err="1">
                <a:solidFill>
                  <a:srgbClr val="00B050"/>
                </a:solidFill>
                <a:latin typeface="Times New Roman" panose="02020603050405020304" pitchFamily="18" charset="0"/>
                <a:cs typeface="Times New Roman" panose="02020603050405020304" pitchFamily="18" charset="0"/>
              </a:rPr>
              <a:t>H</a:t>
            </a:r>
            <a:r>
              <a:rPr lang="en-US" sz="2000" i="1" baseline="30000" dirty="0" err="1">
                <a:solidFill>
                  <a:srgbClr val="00B050"/>
                </a:solidFill>
                <a:latin typeface="Times New Roman" panose="02020603050405020304" pitchFamily="18" charset="0"/>
                <a:cs typeface="Times New Roman" panose="02020603050405020304" pitchFamily="18" charset="0"/>
              </a:rPr>
              <a:t>t</a:t>
            </a:r>
            <a:r>
              <a:rPr lang="en-US" sz="2000" dirty="0">
                <a:solidFill>
                  <a:srgbClr val="00B050"/>
                </a:solidFill>
                <a:latin typeface="Times New Roman" panose="02020603050405020304" pitchFamily="18" charset="0"/>
                <a:cs typeface="Times New Roman" panose="02020603050405020304" pitchFamily="18" charset="0"/>
              </a:rPr>
              <a:t> is 0</a:t>
            </a:r>
          </a:p>
          <a:p>
            <a:r>
              <a:rPr lang="en-US" sz="2000" dirty="0">
                <a:solidFill>
                  <a:srgbClr val="00B050"/>
                </a:solidFill>
                <a:latin typeface="Times New Roman" panose="02020603050405020304" pitchFamily="18" charset="0"/>
                <a:cs typeface="Times New Roman" panose="02020603050405020304" pitchFamily="18" charset="0"/>
              </a:rPr>
              <a:t>Another explanation is for this case the reflection coefficient should be defined by </a:t>
            </a:r>
            <a:r>
              <a:rPr lang="en-US" sz="2000" i="1" dirty="0">
                <a:solidFill>
                  <a:srgbClr val="00B050"/>
                </a:solidFill>
                <a:latin typeface="Times New Roman" panose="02020603050405020304" pitchFamily="18" charset="0"/>
                <a:cs typeface="Times New Roman" panose="02020603050405020304" pitchFamily="18" charset="0"/>
              </a:rPr>
              <a:t>H</a:t>
            </a:r>
            <a:r>
              <a:rPr lang="en-US" sz="2000" dirty="0">
                <a:solidFill>
                  <a:srgbClr val="00B050"/>
                </a:solidFill>
                <a:latin typeface="Times New Roman" panose="02020603050405020304" pitchFamily="18" charset="0"/>
                <a:cs typeface="Times New Roman" panose="02020603050405020304" pitchFamily="18" charset="0"/>
              </a:rPr>
              <a:t> field</a:t>
            </a:r>
          </a:p>
        </p:txBody>
      </p:sp>
      <p:graphicFrame>
        <p:nvGraphicFramePr>
          <p:cNvPr id="34" name="对象 33"/>
          <p:cNvGraphicFramePr>
            <a:graphicFrameLocks noChangeAspect="1"/>
          </p:cNvGraphicFramePr>
          <p:nvPr/>
        </p:nvGraphicFramePr>
        <p:xfrm>
          <a:off x="3146422" y="2714620"/>
          <a:ext cx="996950" cy="692150"/>
        </p:xfrm>
        <a:graphic>
          <a:graphicData uri="http://schemas.openxmlformats.org/presentationml/2006/ole">
            <mc:AlternateContent xmlns:mc="http://schemas.openxmlformats.org/markup-compatibility/2006">
              <mc:Choice xmlns:v="urn:schemas-microsoft-com:vml" Requires="v">
                <p:oleObj spid="_x0000_s3258" name="公式" r:id="rId17" imgW="622030" imgH="431613" progId="">
                  <p:embed/>
                </p:oleObj>
              </mc:Choice>
              <mc:Fallback>
                <p:oleObj name="公式" r:id="rId17" imgW="622030" imgH="431613" progId="">
                  <p:embed/>
                  <p:pic>
                    <p:nvPicPr>
                      <p:cNvPr id="0" name="Picture 3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6422" y="2714620"/>
                        <a:ext cx="99695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3146422" y="2214554"/>
          <a:ext cx="874712" cy="284163"/>
        </p:xfrm>
        <a:graphic>
          <a:graphicData uri="http://schemas.openxmlformats.org/presentationml/2006/ole">
            <mc:AlternateContent xmlns:mc="http://schemas.openxmlformats.org/markup-compatibility/2006">
              <mc:Choice xmlns:v="urn:schemas-microsoft-com:vml" Requires="v">
                <p:oleObj spid="_x0000_s3259" name="公式" r:id="rId19" imgW="545626" imgH="177646" progId="">
                  <p:embed/>
                </p:oleObj>
              </mc:Choice>
              <mc:Fallback>
                <p:oleObj name="公式" r:id="rId19" imgW="545626" imgH="177646" progId="">
                  <p:embed/>
                  <p:pic>
                    <p:nvPicPr>
                      <p:cNvPr id="0" name="Picture 30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6422" y="2214554"/>
                        <a:ext cx="874712" cy="284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Right Arrow 19"/>
          <p:cNvSpPr/>
          <p:nvPr/>
        </p:nvSpPr>
        <p:spPr>
          <a:xfrm>
            <a:off x="2428860" y="2285992"/>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19"/>
          <p:cNvSpPr/>
          <p:nvPr/>
        </p:nvSpPr>
        <p:spPr>
          <a:xfrm>
            <a:off x="2428860" y="284690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19"/>
          <p:cNvSpPr/>
          <p:nvPr/>
        </p:nvSpPr>
        <p:spPr>
          <a:xfrm>
            <a:off x="4355975" y="2924944"/>
            <a:ext cx="496635" cy="231798"/>
          </a:xfrm>
          <a:prstGeom prst="rightArrow">
            <a:avLst>
              <a:gd name="adj1" fmla="val 50000"/>
              <a:gd name="adj2" fmla="val 4809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286116" y="1500174"/>
            <a:ext cx="2214578" cy="461665"/>
          </a:xfrm>
          <a:prstGeom prst="rect">
            <a:avLst/>
          </a:prstGeom>
          <a:noFill/>
        </p:spPr>
        <p:txBody>
          <a:bodyPr wrap="square" rtlCol="0">
            <a:spAutoFit/>
          </a:bodyPr>
          <a:lstStyle/>
          <a:p>
            <a:r>
              <a:rPr lang="en-US" altLang="zh-CN" sz="2400" dirty="0">
                <a:solidFill>
                  <a:srgbClr val="FF0000"/>
                </a:solidFill>
              </a:rPr>
              <a:t>Incident from air</a:t>
            </a:r>
            <a:endParaRPr lang="zh-CN" altLang="en-US" sz="2400" dirty="0">
              <a:solidFill>
                <a:srgbClr val="FF0000"/>
              </a:solidFill>
            </a:endParaRPr>
          </a:p>
        </p:txBody>
      </p:sp>
      <p:sp>
        <p:nvSpPr>
          <p:cNvPr id="5" name="灯片编号占位符 4">
            <a:extLst>
              <a:ext uri="{FF2B5EF4-FFF2-40B4-BE49-F238E27FC236}">
                <a16:creationId xmlns:a16="http://schemas.microsoft.com/office/drawing/2014/main" id="{9B2F7B0E-64AB-405F-A518-2D3F3452123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23</a:t>
            </a:fld>
            <a:endParaRPr lang="en-US"/>
          </a:p>
        </p:txBody>
      </p:sp>
    </p:spTree>
    <p:extLst>
      <p:ext uri="{BB962C8B-B14F-4D97-AF65-F5344CB8AC3E}">
        <p14:creationId xmlns:p14="http://schemas.microsoft.com/office/powerpoint/2010/main" val="37629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bg/>
                                          </p:spTgt>
                                        </p:tgtEl>
                                        <p:attrNameLst>
                                          <p:attrName>style.visibility</p:attrName>
                                        </p:attrNameLst>
                                      </p:cBhvr>
                                      <p:to>
                                        <p:strVal val="visible"/>
                                      </p:to>
                                    </p:set>
                                    <p:anim calcmode="lin" valueType="num">
                                      <p:cBhvr additive="base">
                                        <p:cTn id="13" dur="500" fill="hold"/>
                                        <p:tgtEl>
                                          <p:spTgt spid="6">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6">
                                            <p:bg/>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bg/>
                                          </p:spTgt>
                                        </p:tgtEl>
                                        <p:attrNameLst>
                                          <p:attrName>style.visibility</p:attrName>
                                        </p:attrNameLst>
                                      </p:cBhvr>
                                      <p:to>
                                        <p:strVal val="visible"/>
                                      </p:to>
                                    </p:set>
                                    <p:anim calcmode="lin" valueType="num">
                                      <p:cBhvr additive="base">
                                        <p:cTn id="23"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bg/>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bg/>
                                          </p:spTgt>
                                        </p:tgtEl>
                                        <p:attrNameLst>
                                          <p:attrName>style.visibility</p:attrName>
                                        </p:attrNameLst>
                                      </p:cBhvr>
                                      <p:to>
                                        <p:strVal val="visible"/>
                                      </p:to>
                                    </p:set>
                                    <p:anim calcmode="lin" valueType="num">
                                      <p:cBhvr additive="base">
                                        <p:cTn id="31" dur="500" fill="hold"/>
                                        <p:tgtEl>
                                          <p:spTgt spid="19">
                                            <p:bg/>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bg/>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 calcmode="lin" valueType="num">
                                      <p:cBhvr additive="base">
                                        <p:cTn id="3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3">
                                            <p:txEl>
                                              <p:pRg st="0" end="0"/>
                                            </p:txEl>
                                          </p:spTgt>
                                        </p:tgtEl>
                                        <p:attrNameLst>
                                          <p:attrName>style.visibility</p:attrName>
                                        </p:attrNameLst>
                                      </p:cBhvr>
                                      <p:to>
                                        <p:strVal val="visible"/>
                                      </p:to>
                                    </p:set>
                                    <p:anim calcmode="lin" valueType="num">
                                      <p:cBhvr additive="base">
                                        <p:cTn id="71"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7">
                                            <p:bg/>
                                          </p:spTgt>
                                        </p:tgtEl>
                                        <p:attrNameLst>
                                          <p:attrName>style.visibility</p:attrName>
                                        </p:attrNameLst>
                                      </p:cBhvr>
                                      <p:to>
                                        <p:strVal val="visible"/>
                                      </p:to>
                                    </p:set>
                                    <p:anim calcmode="lin" valueType="num">
                                      <p:cBhvr additive="base">
                                        <p:cTn id="77" dur="500" fill="hold"/>
                                        <p:tgtEl>
                                          <p:spTgt spid="17">
                                            <p:bg/>
                                          </p:spTgt>
                                        </p:tgtEl>
                                        <p:attrNameLst>
                                          <p:attrName>ppt_x</p:attrName>
                                        </p:attrNameLst>
                                      </p:cBhvr>
                                      <p:tavLst>
                                        <p:tav tm="0">
                                          <p:val>
                                            <p:strVal val="#ppt_x"/>
                                          </p:val>
                                        </p:tav>
                                        <p:tav tm="100000">
                                          <p:val>
                                            <p:strVal val="#ppt_x"/>
                                          </p:val>
                                        </p:tav>
                                      </p:tavLst>
                                    </p:anim>
                                    <p:anim calcmode="lin" valueType="num">
                                      <p:cBhvr additive="base">
                                        <p:cTn id="78" dur="500" fill="hold"/>
                                        <p:tgtEl>
                                          <p:spTgt spid="17">
                                            <p:bg/>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7">
                                            <p:txEl>
                                              <p:pRg st="0" end="0"/>
                                            </p:txEl>
                                          </p:spTgt>
                                        </p:tgtEl>
                                        <p:attrNameLst>
                                          <p:attrName>style.visibility</p:attrName>
                                        </p:attrNameLst>
                                      </p:cBhvr>
                                      <p:to>
                                        <p:strVal val="visible"/>
                                      </p:to>
                                    </p:set>
                                    <p:anim calcmode="lin" valueType="num">
                                      <p:cBhvr additive="base">
                                        <p:cTn id="8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 calcmode="lin" valueType="num">
                                      <p:cBhvr additive="base">
                                        <p:cTn id="8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
                                            <p:txEl>
                                              <p:pRg st="1" end="1"/>
                                            </p:txEl>
                                          </p:spTgt>
                                        </p:tgtEl>
                                        <p:attrNameLst>
                                          <p:attrName>style.visibility</p:attrName>
                                        </p:attrNameLst>
                                      </p:cBhvr>
                                      <p:to>
                                        <p:strVal val="visible"/>
                                      </p:to>
                                    </p:set>
                                    <p:anim calcmode="lin" valueType="num">
                                      <p:cBhvr additive="base">
                                        <p:cTn id="9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16" grpId="0" build="allAtOnce" animBg="1"/>
      <p:bldP spid="17" grpId="0" build="allAtOnce" animBg="1"/>
      <p:bldP spid="19" grpId="0" build="allAtOnce" animBg="1"/>
      <p:bldP spid="27" grpId="0" animBg="1"/>
      <p:bldP spid="28" grpId="0" animBg="1"/>
      <p:bldP spid="29" grpId="0" animBg="1"/>
      <p:bldP spid="30" grpId="0" animBg="1"/>
      <p:bldP spid="31" grpId="0" animBg="1"/>
      <p:bldP spid="32" grpId="0" animBg="1"/>
      <p:bldP spid="33" grpId="0" build="allAtOnce"/>
      <p:bldP spid="3" grpId="0" build="allAtOnce"/>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28600"/>
            <a:ext cx="8153400" cy="990600"/>
          </a:xfrm>
        </p:spPr>
        <p:txBody>
          <a:bodyPr/>
          <a:lstStyle/>
          <a:p>
            <a:r>
              <a:rPr lang="en-US" dirty="0"/>
              <a:t>Snell’s Law</a:t>
            </a:r>
          </a:p>
        </p:txBody>
      </p:sp>
      <p:pic>
        <p:nvPicPr>
          <p:cNvPr id="16386" name="Picture 2"/>
          <p:cNvPicPr>
            <a:picLocks noGrp="1" noChangeAspect="1" noChangeArrowheads="1"/>
          </p:cNvPicPr>
          <p:nvPr>
            <p:ph sz="quarter" idx="1"/>
          </p:nvPr>
        </p:nvPicPr>
        <p:blipFill>
          <a:blip r:embed="rId3" cstate="print"/>
          <a:srcRect/>
          <a:stretch>
            <a:fillRect/>
          </a:stretch>
        </p:blipFill>
        <p:spPr bwMode="auto">
          <a:xfrm>
            <a:off x="76200" y="1600200"/>
            <a:ext cx="5962760" cy="5135590"/>
          </a:xfrm>
          <a:prstGeom prst="rect">
            <a:avLst/>
          </a:prstGeom>
          <a:noFill/>
          <a:ln w="9525">
            <a:noFill/>
            <a:miter lim="800000"/>
            <a:headEnd/>
            <a:tailEnd/>
          </a:ln>
        </p:spPr>
      </p:pic>
      <p:cxnSp>
        <p:nvCxnSpPr>
          <p:cNvPr id="4" name="Straight Arrow Connector 3"/>
          <p:cNvCxnSpPr/>
          <p:nvPr/>
        </p:nvCxnSpPr>
        <p:spPr>
          <a:xfrm>
            <a:off x="3329870" y="3918887"/>
            <a:ext cx="1143000" cy="76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411964" y="3789040"/>
            <a:ext cx="1577592" cy="646331"/>
          </a:xfrm>
          <a:prstGeom prst="rect">
            <a:avLst/>
          </a:prstGeom>
          <a:noFill/>
          <a:ln>
            <a:noFill/>
          </a:ln>
        </p:spPr>
        <p:txBody>
          <a:bodyPr wrap="square" rtlCol="0">
            <a:spAutoFit/>
          </a:bodyPr>
          <a:lstStyle/>
          <a:p>
            <a:r>
              <a:rPr lang="en-US" dirty="0" err="1" smtClean="0">
                <a:solidFill>
                  <a:srgbClr val="C00000"/>
                </a:solidFill>
                <a:latin typeface="Gill Sans MT" panose="020B0502020104020203" pitchFamily="34" charset="0"/>
                <a:cs typeface="Times New Roman" panose="02020603050405020304" pitchFamily="18" charset="0"/>
              </a:rPr>
              <a:t>Wavefront</a:t>
            </a:r>
            <a:endParaRPr lang="en-US" dirty="0" smtClean="0">
              <a:solidFill>
                <a:srgbClr val="C00000"/>
              </a:solidFill>
              <a:latin typeface="Gill Sans MT" panose="020B0502020104020203" pitchFamily="34" charset="0"/>
              <a:cs typeface="Times New Roman" panose="02020603050405020304" pitchFamily="18" charset="0"/>
            </a:endParaRPr>
          </a:p>
          <a:p>
            <a:r>
              <a:rPr lang="en-US" dirty="0" smtClean="0">
                <a:solidFill>
                  <a:srgbClr val="C00000"/>
                </a:solidFill>
                <a:latin typeface="Gill Sans MT" panose="020B0502020104020203" pitchFamily="34" charset="0"/>
                <a:cs typeface="Times New Roman" panose="02020603050405020304" pitchFamily="18" charset="0"/>
              </a:rPr>
              <a:t>(</a:t>
            </a:r>
            <a:r>
              <a:rPr lang="en-US" dirty="0" err="1" smtClean="0">
                <a:solidFill>
                  <a:srgbClr val="C00000"/>
                </a:solidFill>
                <a:latin typeface="Gill Sans MT" panose="020B0502020104020203" pitchFamily="34" charset="0"/>
                <a:cs typeface="Times New Roman" panose="02020603050405020304" pitchFamily="18" charset="0"/>
              </a:rPr>
              <a:t>equai</a:t>
            </a:r>
            <a:r>
              <a:rPr lang="en-US" dirty="0" smtClean="0">
                <a:solidFill>
                  <a:srgbClr val="C00000"/>
                </a:solidFill>
                <a:latin typeface="Gill Sans MT" panose="020B0502020104020203" pitchFamily="34" charset="0"/>
                <a:cs typeface="Times New Roman" panose="02020603050405020304" pitchFamily="18" charset="0"/>
              </a:rPr>
              <a:t>-phase)</a:t>
            </a:r>
            <a:endParaRPr lang="en-US" dirty="0">
              <a:solidFill>
                <a:srgbClr val="C00000"/>
              </a:solidFill>
              <a:latin typeface="Gill Sans MT" panose="020B0502020104020203" pitchFamily="34" charset="0"/>
              <a:cs typeface="Times New Roman" panose="02020603050405020304" pitchFamily="18" charset="0"/>
            </a:endParaRPr>
          </a:p>
        </p:txBody>
      </p:sp>
      <p:pic>
        <p:nvPicPr>
          <p:cNvPr id="6" name="Picture 5"/>
          <p:cNvPicPr>
            <a:picLocks noChangeAspect="1"/>
          </p:cNvPicPr>
          <p:nvPr/>
        </p:nvPicPr>
        <p:blipFill>
          <a:blip r:embed="rId4" cstate="print"/>
          <a:stretch>
            <a:fillRect/>
          </a:stretch>
        </p:blipFill>
        <p:spPr>
          <a:xfrm>
            <a:off x="6139046" y="2218100"/>
            <a:ext cx="2742750" cy="840666"/>
          </a:xfrm>
          <a:prstGeom prst="rect">
            <a:avLst/>
          </a:prstGeom>
        </p:spPr>
      </p:pic>
      <p:pic>
        <p:nvPicPr>
          <p:cNvPr id="7" name="Picture 6"/>
          <p:cNvPicPr>
            <a:picLocks noChangeAspect="1"/>
          </p:cNvPicPr>
          <p:nvPr/>
        </p:nvPicPr>
        <p:blipFill>
          <a:blip r:embed="rId5" cstate="print"/>
          <a:stretch>
            <a:fillRect/>
          </a:stretch>
        </p:blipFill>
        <p:spPr>
          <a:xfrm>
            <a:off x="6139046" y="5248456"/>
            <a:ext cx="2432250" cy="1487334"/>
          </a:xfrm>
          <a:prstGeom prst="rect">
            <a:avLst/>
          </a:prstGeom>
        </p:spPr>
      </p:pic>
      <p:sp>
        <p:nvSpPr>
          <p:cNvPr id="3" name="灯片编号占位符 2">
            <a:extLst>
              <a:ext uri="{FF2B5EF4-FFF2-40B4-BE49-F238E27FC236}">
                <a16:creationId xmlns:a16="http://schemas.microsoft.com/office/drawing/2014/main" id="{E159BAA7-DEC5-4BA2-B06E-549719ADBED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24</a:t>
            </a:fld>
            <a:endParaRPr lang="en-US"/>
          </a:p>
        </p:txBody>
      </p:sp>
      <p:grpSp>
        <p:nvGrpSpPr>
          <p:cNvPr id="22" name="组合 21"/>
          <p:cNvGrpSpPr/>
          <p:nvPr/>
        </p:nvGrpSpPr>
        <p:grpSpPr>
          <a:xfrm>
            <a:off x="2267744" y="3284984"/>
            <a:ext cx="584994" cy="1224136"/>
            <a:chOff x="2267744" y="3284984"/>
            <a:chExt cx="584994" cy="1224136"/>
          </a:xfrm>
        </p:grpSpPr>
        <p:cxnSp>
          <p:nvCxnSpPr>
            <p:cNvPr id="14" name="直接连接符 13"/>
            <p:cNvCxnSpPr/>
            <p:nvPr/>
          </p:nvCxnSpPr>
          <p:spPr>
            <a:xfrm flipV="1">
              <a:off x="2276674" y="3284984"/>
              <a:ext cx="567134" cy="936104"/>
            </a:xfrm>
            <a:prstGeom prst="line">
              <a:avLst/>
            </a:prstGeom>
            <a:ln w="28575"/>
          </p:spPr>
          <p:style>
            <a:lnRef idx="2">
              <a:schemeClr val="accent5"/>
            </a:lnRef>
            <a:fillRef idx="0">
              <a:schemeClr val="accent5"/>
            </a:fillRef>
            <a:effectRef idx="1">
              <a:schemeClr val="accent5"/>
            </a:effectRef>
            <a:fontRef idx="minor">
              <a:schemeClr val="tx1"/>
            </a:fontRef>
          </p:style>
        </p:cxnSp>
        <p:cxnSp>
          <p:nvCxnSpPr>
            <p:cNvPr id="16" name="直接连接符 15"/>
            <p:cNvCxnSpPr/>
            <p:nvPr/>
          </p:nvCxnSpPr>
          <p:spPr>
            <a:xfrm flipH="1" flipV="1">
              <a:off x="2267744" y="4167995"/>
              <a:ext cx="584994" cy="341125"/>
            </a:xfrm>
            <a:prstGeom prst="line">
              <a:avLst/>
            </a:prstGeom>
            <a:ln w="28575"/>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flipV="1">
              <a:off x="2843808" y="3294443"/>
              <a:ext cx="0" cy="1214677"/>
            </a:xfrm>
            <a:prstGeom prst="line">
              <a:avLst/>
            </a:prstGeom>
            <a:ln w="28575"/>
          </p:spPr>
          <p:style>
            <a:lnRef idx="2">
              <a:schemeClr val="accent5"/>
            </a:lnRef>
            <a:fillRef idx="0">
              <a:schemeClr val="accent5"/>
            </a:fillRef>
            <a:effectRef idx="1">
              <a:schemeClr val="accent5"/>
            </a:effectRef>
            <a:fontRef idx="minor">
              <a:schemeClr val="tx1"/>
            </a:fontRef>
          </p:style>
        </p:cxnSp>
      </p:grpSp>
      <p:grpSp>
        <p:nvGrpSpPr>
          <p:cNvPr id="24" name="组合 23"/>
          <p:cNvGrpSpPr/>
          <p:nvPr/>
        </p:nvGrpSpPr>
        <p:grpSpPr>
          <a:xfrm flipV="1">
            <a:off x="2267744" y="3284984"/>
            <a:ext cx="584994" cy="1224136"/>
            <a:chOff x="2267744" y="3284984"/>
            <a:chExt cx="584994" cy="1224136"/>
          </a:xfrm>
        </p:grpSpPr>
        <p:cxnSp>
          <p:nvCxnSpPr>
            <p:cNvPr id="25" name="直接连接符 24"/>
            <p:cNvCxnSpPr/>
            <p:nvPr/>
          </p:nvCxnSpPr>
          <p:spPr>
            <a:xfrm flipV="1">
              <a:off x="2276674" y="3284984"/>
              <a:ext cx="567134" cy="936104"/>
            </a:xfrm>
            <a:prstGeom prst="line">
              <a:avLst/>
            </a:prstGeom>
            <a:ln>
              <a:solidFill>
                <a:srgbClr val="FFFF00"/>
              </a:solidFill>
            </a:ln>
          </p:spPr>
          <p:style>
            <a:lnRef idx="2">
              <a:schemeClr val="accent6"/>
            </a:lnRef>
            <a:fillRef idx="0">
              <a:schemeClr val="accent6"/>
            </a:fillRef>
            <a:effectRef idx="1">
              <a:schemeClr val="accent6"/>
            </a:effectRef>
            <a:fontRef idx="minor">
              <a:schemeClr val="tx1"/>
            </a:fontRef>
          </p:style>
        </p:cxnSp>
        <p:cxnSp>
          <p:nvCxnSpPr>
            <p:cNvPr id="26" name="直接连接符 25"/>
            <p:cNvCxnSpPr/>
            <p:nvPr/>
          </p:nvCxnSpPr>
          <p:spPr>
            <a:xfrm flipH="1" flipV="1">
              <a:off x="2267744" y="4167995"/>
              <a:ext cx="584994" cy="341125"/>
            </a:xfrm>
            <a:prstGeom prst="line">
              <a:avLst/>
            </a:prstGeom>
            <a:ln>
              <a:solidFill>
                <a:srgbClr val="FFFF00"/>
              </a:solidFill>
            </a:ln>
          </p:spPr>
          <p:style>
            <a:lnRef idx="2">
              <a:schemeClr val="accent6"/>
            </a:lnRef>
            <a:fillRef idx="0">
              <a:schemeClr val="accent6"/>
            </a:fillRef>
            <a:effectRef idx="1">
              <a:schemeClr val="accent6"/>
            </a:effectRef>
            <a:fontRef idx="minor">
              <a:schemeClr val="tx1"/>
            </a:fontRef>
          </p:style>
        </p:cxnSp>
        <p:cxnSp>
          <p:nvCxnSpPr>
            <p:cNvPr id="27" name="直接连接符 26"/>
            <p:cNvCxnSpPr/>
            <p:nvPr/>
          </p:nvCxnSpPr>
          <p:spPr>
            <a:xfrm flipV="1">
              <a:off x="2843808" y="3294443"/>
              <a:ext cx="0" cy="1214677"/>
            </a:xfrm>
            <a:prstGeom prst="line">
              <a:avLst/>
            </a:prstGeom>
            <a:ln>
              <a:solidFill>
                <a:srgbClr val="FFFF00"/>
              </a:solidFill>
            </a:ln>
          </p:spPr>
          <p:style>
            <a:lnRef idx="2">
              <a:schemeClr val="accent6"/>
            </a:lnRef>
            <a:fillRef idx="0">
              <a:schemeClr val="accent6"/>
            </a:fillRef>
            <a:effectRef idx="1">
              <a:schemeClr val="accent6"/>
            </a:effectRef>
            <a:fontRef idx="minor">
              <a:schemeClr val="tx1"/>
            </a:fontRef>
          </p:style>
        </p:cxnSp>
      </p:grpSp>
      <p:grpSp>
        <p:nvGrpSpPr>
          <p:cNvPr id="28" name="组合 27"/>
          <p:cNvGrpSpPr/>
          <p:nvPr/>
        </p:nvGrpSpPr>
        <p:grpSpPr>
          <a:xfrm flipH="1">
            <a:off x="2843808" y="3289713"/>
            <a:ext cx="584994" cy="1224136"/>
            <a:chOff x="2267744" y="3284984"/>
            <a:chExt cx="584994" cy="1224136"/>
          </a:xfrm>
        </p:grpSpPr>
        <p:cxnSp>
          <p:nvCxnSpPr>
            <p:cNvPr id="29" name="直接连接符 28"/>
            <p:cNvCxnSpPr/>
            <p:nvPr/>
          </p:nvCxnSpPr>
          <p:spPr>
            <a:xfrm flipV="1">
              <a:off x="2276674" y="3284984"/>
              <a:ext cx="567134" cy="936104"/>
            </a:xfrm>
            <a:prstGeom prst="line">
              <a:avLst/>
            </a:prstGeom>
            <a:ln>
              <a:solidFill>
                <a:srgbClr val="FF00FF"/>
              </a:solidFill>
            </a:ln>
          </p:spPr>
          <p:style>
            <a:lnRef idx="2">
              <a:schemeClr val="accent6"/>
            </a:lnRef>
            <a:fillRef idx="0">
              <a:schemeClr val="accent6"/>
            </a:fillRef>
            <a:effectRef idx="1">
              <a:schemeClr val="accent6"/>
            </a:effectRef>
            <a:fontRef idx="minor">
              <a:schemeClr val="tx1"/>
            </a:fontRef>
          </p:style>
        </p:cxnSp>
        <p:cxnSp>
          <p:nvCxnSpPr>
            <p:cNvPr id="30" name="直接连接符 29"/>
            <p:cNvCxnSpPr/>
            <p:nvPr/>
          </p:nvCxnSpPr>
          <p:spPr>
            <a:xfrm flipH="1" flipV="1">
              <a:off x="2267744" y="4167995"/>
              <a:ext cx="584994" cy="341125"/>
            </a:xfrm>
            <a:prstGeom prst="line">
              <a:avLst/>
            </a:prstGeom>
            <a:ln>
              <a:solidFill>
                <a:srgbClr val="FF00FF"/>
              </a:solidFill>
            </a:ln>
          </p:spPr>
          <p:style>
            <a:lnRef idx="2">
              <a:schemeClr val="accent6"/>
            </a:lnRef>
            <a:fillRef idx="0">
              <a:schemeClr val="accent6"/>
            </a:fillRef>
            <a:effectRef idx="1">
              <a:schemeClr val="accent6"/>
            </a:effectRef>
            <a:fontRef idx="minor">
              <a:schemeClr val="tx1"/>
            </a:fontRef>
          </p:style>
        </p:cxnSp>
        <p:cxnSp>
          <p:nvCxnSpPr>
            <p:cNvPr id="31" name="直接连接符 30"/>
            <p:cNvCxnSpPr/>
            <p:nvPr/>
          </p:nvCxnSpPr>
          <p:spPr>
            <a:xfrm flipV="1">
              <a:off x="2843808" y="3294443"/>
              <a:ext cx="0" cy="1214677"/>
            </a:xfrm>
            <a:prstGeom prst="line">
              <a:avLst/>
            </a:prstGeom>
            <a:ln>
              <a:solidFill>
                <a:srgbClr val="FF00FF"/>
              </a:solidFill>
            </a:ln>
          </p:spPr>
          <p:style>
            <a:lnRef idx="2">
              <a:schemeClr val="accent6"/>
            </a:lnRef>
            <a:fillRef idx="0">
              <a:schemeClr val="accent6"/>
            </a:fillRef>
            <a:effectRef idx="1">
              <a:schemeClr val="accent6"/>
            </a:effectRef>
            <a:fontRef idx="minor">
              <a:schemeClr val="tx1"/>
            </a:fontRef>
          </p:style>
        </p:cxnSp>
      </p:grpSp>
      <p:sp>
        <p:nvSpPr>
          <p:cNvPr id="21" name="圆角矩形 20"/>
          <p:cNvSpPr/>
          <p:nvPr/>
        </p:nvSpPr>
        <p:spPr>
          <a:xfrm>
            <a:off x="6113762" y="1297192"/>
            <a:ext cx="1428627" cy="60882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400" b="1" dirty="0" smtClean="0">
                <a:solidFill>
                  <a:srgbClr val="FFC000"/>
                </a:solidFill>
                <a:latin typeface="Gill Sans MT" panose="020B0502020104020203" pitchFamily="34" charset="0"/>
              </a:rPr>
              <a:t>❓</a:t>
            </a:r>
            <a:r>
              <a:rPr lang="en-US" altLang="zh-CN" sz="2400" b="1" dirty="0" smtClean="0">
                <a:solidFill>
                  <a:schemeClr val="tx1"/>
                </a:solidFill>
                <a:latin typeface="Gill Sans MT" panose="020B0502020104020203" pitchFamily="34" charset="0"/>
              </a:rPr>
              <a:t>why?</a:t>
            </a:r>
            <a:endParaRPr lang="en-US" altLang="zh-CN" sz="2400" dirty="0" smtClean="0">
              <a:solidFill>
                <a:schemeClr val="tx1"/>
              </a:solidFill>
              <a:latin typeface="Gill Sans MT" panose="020B0502020104020203" pitchFamily="34" charset="0"/>
            </a:endParaRPr>
          </a:p>
        </p:txBody>
      </p:sp>
      <p:sp>
        <p:nvSpPr>
          <p:cNvPr id="23" name="圆角矩形 22"/>
          <p:cNvSpPr/>
          <p:nvPr/>
        </p:nvSpPr>
        <p:spPr>
          <a:xfrm>
            <a:off x="6038960" y="3287674"/>
            <a:ext cx="3063192" cy="1797510"/>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b="1" dirty="0" smtClean="0">
                <a:solidFill>
                  <a:srgbClr val="FFC000"/>
                </a:solidFill>
                <a:latin typeface="Gill Sans MT" panose="020B0502020104020203" pitchFamily="34" charset="0"/>
              </a:rPr>
              <a:t>💡</a:t>
            </a:r>
            <a:r>
              <a:rPr lang="zh-CN" altLang="en-US" sz="2000" b="1" dirty="0" smtClean="0">
                <a:solidFill>
                  <a:schemeClr val="tx1"/>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Recall</a:t>
            </a:r>
          </a:p>
          <a:p>
            <a:pPr marL="457200" indent="-457200" algn="just">
              <a:lnSpc>
                <a:spcPct val="150000"/>
              </a:lnSpc>
              <a:buAutoNum type="arabicPeriod"/>
            </a:pPr>
            <a:r>
              <a:rPr lang="en-US" altLang="zh-CN" sz="2000" dirty="0" smtClean="0">
                <a:solidFill>
                  <a:schemeClr val="tx1"/>
                </a:solidFill>
                <a:latin typeface="Gill Sans MT" panose="020B0502020104020203" pitchFamily="34" charset="0"/>
              </a:rPr>
              <a:t>Concept of </a:t>
            </a:r>
            <a:r>
              <a:rPr lang="en-US" altLang="zh-CN" sz="2000" dirty="0" err="1" smtClean="0">
                <a:solidFill>
                  <a:schemeClr val="tx1"/>
                </a:solidFill>
                <a:latin typeface="Gill Sans MT" panose="020B0502020104020203" pitchFamily="34" charset="0"/>
              </a:rPr>
              <a:t>wavefront</a:t>
            </a:r>
            <a:endParaRPr lang="en-US" altLang="zh-CN" sz="2000" dirty="0" smtClean="0">
              <a:solidFill>
                <a:schemeClr val="tx1"/>
              </a:solidFill>
              <a:latin typeface="Gill Sans MT" panose="020B0502020104020203" pitchFamily="34" charset="0"/>
            </a:endParaRPr>
          </a:p>
          <a:p>
            <a:pPr marL="457200" indent="-457200" algn="just">
              <a:lnSpc>
                <a:spcPct val="150000"/>
              </a:lnSpc>
              <a:buAutoNum type="arabicPeriod"/>
            </a:pPr>
            <a:r>
              <a:rPr lang="en-US" altLang="zh-CN" sz="1600" dirty="0" smtClean="0">
                <a:solidFill>
                  <a:schemeClr val="tx1"/>
                </a:solidFill>
                <a:latin typeface="Gill Sans MT" panose="020B0502020104020203" pitchFamily="34" charset="0"/>
              </a:rPr>
              <a:t>Fermat’s Principle (optional), </a:t>
            </a:r>
            <a:r>
              <a:rPr lang="en-US" sz="1600" dirty="0" smtClean="0">
                <a:solidFill>
                  <a:schemeClr val="tx1"/>
                </a:solidFill>
                <a:latin typeface="Gill Sans MT" panose="020B0502020104020203" pitchFamily="34" charset="0"/>
              </a:rPr>
              <a:t>Pierre </a:t>
            </a:r>
            <a:r>
              <a:rPr lang="en-US" sz="1600" dirty="0">
                <a:solidFill>
                  <a:schemeClr val="tx1"/>
                </a:solidFill>
                <a:latin typeface="Gill Sans MT" panose="020B0502020104020203" pitchFamily="34" charset="0"/>
              </a:rPr>
              <a:t>de </a:t>
            </a:r>
            <a:r>
              <a:rPr lang="en-US" sz="1600" dirty="0" smtClean="0">
                <a:solidFill>
                  <a:schemeClr val="tx1"/>
                </a:solidFill>
                <a:latin typeface="Gill Sans MT" panose="020B0502020104020203" pitchFamily="34" charset="0"/>
              </a:rPr>
              <a:t>Fermat, 1662</a:t>
            </a:r>
            <a:endParaRPr lang="en-US" altLang="zh-CN" sz="1600" dirty="0" smtClean="0">
              <a:solidFill>
                <a:schemeClr val="tx1"/>
              </a:solidFill>
              <a:latin typeface="Gill Sans MT" panose="020B0502020104020203" pitchFamily="34" charset="0"/>
            </a:endParaRPr>
          </a:p>
        </p:txBody>
      </p:sp>
      <p:sp>
        <p:nvSpPr>
          <p:cNvPr id="32" name="圆角矩形 31"/>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heel(1)">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990600"/>
          </a:xfrm>
        </p:spPr>
        <p:txBody>
          <a:bodyPr>
            <a:normAutofit fontScale="90000"/>
          </a:bodyPr>
          <a:lstStyle/>
          <a:p>
            <a:r>
              <a:rPr lang="en-US" dirty="0"/>
              <a:t>Angles of Incidence, Reflection &amp; Refraction</a:t>
            </a:r>
          </a:p>
        </p:txBody>
      </p:sp>
      <p:pic>
        <p:nvPicPr>
          <p:cNvPr id="17410" name="Picture 2"/>
          <p:cNvPicPr>
            <a:picLocks noGrp="1" noChangeAspect="1" noChangeArrowheads="1"/>
          </p:cNvPicPr>
          <p:nvPr>
            <p:ph sz="quarter" idx="1"/>
          </p:nvPr>
        </p:nvPicPr>
        <p:blipFill>
          <a:blip r:embed="rId2" cstate="print"/>
          <a:srcRect/>
          <a:stretch>
            <a:fillRect/>
          </a:stretch>
        </p:blipFill>
        <p:spPr bwMode="auto">
          <a:xfrm>
            <a:off x="495300" y="1790404"/>
            <a:ext cx="8153400" cy="4115392"/>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EB803F4-8A04-4B06-AEBB-064DE39E0D4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Nonmagnetic Media</a:t>
            </a:r>
          </a:p>
        </p:txBody>
      </p:sp>
      <p:sp>
        <p:nvSpPr>
          <p:cNvPr id="5" name="TextBox 4"/>
          <p:cNvSpPr txBox="1"/>
          <p:nvPr/>
        </p:nvSpPr>
        <p:spPr>
          <a:xfrm>
            <a:off x="1295400" y="1752600"/>
            <a:ext cx="2764098" cy="461665"/>
          </a:xfrm>
          <a:prstGeom prst="rect">
            <a:avLst/>
          </a:prstGeom>
          <a:noFill/>
        </p:spPr>
        <p:txBody>
          <a:bodyPr wrap="none" rtlCol="0">
            <a:spAutoFit/>
          </a:bodyPr>
          <a:lstStyle/>
          <a:p>
            <a:r>
              <a:rPr lang="en-US" sz="2400" dirty="0">
                <a:solidFill>
                  <a:srgbClr val="FF0000"/>
                </a:solidFill>
              </a:rPr>
              <a:t>Index of refraction </a:t>
            </a:r>
            <a:r>
              <a:rPr lang="en-US" sz="2400" i="1" dirty="0" err="1">
                <a:solidFill>
                  <a:srgbClr val="FF0000"/>
                </a:solidFill>
              </a:rPr>
              <a:t>n</a:t>
            </a:r>
            <a:r>
              <a:rPr lang="en-US" sz="2400" dirty="0">
                <a:solidFill>
                  <a:srgbClr val="FF0000"/>
                </a:solidFill>
              </a:rPr>
              <a:t>:</a:t>
            </a:r>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1302328" y="2286000"/>
            <a:ext cx="6539345" cy="4495800"/>
          </a:xfrm>
          <a:prstGeom prst="rect">
            <a:avLst/>
          </a:prstGeom>
          <a:noFill/>
          <a:ln w="9525">
            <a:noFill/>
            <a:miter lim="800000"/>
            <a:headEnd/>
            <a:tailEnd/>
          </a:ln>
        </p:spPr>
      </p:pic>
      <p:sp>
        <p:nvSpPr>
          <p:cNvPr id="3" name="TextBox 2"/>
          <p:cNvSpPr txBox="1"/>
          <p:nvPr/>
        </p:nvSpPr>
        <p:spPr>
          <a:xfrm>
            <a:off x="4495800" y="1600200"/>
            <a:ext cx="4270248" cy="400110"/>
          </a:xfrm>
          <a:prstGeom prst="rect">
            <a:avLst/>
          </a:prstGeom>
          <a:noFill/>
        </p:spPr>
        <p:txBody>
          <a:bodyPr wrap="square" rtlCol="0">
            <a:spAutoFit/>
          </a:bodyPr>
          <a:lstStyle/>
          <a:p>
            <a:r>
              <a:rPr lang="en-US" sz="2000" dirty="0">
                <a:solidFill>
                  <a:srgbClr val="0070C0"/>
                </a:solidFill>
              </a:rPr>
              <a:t>High n means the material is more dense</a:t>
            </a:r>
          </a:p>
        </p:txBody>
      </p:sp>
      <p:sp>
        <p:nvSpPr>
          <p:cNvPr id="4" name="灯片编号占位符 3">
            <a:extLst>
              <a:ext uri="{FF2B5EF4-FFF2-40B4-BE49-F238E27FC236}">
                <a16:creationId xmlns:a16="http://schemas.microsoft.com/office/drawing/2014/main" id="{4F59E73C-F2E8-47C0-AD4C-A4F34E04A3C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69432" y="6253165"/>
            <a:ext cx="1406624" cy="504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p:cNvPicPr>
            <a:picLocks noGrp="1" noChangeAspect="1" noChangeArrowheads="1"/>
          </p:cNvPicPr>
          <p:nvPr>
            <p:ph sz="quarter" idx="1"/>
          </p:nvPr>
        </p:nvPicPr>
        <p:blipFill rotWithShape="1">
          <a:blip r:embed="rId2" cstate="print">
            <a:clrChange>
              <a:clrFrom>
                <a:srgbClr val="FFFFFF"/>
              </a:clrFrom>
              <a:clrTo>
                <a:srgbClr val="FFFFFF">
                  <a:alpha val="0"/>
                </a:srgbClr>
              </a:clrTo>
            </a:clrChange>
          </a:blip>
          <a:srcRect b="52322"/>
          <a:stretch/>
        </p:blipFill>
        <p:spPr bwMode="auto">
          <a:xfrm>
            <a:off x="107504" y="3548237"/>
            <a:ext cx="5105400" cy="312859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Refraction</a:t>
            </a:r>
          </a:p>
        </p:txBody>
      </p:sp>
      <p:sp>
        <p:nvSpPr>
          <p:cNvPr id="5" name="TextBox 4"/>
          <p:cNvSpPr txBox="1"/>
          <p:nvPr/>
        </p:nvSpPr>
        <p:spPr>
          <a:xfrm>
            <a:off x="107504" y="1654703"/>
            <a:ext cx="3962400" cy="1569660"/>
          </a:xfrm>
          <a:prstGeom prst="rect">
            <a:avLst/>
          </a:prstGeom>
          <a:noFill/>
        </p:spPr>
        <p:txBody>
          <a:bodyPr wrap="square" rtlCol="0">
            <a:spAutoFit/>
          </a:bodyPr>
          <a:lstStyle/>
          <a:p>
            <a:r>
              <a:rPr lang="en-US" sz="2400" dirty="0"/>
              <a:t>When the refraction angle is 90 degrees, the corresponding incidence angle is called the </a:t>
            </a:r>
            <a:r>
              <a:rPr lang="en-US" sz="2400" dirty="0">
                <a:solidFill>
                  <a:srgbClr val="C00000"/>
                </a:solidFill>
              </a:rPr>
              <a:t>critical angle</a:t>
            </a:r>
            <a:r>
              <a:rPr lang="en-US" sz="2400" dirty="0">
                <a:solidFill>
                  <a:srgbClr val="FF0000"/>
                </a:solidFill>
              </a:rPr>
              <a:t>.</a:t>
            </a:r>
          </a:p>
        </p:txBody>
      </p:sp>
      <p:pic>
        <p:nvPicPr>
          <p:cNvPr id="19459" name="Picture 3"/>
          <p:cNvPicPr>
            <a:picLocks noChangeAspect="1" noChangeArrowheads="1"/>
          </p:cNvPicPr>
          <p:nvPr/>
        </p:nvPicPr>
        <p:blipFill>
          <a:blip r:embed="rId3" cstate="print"/>
          <a:srcRect/>
          <a:stretch>
            <a:fillRect/>
          </a:stretch>
        </p:blipFill>
        <p:spPr bwMode="auto">
          <a:xfrm>
            <a:off x="4283968" y="1611075"/>
            <a:ext cx="4658867" cy="1852148"/>
          </a:xfrm>
          <a:prstGeom prst="rect">
            <a:avLst/>
          </a:prstGeom>
          <a:noFill/>
          <a:ln w="9525">
            <a:noFill/>
            <a:miter lim="800000"/>
            <a:headEnd/>
            <a:tailEnd/>
          </a:ln>
        </p:spPr>
      </p:pic>
      <p:pic>
        <p:nvPicPr>
          <p:cNvPr id="6" name="Picture 2"/>
          <p:cNvPicPr>
            <a:picLocks noChangeAspect="1" noChangeArrowheads="1"/>
          </p:cNvPicPr>
          <p:nvPr/>
        </p:nvPicPr>
        <p:blipFill rotWithShape="1">
          <a:blip r:embed="rId2" cstate="print"/>
          <a:srcRect l="25373" t="52754" r="28358"/>
          <a:stretch/>
        </p:blipFill>
        <p:spPr bwMode="auto">
          <a:xfrm>
            <a:off x="5292080" y="3554455"/>
            <a:ext cx="2362200" cy="3100248"/>
          </a:xfrm>
          <a:prstGeom prst="rect">
            <a:avLst/>
          </a:prstGeom>
          <a:noFill/>
          <a:ln w="9525">
            <a:noFill/>
            <a:miter lim="800000"/>
            <a:headEnd/>
            <a:tailEnd/>
          </a:ln>
        </p:spPr>
      </p:pic>
      <p:sp>
        <p:nvSpPr>
          <p:cNvPr id="3" name="TextBox 2"/>
          <p:cNvSpPr txBox="1"/>
          <p:nvPr/>
        </p:nvSpPr>
        <p:spPr>
          <a:xfrm>
            <a:off x="7750324" y="4246819"/>
            <a:ext cx="1393676" cy="1938992"/>
          </a:xfrm>
          <a:prstGeom prst="rect">
            <a:avLst/>
          </a:prstGeom>
          <a:noFill/>
        </p:spPr>
        <p:txBody>
          <a:bodyPr wrap="squar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Total reflection</a:t>
            </a:r>
          </a:p>
          <a:p>
            <a:r>
              <a:rPr lang="en-US" sz="2400" dirty="0">
                <a:solidFill>
                  <a:srgbClr val="C00000"/>
                </a:solidFill>
                <a:latin typeface="Times New Roman" panose="02020603050405020304" pitchFamily="18" charset="0"/>
                <a:cs typeface="Times New Roman" panose="02020603050405020304" pitchFamily="18" charset="0"/>
              </a:rPr>
              <a:t>Γ = −</a:t>
            </a:r>
            <a:r>
              <a:rPr lang="en-US" sz="2400" dirty="0" smtClean="0">
                <a:solidFill>
                  <a:srgbClr val="C00000"/>
                </a:solidFill>
                <a:latin typeface="Times New Roman" panose="02020603050405020304" pitchFamily="18" charset="0"/>
                <a:cs typeface="Times New Roman" panose="02020603050405020304" pitchFamily="18" charset="0"/>
              </a:rPr>
              <a:t>1</a:t>
            </a:r>
          </a:p>
          <a:p>
            <a:endParaRPr lang="en-US" sz="2400" dirty="0">
              <a:solidFill>
                <a:srgbClr val="C00000"/>
              </a:solidFill>
              <a:latin typeface="Times New Roman" panose="02020603050405020304" pitchFamily="18" charset="0"/>
              <a:cs typeface="Times New Roman" panose="02020603050405020304" pitchFamily="18" charset="0"/>
            </a:endParaRPr>
          </a:p>
          <a:p>
            <a:r>
              <a:rPr lang="en-US" sz="2400" dirty="0" smtClean="0">
                <a:solidFill>
                  <a:srgbClr val="C00000"/>
                </a:solidFill>
                <a:latin typeface="Times New Roman" panose="02020603050405020304" pitchFamily="18" charset="0"/>
                <a:cs typeface="Times New Roman" panose="02020603050405020304" pitchFamily="18" charset="0"/>
              </a:rPr>
              <a:t>(</a:t>
            </a:r>
            <a:r>
              <a:rPr lang="en-US" altLang="zh-CN" sz="2400" i="1" dirty="0" err="1" smtClean="0">
                <a:solidFill>
                  <a:srgbClr val="C00000"/>
                </a:solidFill>
                <a:latin typeface="Times New Roman" panose="02020603050405020304" pitchFamily="18" charset="0"/>
                <a:cs typeface="Times New Roman" panose="02020603050405020304" pitchFamily="18" charset="0"/>
              </a:rPr>
              <a:t>θ</a:t>
            </a:r>
            <a:r>
              <a:rPr lang="en-US" altLang="zh-CN" sz="2400" baseline="-25000" dirty="0" err="1" smtClean="0">
                <a:solidFill>
                  <a:srgbClr val="C00000"/>
                </a:solidFill>
                <a:latin typeface="Times New Roman" panose="02020603050405020304" pitchFamily="18" charset="0"/>
                <a:cs typeface="Times New Roman" panose="02020603050405020304" pitchFamily="18" charset="0"/>
              </a:rPr>
              <a:t>i</a:t>
            </a:r>
            <a:r>
              <a:rPr lang="en-US" altLang="zh-CN" sz="2400" dirty="0" smtClean="0">
                <a:solidFill>
                  <a:srgbClr val="C00000"/>
                </a:solidFill>
                <a:latin typeface="Times New Roman" panose="02020603050405020304" pitchFamily="18" charset="0"/>
                <a:cs typeface="Times New Roman" panose="02020603050405020304" pitchFamily="18" charset="0"/>
              </a:rPr>
              <a:t> &gt; </a:t>
            </a:r>
            <a:r>
              <a:rPr lang="en-US" altLang="zh-CN" sz="2400" i="1" dirty="0" err="1" smtClean="0">
                <a:solidFill>
                  <a:srgbClr val="C00000"/>
                </a:solidFill>
                <a:latin typeface="Times New Roman" panose="02020603050405020304" pitchFamily="18" charset="0"/>
                <a:cs typeface="Times New Roman" panose="02020603050405020304" pitchFamily="18" charset="0"/>
              </a:rPr>
              <a:t>θ</a:t>
            </a:r>
            <a:r>
              <a:rPr lang="en-US" altLang="zh-CN" sz="2400" baseline="-25000" dirty="0" err="1" smtClean="0">
                <a:solidFill>
                  <a:srgbClr val="C00000"/>
                </a:solidFill>
                <a:latin typeface="Times New Roman" panose="02020603050405020304" pitchFamily="18" charset="0"/>
                <a:cs typeface="Times New Roman" panose="02020603050405020304" pitchFamily="18" charset="0"/>
              </a:rPr>
              <a:t>c</a:t>
            </a:r>
            <a:r>
              <a:rPr lang="en-US" altLang="zh-CN"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BBF2CDF-C1A1-4E52-99AE-43A3FC43416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27</a:t>
            </a:fld>
            <a:endParaRPr lang="en-US"/>
          </a:p>
        </p:txBody>
      </p:sp>
      <p:sp>
        <p:nvSpPr>
          <p:cNvPr id="10" name="圆角矩形 9"/>
          <p:cNvSpPr/>
          <p:nvPr/>
        </p:nvSpPr>
        <p:spPr>
          <a:xfrm>
            <a:off x="4418564" y="6230744"/>
            <a:ext cx="981312" cy="467524"/>
          </a:xfrm>
          <a:prstGeom prst="roundRect">
            <a:avLst>
              <a:gd name="adj" fmla="val 7310"/>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rgbClr val="C00000"/>
                </a:solidFill>
                <a:latin typeface="Gill Sans MT" panose="020B0502020104020203" pitchFamily="34" charset="0"/>
              </a:rPr>
              <a:t>💡💡💡</a:t>
            </a:r>
            <a:endParaRPr lang="en-US" altLang="zh-CN" sz="1200" b="1" dirty="0" smtClean="0">
              <a:solidFill>
                <a:srgbClr val="C00000"/>
              </a:solidFill>
              <a:latin typeface="Gill Sans MT" panose="020B0502020104020203" pitchFamily="34" charset="0"/>
            </a:endParaRPr>
          </a:p>
        </p:txBody>
      </p:sp>
      <p:sp>
        <p:nvSpPr>
          <p:cNvPr id="12" name="圆角矩形 11"/>
          <p:cNvSpPr/>
          <p:nvPr/>
        </p:nvSpPr>
        <p:spPr>
          <a:xfrm>
            <a:off x="5697653" y="27691"/>
            <a:ext cx="3446347" cy="1227598"/>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1200"/>
              </a:spcAft>
            </a:pPr>
            <a:r>
              <a:rPr lang="zh-CN" altLang="en-US" sz="2000" b="1" dirty="0" smtClean="0">
                <a:solidFill>
                  <a:srgbClr val="FFC000"/>
                </a:solidFill>
                <a:latin typeface="Gill Sans MT" panose="020B0502020104020203" pitchFamily="34" charset="0"/>
              </a:rPr>
              <a:t>💡</a:t>
            </a:r>
            <a:r>
              <a:rPr lang="zh-CN" altLang="en-US" sz="2000" b="1" dirty="0" smtClean="0">
                <a:solidFill>
                  <a:schemeClr val="tx1"/>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Application Corner</a:t>
            </a:r>
          </a:p>
          <a:p>
            <a:pPr marL="457200" indent="-457200" algn="just">
              <a:buAutoNum type="arabicPeriod"/>
            </a:pPr>
            <a:r>
              <a:rPr lang="en-US" altLang="zh-CN" sz="2000" dirty="0" smtClean="0">
                <a:solidFill>
                  <a:schemeClr val="tx1"/>
                </a:solidFill>
                <a:latin typeface="Gill Sans MT" panose="020B0502020104020203" pitchFamily="34" charset="0"/>
              </a:rPr>
              <a:t>Optical Fiber</a:t>
            </a:r>
          </a:p>
          <a:p>
            <a:pPr marL="457200" indent="-457200" algn="just">
              <a:buAutoNum type="arabicPeriod"/>
            </a:pPr>
            <a:r>
              <a:rPr lang="en-US" altLang="zh-CN" sz="2000" dirty="0" smtClean="0">
                <a:solidFill>
                  <a:schemeClr val="tx1"/>
                </a:solidFill>
                <a:latin typeface="Gill Sans MT" panose="020B0502020104020203" pitchFamily="34" charset="0"/>
              </a:rPr>
              <a:t>Under-water applications</a:t>
            </a:r>
            <a:endParaRPr lang="en-US" altLang="zh-CN" sz="1600" dirty="0" smtClean="0">
              <a:solidFill>
                <a:schemeClr val="tx1"/>
              </a:solidFill>
              <a:latin typeface="Gill Sans MT" panose="020B0502020104020203" pitchFamily="34" charset="0"/>
            </a:endParaRPr>
          </a:p>
        </p:txBody>
      </p:sp>
      <p:sp>
        <p:nvSpPr>
          <p:cNvPr id="9" name="矩形 8"/>
          <p:cNvSpPr/>
          <p:nvPr/>
        </p:nvSpPr>
        <p:spPr>
          <a:xfrm>
            <a:off x="3419872" y="692696"/>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Sea</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 y="69908"/>
            <a:ext cx="5943599" cy="1079967"/>
          </a:xfrm>
          <a:prstGeom prst="rect">
            <a:avLst/>
          </a:prstGeom>
          <a:noFill/>
          <a:ln w="9525">
            <a:noFill/>
            <a:miter lim="800000"/>
            <a:headEnd/>
            <a:tailEnd/>
          </a:ln>
        </p:spPr>
      </p:pic>
      <p:pic>
        <p:nvPicPr>
          <p:cNvPr id="20483" name="Picture 3"/>
          <p:cNvPicPr>
            <a:picLocks noGrp="1" noChangeAspect="1" noChangeArrowheads="1"/>
          </p:cNvPicPr>
          <p:nvPr>
            <p:ph sz="quarter" idx="1"/>
          </p:nvPr>
        </p:nvPicPr>
        <p:blipFill>
          <a:blip r:embed="rId3" cstate="print"/>
          <a:srcRect/>
          <a:stretch>
            <a:fillRect/>
          </a:stretch>
        </p:blipFill>
        <p:spPr bwMode="auto">
          <a:xfrm>
            <a:off x="0" y="1219200"/>
            <a:ext cx="6020554" cy="4713768"/>
          </a:xfrm>
          <a:prstGeom prst="rect">
            <a:avLst/>
          </a:prstGeom>
          <a:noFill/>
          <a:ln w="9525">
            <a:noFill/>
            <a:miter lim="800000"/>
            <a:headEnd/>
            <a:tailEnd/>
          </a:ln>
        </p:spPr>
      </p:pic>
      <p:pic>
        <p:nvPicPr>
          <p:cNvPr id="20485" name="Picture 5"/>
          <p:cNvPicPr>
            <a:picLocks noChangeAspect="1" noChangeArrowheads="1"/>
          </p:cNvPicPr>
          <p:nvPr/>
        </p:nvPicPr>
        <p:blipFill>
          <a:blip r:embed="rId4" cstate="print"/>
          <a:srcRect/>
          <a:stretch>
            <a:fillRect/>
          </a:stretch>
        </p:blipFill>
        <p:spPr bwMode="auto">
          <a:xfrm>
            <a:off x="5029200" y="2286000"/>
            <a:ext cx="4038600" cy="2900588"/>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D77AC6DF-D84C-42A0-8F30-B986377BE0A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Fiber</a:t>
            </a:r>
          </a:p>
        </p:txBody>
      </p:sp>
      <p:pic>
        <p:nvPicPr>
          <p:cNvPr id="21508" name="Picture 4"/>
          <p:cNvPicPr>
            <a:picLocks noGrp="1" noChangeAspect="1" noChangeArrowheads="1"/>
          </p:cNvPicPr>
          <p:nvPr>
            <p:ph sz="quarter" idx="1"/>
          </p:nvPr>
        </p:nvPicPr>
        <p:blipFill>
          <a:blip r:embed="rId2" cstate="print"/>
          <a:srcRect/>
          <a:stretch>
            <a:fillRect/>
          </a:stretch>
        </p:blipFill>
        <p:spPr bwMode="auto">
          <a:xfrm>
            <a:off x="0" y="1676401"/>
            <a:ext cx="8975112" cy="2441356"/>
          </a:xfrm>
          <a:prstGeom prst="rect">
            <a:avLst/>
          </a:prstGeom>
          <a:noFill/>
          <a:ln w="9525">
            <a:noFill/>
            <a:miter lim="800000"/>
            <a:headEnd/>
            <a:tailEnd/>
          </a:ln>
        </p:spPr>
      </p:pic>
      <p:pic>
        <p:nvPicPr>
          <p:cNvPr id="21509" name="Picture 5"/>
          <p:cNvPicPr>
            <a:picLocks noChangeAspect="1" noChangeArrowheads="1"/>
          </p:cNvPicPr>
          <p:nvPr/>
        </p:nvPicPr>
        <p:blipFill>
          <a:blip r:embed="rId3" cstate="print"/>
          <a:srcRect/>
          <a:stretch>
            <a:fillRect/>
          </a:stretch>
        </p:blipFill>
        <p:spPr bwMode="auto">
          <a:xfrm>
            <a:off x="1403648" y="4509120"/>
            <a:ext cx="7054940" cy="21336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1885179-78BB-438D-AF9E-C4122498CD6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29</a:t>
            </a:fld>
            <a:endParaRPr lang="en-US"/>
          </a:p>
        </p:txBody>
      </p:sp>
      <p:sp>
        <p:nvSpPr>
          <p:cNvPr id="4" name="矩形 3"/>
          <p:cNvSpPr/>
          <p:nvPr/>
        </p:nvSpPr>
        <p:spPr>
          <a:xfrm>
            <a:off x="4080412" y="127785"/>
            <a:ext cx="4894700" cy="923330"/>
          </a:xfrm>
          <a:prstGeom prst="rect">
            <a:avLst/>
          </a:prstGeom>
        </p:spPr>
        <p:txBody>
          <a:bodyPr wrap="square">
            <a:spAutoFit/>
          </a:bodyPr>
          <a:lstStyle/>
          <a:p>
            <a:pPr>
              <a:lnSpc>
                <a:spcPct val="150000"/>
              </a:lnSpc>
            </a:pPr>
            <a:r>
              <a:rPr lang="en-US" altLang="zh-CN" b="1" dirty="0" smtClean="0">
                <a:latin typeface="Times-Roman"/>
              </a:rPr>
              <a:t>*Note</a:t>
            </a:r>
            <a:r>
              <a:rPr lang="en-US" altLang="zh-CN" dirty="0" smtClean="0">
                <a:latin typeface="Times-Roman"/>
              </a:rPr>
              <a:t>: </a:t>
            </a:r>
            <a:r>
              <a:rPr lang="en-US" altLang="zh-CN" i="1" dirty="0" err="1" smtClean="0">
                <a:solidFill>
                  <a:srgbClr val="C00000"/>
                </a:solidFill>
                <a:latin typeface="Times New Roman" panose="02020603050405020304" pitchFamily="18" charset="0"/>
                <a:cs typeface="Times New Roman" panose="02020603050405020304" pitchFamily="18" charset="0"/>
              </a:rPr>
              <a:t>θ</a:t>
            </a:r>
            <a:r>
              <a:rPr lang="en-US" altLang="zh-CN" baseline="-25000" dirty="0" err="1" smtClean="0">
                <a:solidFill>
                  <a:srgbClr val="C00000"/>
                </a:solidFill>
                <a:latin typeface="Times New Roman" panose="02020603050405020304" pitchFamily="18" charset="0"/>
                <a:cs typeface="Times New Roman" panose="02020603050405020304" pitchFamily="18" charset="0"/>
              </a:rPr>
              <a:t>a</a:t>
            </a:r>
            <a:r>
              <a:rPr lang="en-US" altLang="zh-CN" dirty="0" smtClean="0">
                <a:solidFill>
                  <a:srgbClr val="C00000"/>
                </a:solidFill>
                <a:latin typeface="Times New Roman" panose="02020603050405020304" pitchFamily="18" charset="0"/>
                <a:cs typeface="Times New Roman" panose="02020603050405020304" pitchFamily="18" charset="0"/>
              </a:rPr>
              <a:t> </a:t>
            </a:r>
            <a:r>
              <a:rPr lang="en-US" dirty="0" smtClean="0">
                <a:latin typeface="Times-Roman"/>
              </a:rPr>
              <a:t>is </a:t>
            </a:r>
            <a:r>
              <a:rPr lang="en-US" dirty="0">
                <a:latin typeface="Times-Roman"/>
              </a:rPr>
              <a:t>equal to </a:t>
            </a:r>
            <a:r>
              <a:rPr lang="en-US" b="1" dirty="0">
                <a:solidFill>
                  <a:srgbClr val="C00000"/>
                </a:solidFill>
                <a:latin typeface="Times-Roman"/>
              </a:rPr>
              <a:t>half</a:t>
            </a:r>
            <a:r>
              <a:rPr lang="en-US" dirty="0">
                <a:latin typeface="Times-Roman"/>
              </a:rPr>
              <a:t> the angle of the acceptance cone </a:t>
            </a:r>
            <a:r>
              <a:rPr lang="en-US" dirty="0" smtClean="0">
                <a:latin typeface="Times-Roman"/>
              </a:rPr>
              <a:t>of the fiber.</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and Oblique Incidence</a:t>
            </a:r>
          </a:p>
        </p:txBody>
      </p:sp>
      <p:pic>
        <p:nvPicPr>
          <p:cNvPr id="4098" name="Picture 2"/>
          <p:cNvPicPr>
            <a:picLocks noGrp="1" noChangeAspect="1" noChangeArrowheads="1"/>
          </p:cNvPicPr>
          <p:nvPr>
            <p:ph sz="quarter" idx="1"/>
          </p:nvPr>
        </p:nvPicPr>
        <p:blipFill>
          <a:blip r:embed="rId3" cstate="print"/>
          <a:srcRect/>
          <a:stretch>
            <a:fillRect/>
          </a:stretch>
        </p:blipFill>
        <p:spPr bwMode="auto">
          <a:xfrm>
            <a:off x="383135" y="1772816"/>
            <a:ext cx="8460432" cy="3354617"/>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796E5612-E5D0-49F3-B177-A2AD0974AC5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a:t>
            </a:fld>
            <a:endParaRPr lang="en-US"/>
          </a:p>
        </p:txBody>
      </p:sp>
      <p:sp>
        <p:nvSpPr>
          <p:cNvPr id="5" name="圆角矩形 4"/>
          <p:cNvSpPr/>
          <p:nvPr/>
        </p:nvSpPr>
        <p:spPr>
          <a:xfrm>
            <a:off x="220863" y="5229200"/>
            <a:ext cx="8784976" cy="1564328"/>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smtClean="0">
                <a:solidFill>
                  <a:schemeClr val="tx1"/>
                </a:solidFill>
                <a:latin typeface="Gill Sans MT" panose="020B0502020104020203" pitchFamily="34" charset="0"/>
              </a:rPr>
              <a:t>Question</a:t>
            </a:r>
          </a:p>
          <a:p>
            <a:pPr marL="342900" indent="-342900" algn="just">
              <a:lnSpc>
                <a:spcPct val="150000"/>
              </a:lnSpc>
              <a:buAutoNum type="arabicPeriod"/>
            </a:pPr>
            <a:r>
              <a:rPr lang="en-US" altLang="zh-CN" sz="1600" dirty="0" smtClean="0">
                <a:solidFill>
                  <a:schemeClr val="tx1"/>
                </a:solidFill>
                <a:latin typeface="Gill Sans MT" panose="020B0502020104020203" pitchFamily="34" charset="0"/>
              </a:rPr>
              <a:t>Mathematically, how to define the incident plane / </a:t>
            </a:r>
            <a:r>
              <a:rPr lang="en-US" altLang="zh-CN" sz="1600" dirty="0">
                <a:solidFill>
                  <a:schemeClr val="tx1"/>
                </a:solidFill>
                <a:latin typeface="Gill Sans MT" panose="020B0502020104020203" pitchFamily="34" charset="0"/>
              </a:rPr>
              <a:t>r</a:t>
            </a:r>
            <a:r>
              <a:rPr lang="en-US" altLang="zh-CN" sz="1600" dirty="0" smtClean="0">
                <a:solidFill>
                  <a:schemeClr val="tx1"/>
                </a:solidFill>
                <a:latin typeface="Gill Sans MT" panose="020B0502020104020203" pitchFamily="34" charset="0"/>
              </a:rPr>
              <a:t>eference plane? (hint: use vector presentation)</a:t>
            </a:r>
          </a:p>
          <a:p>
            <a:pPr marL="342900" indent="-342900" algn="just">
              <a:lnSpc>
                <a:spcPct val="150000"/>
              </a:lnSpc>
              <a:buAutoNum type="arabicPeriod"/>
            </a:pPr>
            <a:r>
              <a:rPr lang="en-US" altLang="zh-CN" sz="1600" dirty="0" smtClean="0">
                <a:solidFill>
                  <a:schemeClr val="tx1"/>
                </a:solidFill>
                <a:latin typeface="Gill Sans MT" panose="020B0502020104020203" pitchFamily="34" charset="0"/>
              </a:rPr>
              <a:t>Wave impedance / characteristic impedance is dependent on ______, _____, ______, ______.</a:t>
            </a:r>
          </a:p>
          <a:p>
            <a:pPr algn="just">
              <a:lnSpc>
                <a:spcPct val="150000"/>
              </a:lnSpc>
            </a:pPr>
            <a:r>
              <a:rPr lang="en-US" altLang="zh-CN" sz="1600" dirty="0" smtClean="0">
                <a:solidFill>
                  <a:schemeClr val="tx1"/>
                </a:solidFill>
                <a:latin typeface="Gill Sans MT" panose="020B0502020104020203" pitchFamily="34" charset="0"/>
              </a:rPr>
              <a:t>(in chapter-2, you will find a confusing concept called “input impedance”)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Modal Dispersion</a:t>
            </a:r>
          </a:p>
        </p:txBody>
      </p:sp>
      <p:sp>
        <p:nvSpPr>
          <p:cNvPr id="8" name="TextBox 7"/>
          <p:cNvSpPr txBox="1"/>
          <p:nvPr/>
        </p:nvSpPr>
        <p:spPr>
          <a:xfrm>
            <a:off x="381000" y="4343400"/>
            <a:ext cx="2419202" cy="461665"/>
          </a:xfrm>
          <a:prstGeom prst="rect">
            <a:avLst/>
          </a:prstGeom>
          <a:noFill/>
        </p:spPr>
        <p:txBody>
          <a:bodyPr wrap="none" rtlCol="0">
            <a:spAutoFit/>
          </a:bodyPr>
          <a:lstStyle/>
          <a:p>
            <a:r>
              <a:rPr lang="en-US" sz="2400" dirty="0">
                <a:solidFill>
                  <a:srgbClr val="FF0000"/>
                </a:solidFill>
              </a:rPr>
              <a:t>Highest data rate:</a:t>
            </a: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38100" y="1690887"/>
            <a:ext cx="9067800" cy="222845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1600200" y="5105400"/>
            <a:ext cx="6530037" cy="9906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56587D6-AD73-43F3-8751-D951474688D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Incidence</a:t>
            </a:r>
          </a:p>
        </p:txBody>
      </p:sp>
      <p:sp>
        <p:nvSpPr>
          <p:cNvPr id="4" name="TextBox 3"/>
          <p:cNvSpPr txBox="1"/>
          <p:nvPr/>
        </p:nvSpPr>
        <p:spPr>
          <a:xfrm>
            <a:off x="296623" y="1536785"/>
            <a:ext cx="5866245" cy="1569660"/>
          </a:xfrm>
          <a:prstGeom prst="rect">
            <a:avLst/>
          </a:prstGeom>
          <a:noFill/>
        </p:spPr>
        <p:txBody>
          <a:bodyPr wrap="square" rtlCol="0">
            <a:spAutoFit/>
          </a:bodyPr>
          <a:lstStyle/>
          <a:p>
            <a:r>
              <a:rPr lang="en-US" sz="2400" b="1" i="1" dirty="0">
                <a:solidFill>
                  <a:srgbClr val="C00000"/>
                </a:solidFill>
              </a:rPr>
              <a:t>Plane of </a:t>
            </a:r>
            <a:r>
              <a:rPr lang="en-US" sz="2400" b="1" i="1" dirty="0" smtClean="0">
                <a:solidFill>
                  <a:srgbClr val="C00000"/>
                </a:solidFill>
              </a:rPr>
              <a:t>incidence </a:t>
            </a:r>
            <a:r>
              <a:rPr lang="en-US" sz="2400" i="1" dirty="0" smtClean="0">
                <a:solidFill>
                  <a:srgbClr val="C00000"/>
                </a:solidFill>
              </a:rPr>
              <a:t>(</a:t>
            </a:r>
            <a:r>
              <a:rPr lang="en-US" sz="2000" i="1" dirty="0" smtClean="0">
                <a:solidFill>
                  <a:srgbClr val="C00000"/>
                </a:solidFill>
              </a:rPr>
              <a:t>incident plane, reference plane</a:t>
            </a:r>
            <a:r>
              <a:rPr lang="en-US" sz="2400" i="1" dirty="0" smtClean="0">
                <a:solidFill>
                  <a:srgbClr val="C00000"/>
                </a:solidFill>
              </a:rPr>
              <a:t>)</a:t>
            </a:r>
            <a:endParaRPr lang="en-US" sz="2400" i="1" dirty="0">
              <a:solidFill>
                <a:srgbClr val="C00000"/>
              </a:solidFill>
            </a:endParaRPr>
          </a:p>
          <a:p>
            <a:r>
              <a:rPr lang="en-US" sz="2400" i="1" dirty="0" smtClean="0">
                <a:solidFill>
                  <a:schemeClr val="tx2"/>
                </a:solidFill>
              </a:rPr>
              <a:t>The </a:t>
            </a:r>
            <a:r>
              <a:rPr lang="en-US" sz="2400" i="1" dirty="0">
                <a:solidFill>
                  <a:schemeClr val="tx2"/>
                </a:solidFill>
              </a:rPr>
              <a:t>plane containing the </a:t>
            </a:r>
            <a:r>
              <a:rPr lang="en-US" sz="2400" b="1" i="1" u="sng" dirty="0" smtClean="0">
                <a:solidFill>
                  <a:schemeClr val="tx2"/>
                </a:solidFill>
              </a:rPr>
              <a:t>normal </a:t>
            </a:r>
            <a:r>
              <a:rPr lang="en-US" sz="2400" b="1" i="1" u="sng" dirty="0">
                <a:solidFill>
                  <a:schemeClr val="tx2"/>
                </a:solidFill>
              </a:rPr>
              <a:t>to the boundary</a:t>
            </a:r>
            <a:r>
              <a:rPr lang="en-US" sz="2400" b="1" i="1" dirty="0">
                <a:solidFill>
                  <a:schemeClr val="tx2"/>
                </a:solidFill>
              </a:rPr>
              <a:t> and the </a:t>
            </a:r>
            <a:r>
              <a:rPr lang="en-US" sz="2400" b="1" i="1" u="sng" dirty="0">
                <a:solidFill>
                  <a:schemeClr val="tx2"/>
                </a:solidFill>
              </a:rPr>
              <a:t>propagation direction</a:t>
            </a:r>
            <a:r>
              <a:rPr lang="en-US" sz="2400" b="1" i="1" dirty="0">
                <a:solidFill>
                  <a:schemeClr val="tx2"/>
                </a:solidFill>
              </a:rPr>
              <a:t> </a:t>
            </a:r>
            <a:r>
              <a:rPr lang="en-US" sz="2400" i="1" dirty="0" smtClean="0">
                <a:solidFill>
                  <a:schemeClr val="tx2"/>
                </a:solidFill>
              </a:rPr>
              <a:t>of </a:t>
            </a:r>
            <a:r>
              <a:rPr lang="en-US" sz="2400" i="1" dirty="0">
                <a:solidFill>
                  <a:schemeClr val="tx2"/>
                </a:solidFill>
              </a:rPr>
              <a:t>the incident wave (x-y plane in the figure).  </a:t>
            </a:r>
            <a:endParaRPr lang="en-US" sz="2400" dirty="0">
              <a:solidFill>
                <a:schemeClr val="tx2"/>
              </a:solidFill>
            </a:endParaRPr>
          </a:p>
        </p:txBody>
      </p:sp>
      <p:sp>
        <p:nvSpPr>
          <p:cNvPr id="5" name="TextBox 4"/>
          <p:cNvSpPr txBox="1"/>
          <p:nvPr/>
        </p:nvSpPr>
        <p:spPr>
          <a:xfrm>
            <a:off x="311738" y="3126532"/>
            <a:ext cx="5724128" cy="3046988"/>
          </a:xfrm>
          <a:prstGeom prst="rect">
            <a:avLst/>
          </a:prstGeom>
          <a:noFill/>
        </p:spPr>
        <p:txBody>
          <a:bodyPr wrap="square" rtlCol="0">
            <a:spAutoFit/>
          </a:bodyPr>
          <a:lstStyle/>
          <a:p>
            <a:r>
              <a:rPr lang="en-US" sz="2400" dirty="0"/>
              <a:t>A wave of arbitrary polarization may be described as the </a:t>
            </a:r>
            <a:r>
              <a:rPr lang="en-US" sz="2400" b="1" dirty="0">
                <a:solidFill>
                  <a:srgbClr val="FF00FF"/>
                </a:solidFill>
              </a:rPr>
              <a:t>superposition</a:t>
            </a:r>
            <a:r>
              <a:rPr lang="en-US" sz="2400" dirty="0"/>
              <a:t> of two orthogonally polarized waves, one with its electric field parallel to the plane of incidence (</a:t>
            </a:r>
            <a:r>
              <a:rPr lang="en-US" sz="2400" b="1" i="1" dirty="0">
                <a:solidFill>
                  <a:srgbClr val="FF0000"/>
                </a:solidFill>
              </a:rPr>
              <a:t>parallel </a:t>
            </a:r>
            <a:r>
              <a:rPr lang="en-US" sz="2400" b="1" i="1" dirty="0" smtClean="0">
                <a:solidFill>
                  <a:srgbClr val="FF0000"/>
                </a:solidFill>
              </a:rPr>
              <a:t>polarization, or TM mode</a:t>
            </a:r>
            <a:r>
              <a:rPr lang="en-US" sz="2400" dirty="0" smtClean="0"/>
              <a:t>)</a:t>
            </a:r>
            <a:r>
              <a:rPr lang="en-US" sz="2400" b="1" i="1" dirty="0" smtClean="0"/>
              <a:t> </a:t>
            </a:r>
            <a:r>
              <a:rPr lang="en-US" sz="2400" dirty="0"/>
              <a:t>and the other with its electric field perpendicular to the plane of incidence (</a:t>
            </a:r>
            <a:r>
              <a:rPr lang="en-US" sz="2400" b="1" i="1" dirty="0">
                <a:solidFill>
                  <a:srgbClr val="FF0000"/>
                </a:solidFill>
              </a:rPr>
              <a:t>perpendicular </a:t>
            </a:r>
            <a:r>
              <a:rPr lang="en-US" sz="2400" b="1" i="1" dirty="0" smtClean="0">
                <a:solidFill>
                  <a:srgbClr val="FF0000"/>
                </a:solidFill>
              </a:rPr>
              <a:t>polarization, or TE mode</a:t>
            </a:r>
            <a:r>
              <a:rPr lang="en-US" sz="2400" dirty="0" smtClean="0"/>
              <a:t>).</a:t>
            </a:r>
            <a:endParaRPr lang="en-US" sz="2400" dirty="0"/>
          </a:p>
        </p:txBody>
      </p:sp>
      <p:pic>
        <p:nvPicPr>
          <p:cNvPr id="24578" name="Picture 2"/>
          <p:cNvPicPr>
            <a:picLocks noGrp="1" noChangeAspect="1" noChangeArrowheads="1"/>
          </p:cNvPicPr>
          <p:nvPr>
            <p:ph sz="quarter" idx="1"/>
          </p:nvPr>
        </p:nvPicPr>
        <p:blipFill>
          <a:blip r:embed="rId2" cstate="print"/>
          <a:srcRect/>
          <a:stretch>
            <a:fillRect/>
          </a:stretch>
        </p:blipFill>
        <p:spPr bwMode="auto">
          <a:xfrm>
            <a:off x="6516216" y="71659"/>
            <a:ext cx="2691430" cy="676913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D94E3540-5AEB-4E7D-86D0-7A0FF6EC240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31</a:t>
            </a:fld>
            <a:endParaRPr lang="en-US"/>
          </a:p>
        </p:txBody>
      </p:sp>
      <p:sp>
        <p:nvSpPr>
          <p:cNvPr id="6" name="矩形 5"/>
          <p:cNvSpPr/>
          <p:nvPr/>
        </p:nvSpPr>
        <p:spPr>
          <a:xfrm>
            <a:off x="311738" y="6193607"/>
            <a:ext cx="5724127" cy="584775"/>
          </a:xfrm>
          <a:prstGeom prst="rect">
            <a:avLst/>
          </a:prstGeom>
        </p:spPr>
        <p:txBody>
          <a:bodyPr wrap="square">
            <a:spAutoFit/>
          </a:bodyPr>
          <a:lstStyle/>
          <a:p>
            <a:r>
              <a:rPr lang="en-US" sz="1600" dirty="0" smtClean="0">
                <a:latin typeface="Times-Roman"/>
              </a:rPr>
              <a:t>* For </a:t>
            </a:r>
            <a:r>
              <a:rPr lang="en-US" sz="1600" dirty="0">
                <a:latin typeface="Times-Roman"/>
              </a:rPr>
              <a:t>normal incidence, </a:t>
            </a:r>
            <a:r>
              <a:rPr lang="en-US" altLang="zh-CN" sz="1600" dirty="0" smtClean="0">
                <a:latin typeface="Times-Roman"/>
              </a:rPr>
              <a:t>scattering</a:t>
            </a:r>
            <a:r>
              <a:rPr lang="en-US" sz="1600" dirty="0" smtClean="0">
                <a:latin typeface="Times-Roman"/>
              </a:rPr>
              <a:t> coefficients are independent </a:t>
            </a:r>
            <a:r>
              <a:rPr lang="en-US" sz="1600" dirty="0">
                <a:latin typeface="Times-Roman"/>
              </a:rPr>
              <a:t>of the </a:t>
            </a:r>
            <a:r>
              <a:rPr lang="en-US" sz="1600" dirty="0" smtClean="0">
                <a:latin typeface="Times-Roman"/>
              </a:rPr>
              <a:t>polarization</a:t>
            </a:r>
            <a:endParaRPr lang="en-US" sz="1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Autofit/>
          </a:bodyPr>
          <a:lstStyle/>
          <a:p>
            <a:r>
              <a:rPr lang="en-US" sz="3200" dirty="0"/>
              <a:t>Perpendicular </a:t>
            </a:r>
            <a:br>
              <a:rPr lang="en-US" sz="3200" dirty="0"/>
            </a:br>
            <a:r>
              <a:rPr lang="en-US" sz="3200" dirty="0"/>
              <a:t>Polarization</a:t>
            </a:r>
          </a:p>
        </p:txBody>
      </p:sp>
      <p:sp>
        <p:nvSpPr>
          <p:cNvPr id="8" name="TextBox 7"/>
          <p:cNvSpPr txBox="1"/>
          <p:nvPr/>
        </p:nvSpPr>
        <p:spPr>
          <a:xfrm>
            <a:off x="197446" y="4514963"/>
            <a:ext cx="1652670" cy="400110"/>
          </a:xfrm>
          <a:prstGeom prst="rect">
            <a:avLst/>
          </a:prstGeom>
          <a:noFill/>
        </p:spPr>
        <p:txBody>
          <a:bodyPr wrap="none" rtlCol="0">
            <a:spAutoFit/>
          </a:bodyPr>
          <a:lstStyle/>
          <a:p>
            <a:r>
              <a:rPr lang="en-US" sz="2000" i="1" dirty="0">
                <a:solidFill>
                  <a:schemeClr val="accent1"/>
                </a:solidFill>
              </a:rPr>
              <a:t>Incident Wave</a:t>
            </a:r>
          </a:p>
        </p:txBody>
      </p:sp>
      <p:pic>
        <p:nvPicPr>
          <p:cNvPr id="25602" name="Picture 2"/>
          <p:cNvPicPr>
            <a:picLocks noGrp="1" noChangeAspect="1" noChangeArrowheads="1"/>
          </p:cNvPicPr>
          <p:nvPr>
            <p:ph sz="quarter" idx="1"/>
          </p:nvPr>
        </p:nvPicPr>
        <p:blipFill>
          <a:blip r:embed="rId2" cstate="print"/>
          <a:srcRect/>
          <a:stretch>
            <a:fillRect/>
          </a:stretch>
        </p:blipFill>
        <p:spPr bwMode="auto">
          <a:xfrm>
            <a:off x="2469811" y="-25034"/>
            <a:ext cx="6659948" cy="4495800"/>
          </a:xfrm>
          <a:prstGeom prst="rect">
            <a:avLst/>
          </a:prstGeom>
          <a:noFill/>
          <a:ln w="9525">
            <a:noFill/>
            <a:miter lim="800000"/>
            <a:headEnd/>
            <a:tailEnd/>
          </a:ln>
        </p:spPr>
      </p:pic>
      <p:pic>
        <p:nvPicPr>
          <p:cNvPr id="25604" name="Picture 4"/>
          <p:cNvPicPr>
            <a:picLocks noChangeAspect="1" noChangeArrowheads="1"/>
          </p:cNvPicPr>
          <p:nvPr/>
        </p:nvPicPr>
        <p:blipFill>
          <a:blip r:embed="rId3" cstate="print"/>
          <a:srcRect/>
          <a:stretch>
            <a:fillRect/>
          </a:stretch>
        </p:blipFill>
        <p:spPr bwMode="auto">
          <a:xfrm>
            <a:off x="291825" y="5523654"/>
            <a:ext cx="2133600" cy="1106311"/>
          </a:xfrm>
          <a:prstGeom prst="rect">
            <a:avLst/>
          </a:prstGeom>
          <a:noFill/>
          <a:ln w="9525">
            <a:noFill/>
            <a:miter lim="800000"/>
            <a:headEnd/>
            <a:tailEnd/>
          </a:ln>
        </p:spPr>
      </p:pic>
      <p:sp>
        <p:nvSpPr>
          <p:cNvPr id="3" name="TextBox 2"/>
          <p:cNvSpPr txBox="1"/>
          <p:nvPr/>
        </p:nvSpPr>
        <p:spPr>
          <a:xfrm>
            <a:off x="2469811" y="2194946"/>
            <a:ext cx="1676400"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cs typeface="Times New Roman" panose="02020603050405020304" pitchFamily="18" charset="0"/>
              </a:rPr>
              <a:t>Lossless</a:t>
            </a:r>
          </a:p>
        </p:txBody>
      </p:sp>
      <p:sp>
        <p:nvSpPr>
          <p:cNvPr id="4" name="灯片编号占位符 3">
            <a:extLst>
              <a:ext uri="{FF2B5EF4-FFF2-40B4-BE49-F238E27FC236}">
                <a16:creationId xmlns:a16="http://schemas.microsoft.com/office/drawing/2014/main" id="{CD664347-6355-4E2A-B939-7192155DF6A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32</a:t>
            </a:fld>
            <a:endParaRPr lang="en-US"/>
          </a:p>
        </p:txBody>
      </p:sp>
      <mc:AlternateContent xmlns:mc="http://schemas.openxmlformats.org/markup-compatibility/2006" xmlns:a14="http://schemas.microsoft.com/office/drawing/2010/main">
        <mc:Choice Requires="a14">
          <p:sp>
            <p:nvSpPr>
              <p:cNvPr id="6" name="矩形 5"/>
              <p:cNvSpPr/>
              <p:nvPr/>
            </p:nvSpPr>
            <p:spPr>
              <a:xfrm>
                <a:off x="197247" y="4954072"/>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𝑖</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97247" y="4954072"/>
                <a:ext cx="2235740" cy="369332"/>
              </a:xfrm>
              <a:prstGeom prst="rect">
                <a:avLst/>
              </a:prstGeom>
              <a:blipFill>
                <a:blip r:embed="rId4"/>
                <a:stretch>
                  <a:fillRect l="-2180" t="-10000" r="-4087" b="-26667"/>
                </a:stretch>
              </a:blipFill>
            </p:spPr>
            <p:txBody>
              <a:bodyPr/>
              <a:lstStyle/>
              <a:p>
                <a:r>
                  <a:rPr lang="en-US">
                    <a:noFill/>
                  </a:rPr>
                  <a:t> </a:t>
                </a:r>
              </a:p>
            </p:txBody>
          </p:sp>
        </mc:Fallback>
      </mc:AlternateContent>
      <p:sp>
        <p:nvSpPr>
          <p:cNvPr id="20" name="左大括号 19"/>
          <p:cNvSpPr/>
          <p:nvPr/>
        </p:nvSpPr>
        <p:spPr>
          <a:xfrm>
            <a:off x="203495" y="5678147"/>
            <a:ext cx="110019" cy="60205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1" name="组合 40"/>
          <p:cNvGrpSpPr/>
          <p:nvPr/>
        </p:nvGrpSpPr>
        <p:grpSpPr>
          <a:xfrm>
            <a:off x="3419872" y="4514963"/>
            <a:ext cx="2231218" cy="2141399"/>
            <a:chOff x="95563" y="4285971"/>
            <a:chExt cx="2231218" cy="2141399"/>
          </a:xfrm>
        </p:grpSpPr>
        <p:sp>
          <p:nvSpPr>
            <p:cNvPr id="42" name="TextBox 7"/>
            <p:cNvSpPr txBox="1"/>
            <p:nvPr/>
          </p:nvSpPr>
          <p:spPr>
            <a:xfrm>
              <a:off x="95563" y="4285971"/>
              <a:ext cx="1759328" cy="400110"/>
            </a:xfrm>
            <a:prstGeom prst="rect">
              <a:avLst/>
            </a:prstGeom>
            <a:noFill/>
          </p:spPr>
          <p:txBody>
            <a:bodyPr wrap="none" rtlCol="0">
              <a:spAutoFit/>
            </a:bodyPr>
            <a:lstStyle/>
            <a:p>
              <a:r>
                <a:rPr lang="en-US" altLang="zh-CN" sz="2000" i="1" dirty="0" smtClean="0">
                  <a:solidFill>
                    <a:schemeClr val="accent1"/>
                  </a:solidFill>
                </a:rPr>
                <a:t>Re</a:t>
              </a:r>
              <a:r>
                <a:rPr lang="en-US" sz="2000" i="1" dirty="0" smtClean="0">
                  <a:solidFill>
                    <a:schemeClr val="accent1"/>
                  </a:solidFill>
                </a:rPr>
                <a:t>flected </a:t>
              </a:r>
              <a:r>
                <a:rPr lang="en-US" sz="2000" i="1" dirty="0">
                  <a:solidFill>
                    <a:schemeClr val="accent1"/>
                  </a:solidFill>
                </a:rPr>
                <a:t>Wave</a:t>
              </a:r>
            </a:p>
          </p:txBody>
        </p:sp>
        <p:grpSp>
          <p:nvGrpSpPr>
            <p:cNvPr id="43" name="组合 42"/>
            <p:cNvGrpSpPr/>
            <p:nvPr/>
          </p:nvGrpSpPr>
          <p:grpSpPr>
            <a:xfrm>
              <a:off x="95563" y="5234783"/>
              <a:ext cx="2231218" cy="1192587"/>
              <a:chOff x="227047" y="5116237"/>
              <a:chExt cx="2231218" cy="1192587"/>
            </a:xfrm>
          </p:grpSpPr>
          <p:grpSp>
            <p:nvGrpSpPr>
              <p:cNvPr id="45" name="组合 44"/>
              <p:cNvGrpSpPr/>
              <p:nvPr/>
            </p:nvGrpSpPr>
            <p:grpSpPr>
              <a:xfrm>
                <a:off x="333271" y="5116237"/>
                <a:ext cx="2124994" cy="1192587"/>
                <a:chOff x="40071" y="5123664"/>
                <a:chExt cx="2124994" cy="1192587"/>
              </a:xfrm>
            </p:grpSpPr>
            <p:sp>
              <p:nvSpPr>
                <p:cNvPr id="47"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pic>
              <p:nvPicPr>
                <p:cNvPr id="49" name="Picture 5"/>
                <p:cNvPicPr>
                  <a:picLocks noChangeAspect="1" noChangeArrowheads="1"/>
                </p:cNvPicPr>
                <p:nvPr/>
              </p:nvPicPr>
              <p:blipFill rotWithShape="1">
                <a:blip r:embed="rId5" cstate="print"/>
                <a:srcRect l="21470" t="42176" r="23498" b="35849"/>
                <a:stretch/>
              </p:blipFill>
              <p:spPr bwMode="auto">
                <a:xfrm>
                  <a:off x="43866" y="5679930"/>
                  <a:ext cx="2121199" cy="636321"/>
                </a:xfrm>
                <a:prstGeom prst="rect">
                  <a:avLst/>
                </a:prstGeom>
                <a:noFill/>
                <a:ln w="9525">
                  <a:noFill/>
                  <a:miter lim="800000"/>
                  <a:headEnd/>
                  <a:tailEnd/>
                </a:ln>
              </p:spPr>
            </p:pic>
            <p:pic>
              <p:nvPicPr>
                <p:cNvPr id="50" name="Picture 5"/>
                <p:cNvPicPr>
                  <a:picLocks noChangeAspect="1" noChangeArrowheads="1"/>
                </p:cNvPicPr>
                <p:nvPr/>
              </p:nvPicPr>
              <p:blipFill rotWithShape="1">
                <a:blip r:embed="rId5" cstate="print"/>
                <a:srcRect l="21470" t="11422" r="28977" b="74298"/>
                <a:stretch/>
              </p:blipFill>
              <p:spPr bwMode="auto">
                <a:xfrm>
                  <a:off x="40071" y="5123664"/>
                  <a:ext cx="1910000" cy="413498"/>
                </a:xfrm>
                <a:prstGeom prst="rect">
                  <a:avLst/>
                </a:prstGeom>
                <a:noFill/>
                <a:ln w="9525">
                  <a:noFill/>
                  <a:miter lim="800000"/>
                  <a:headEnd/>
                  <a:tailEnd/>
                </a:ln>
              </p:spPr>
            </p:pic>
          </p:grpSp>
          <p:sp>
            <p:nvSpPr>
              <p:cNvPr id="46" name="左大括号 45"/>
              <p:cNvSpPr/>
              <p:nvPr/>
            </p:nvSpPr>
            <p:spPr>
              <a:xfrm>
                <a:off x="227047" y="5330610"/>
                <a:ext cx="144016" cy="63783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61" name="矩形 60"/>
              <p:cNvSpPr/>
              <p:nvPr/>
            </p:nvSpPr>
            <p:spPr>
              <a:xfrm>
                <a:off x="3308011" y="4979233"/>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𝑟</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1" name="矩形 60"/>
              <p:cNvSpPr>
                <a:spLocks noRot="1" noChangeAspect="1" noMove="1" noResize="1" noEditPoints="1" noAdjustHandles="1" noChangeArrowheads="1" noChangeShapeType="1" noTextEdit="1"/>
              </p:cNvSpPr>
              <p:nvPr/>
            </p:nvSpPr>
            <p:spPr>
              <a:xfrm>
                <a:off x="3308011" y="4979233"/>
                <a:ext cx="2235740" cy="369332"/>
              </a:xfrm>
              <a:prstGeom prst="rect">
                <a:avLst/>
              </a:prstGeom>
              <a:blipFill>
                <a:blip r:embed="rId6"/>
                <a:stretch>
                  <a:fillRect l="-2459" t="-10000" r="-4098" b="-26667"/>
                </a:stretch>
              </a:blipFill>
            </p:spPr>
            <p:txBody>
              <a:bodyPr/>
              <a:lstStyle/>
              <a:p>
                <a:r>
                  <a:rPr lang="en-US">
                    <a:noFill/>
                  </a:rPr>
                  <a:t> </a:t>
                </a:r>
              </a:p>
            </p:txBody>
          </p:sp>
        </mc:Fallback>
      </mc:AlternateContent>
      <p:grpSp>
        <p:nvGrpSpPr>
          <p:cNvPr id="5" name="组合 4"/>
          <p:cNvGrpSpPr/>
          <p:nvPr/>
        </p:nvGrpSpPr>
        <p:grpSpPr>
          <a:xfrm>
            <a:off x="6456437" y="4514963"/>
            <a:ext cx="2280456" cy="2171873"/>
            <a:chOff x="6456437" y="4514963"/>
            <a:chExt cx="2280456" cy="2171873"/>
          </a:xfrm>
        </p:grpSpPr>
        <p:grpSp>
          <p:nvGrpSpPr>
            <p:cNvPr id="54" name="组合 53"/>
            <p:cNvGrpSpPr/>
            <p:nvPr/>
          </p:nvGrpSpPr>
          <p:grpSpPr>
            <a:xfrm>
              <a:off x="6456437" y="4514963"/>
              <a:ext cx="2109900" cy="1812920"/>
              <a:chOff x="4287924" y="4307427"/>
              <a:chExt cx="2109900" cy="1812920"/>
            </a:xfrm>
          </p:grpSpPr>
          <p:pic>
            <p:nvPicPr>
              <p:cNvPr id="55" name="Picture 4"/>
              <p:cNvPicPr>
                <a:picLocks noChangeAspect="1" noChangeArrowheads="1"/>
              </p:cNvPicPr>
              <p:nvPr/>
            </p:nvPicPr>
            <p:blipFill rotWithShape="1">
              <a:blip r:embed="rId7" cstate="print"/>
              <a:srcRect l="22476" t="24752" r="29389" b="65391"/>
              <a:stretch/>
            </p:blipFill>
            <p:spPr bwMode="auto">
              <a:xfrm>
                <a:off x="4443873" y="5334374"/>
                <a:ext cx="1922549" cy="345088"/>
              </a:xfrm>
              <a:prstGeom prst="rect">
                <a:avLst/>
              </a:prstGeom>
              <a:noFill/>
              <a:ln w="9525">
                <a:noFill/>
                <a:miter lim="800000"/>
                <a:headEnd/>
                <a:tailEnd/>
              </a:ln>
            </p:spPr>
          </p:pic>
          <p:sp>
            <p:nvSpPr>
              <p:cNvPr id="56" name="TextBox 7"/>
              <p:cNvSpPr txBox="1"/>
              <p:nvPr/>
            </p:nvSpPr>
            <p:spPr>
              <a:xfrm>
                <a:off x="4412472" y="4307427"/>
                <a:ext cx="1985352" cy="400110"/>
              </a:xfrm>
              <a:prstGeom prst="rect">
                <a:avLst/>
              </a:prstGeom>
              <a:noFill/>
            </p:spPr>
            <p:txBody>
              <a:bodyPr wrap="none" rtlCol="0">
                <a:spAutoFit/>
              </a:bodyPr>
              <a:lstStyle/>
              <a:p>
                <a:r>
                  <a:rPr lang="en-US" sz="2000" i="1" dirty="0" smtClean="0">
                    <a:solidFill>
                      <a:schemeClr val="accent1"/>
                    </a:solidFill>
                  </a:rPr>
                  <a:t>Transmitted </a:t>
                </a:r>
                <a:r>
                  <a:rPr lang="en-US" sz="2000" i="1" dirty="0">
                    <a:solidFill>
                      <a:schemeClr val="accent1"/>
                    </a:solidFill>
                  </a:rPr>
                  <a:t>Wave</a:t>
                </a:r>
              </a:p>
            </p:txBody>
          </p:sp>
          <p:sp>
            <p:nvSpPr>
              <p:cNvPr id="59" name="左大括号 58"/>
              <p:cNvSpPr/>
              <p:nvPr/>
            </p:nvSpPr>
            <p:spPr>
              <a:xfrm>
                <a:off x="4287924" y="5454327"/>
                <a:ext cx="110019" cy="66602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60" name="Picture 4"/>
            <p:cNvPicPr>
              <a:picLocks noChangeAspect="1" noChangeArrowheads="1"/>
            </p:cNvPicPr>
            <p:nvPr/>
          </p:nvPicPr>
          <p:blipFill rotWithShape="1">
            <a:blip r:embed="rId7" cstate="print"/>
            <a:srcRect l="22476" t="49455" r="24634" b="31224"/>
            <a:stretch/>
          </p:blipFill>
          <p:spPr bwMode="auto">
            <a:xfrm>
              <a:off x="6624438" y="6010422"/>
              <a:ext cx="2112455" cy="676414"/>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2" name="矩形 61"/>
                <p:cNvSpPr/>
                <p:nvPr/>
              </p:nvSpPr>
              <p:spPr>
                <a:xfrm>
                  <a:off x="6501153" y="4954072"/>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𝑡</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2" name="矩形 61"/>
                <p:cNvSpPr>
                  <a:spLocks noRot="1" noChangeAspect="1" noMove="1" noResize="1" noEditPoints="1" noAdjustHandles="1" noChangeArrowheads="1" noChangeShapeType="1" noTextEdit="1"/>
                </p:cNvSpPr>
                <p:nvPr/>
              </p:nvSpPr>
              <p:spPr>
                <a:xfrm>
                  <a:off x="6501153" y="4954072"/>
                  <a:ext cx="2235740" cy="369332"/>
                </a:xfrm>
                <a:prstGeom prst="rect">
                  <a:avLst/>
                </a:prstGeom>
                <a:blipFill>
                  <a:blip r:embed="rId8"/>
                  <a:stretch>
                    <a:fillRect l="-2180" t="-10000" r="-4087" b="-26667"/>
                  </a:stretch>
                </a:blipFill>
              </p:spPr>
              <p:txBody>
                <a:bodyPr/>
                <a:lstStyle/>
                <a:p>
                  <a:r>
                    <a:rPr lang="en-US">
                      <a:noFill/>
                    </a:rPr>
                    <a:t> </a:t>
                  </a:r>
                </a:p>
              </p:txBody>
            </p:sp>
          </mc:Fallback>
        </mc:AlternateContent>
      </p:grpSp>
      <p:sp>
        <p:nvSpPr>
          <p:cNvPr id="63" name="矩形 62"/>
          <p:cNvSpPr/>
          <p:nvPr/>
        </p:nvSpPr>
        <p:spPr>
          <a:xfrm>
            <a:off x="180053" y="1619997"/>
            <a:ext cx="2081248" cy="1754326"/>
          </a:xfrm>
          <a:prstGeom prst="rect">
            <a:avLst/>
          </a:prstGeom>
          <a:solidFill>
            <a:schemeClr val="accent6">
              <a:lumMod val="20000"/>
              <a:lumOff val="80000"/>
            </a:schemeClr>
          </a:solidFill>
        </p:spPr>
        <p:txBody>
          <a:bodyPr wrap="square">
            <a:spAutoFit/>
          </a:bodyPr>
          <a:lstStyle/>
          <a:p>
            <a:pPr>
              <a:lnSpc>
                <a:spcPct val="150000"/>
              </a:lnSpc>
            </a:pPr>
            <a:r>
              <a:rPr lang="en-US" altLang="zh-CN" sz="2400" dirty="0" smtClean="0">
                <a:latin typeface="Gill Sans MT" panose="020B0502020104020203" pitchFamily="34" charset="0"/>
                <a:cs typeface="Times New Roman" panose="02020603050405020304" pitchFamily="18" charset="0"/>
              </a:rPr>
              <a:t>Write out the fields in each medium</a:t>
            </a:r>
            <a:endParaRPr lang="en-US" sz="2400" dirty="0">
              <a:latin typeface="Gill Sans MT" panose="020B0502020104020203" pitchFamily="34" charset="0"/>
              <a:cs typeface="Times New Roman" panose="02020603050405020304" pitchFamily="18" charset="0"/>
            </a:endParaRPr>
          </a:p>
        </p:txBody>
      </p:sp>
    </p:spTree>
    <p:extLst>
      <p:ext uri="{BB962C8B-B14F-4D97-AF65-F5344CB8AC3E}">
        <p14:creationId xmlns:p14="http://schemas.microsoft.com/office/powerpoint/2010/main" val="237237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701"/>
            <a:ext cx="8766048" cy="990600"/>
          </a:xfrm>
        </p:spPr>
        <p:txBody>
          <a:bodyPr>
            <a:noAutofit/>
          </a:bodyPr>
          <a:lstStyle/>
          <a:p>
            <a:r>
              <a:rPr lang="en-US" sz="3200" dirty="0"/>
              <a:t>Perpendicular </a:t>
            </a:r>
            <a:r>
              <a:rPr lang="en-US" sz="3200" dirty="0" smtClean="0"/>
              <a:t> Polarization</a:t>
            </a:r>
            <a:endParaRPr lang="en-US" sz="3200" dirty="0"/>
          </a:p>
        </p:txBody>
      </p:sp>
      <p:sp>
        <p:nvSpPr>
          <p:cNvPr id="4" name="灯片编号占位符 3">
            <a:extLst>
              <a:ext uri="{FF2B5EF4-FFF2-40B4-BE49-F238E27FC236}">
                <a16:creationId xmlns:a16="http://schemas.microsoft.com/office/drawing/2014/main" id="{CD664347-6355-4E2A-B939-7192155DF6A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33</a:t>
            </a:fld>
            <a:endParaRPr lang="en-US"/>
          </a:p>
        </p:txBody>
      </p:sp>
      <p:grpSp>
        <p:nvGrpSpPr>
          <p:cNvPr id="10" name="组合 9"/>
          <p:cNvGrpSpPr/>
          <p:nvPr/>
        </p:nvGrpSpPr>
        <p:grpSpPr>
          <a:xfrm>
            <a:off x="0" y="1700808"/>
            <a:ext cx="8993242" cy="1716523"/>
            <a:chOff x="0" y="1700808"/>
            <a:chExt cx="8993242" cy="1716523"/>
          </a:xfrm>
        </p:grpSpPr>
        <p:sp>
          <p:nvSpPr>
            <p:cNvPr id="8" name="TextBox 7"/>
            <p:cNvSpPr txBox="1"/>
            <p:nvPr/>
          </p:nvSpPr>
          <p:spPr>
            <a:xfrm>
              <a:off x="0" y="1700808"/>
              <a:ext cx="1652670" cy="400110"/>
            </a:xfrm>
            <a:prstGeom prst="rect">
              <a:avLst/>
            </a:prstGeom>
            <a:noFill/>
          </p:spPr>
          <p:txBody>
            <a:bodyPr wrap="none" rtlCol="0">
              <a:spAutoFit/>
            </a:bodyPr>
            <a:lstStyle/>
            <a:p>
              <a:r>
                <a:rPr lang="en-US" sz="2000" i="1" dirty="0">
                  <a:solidFill>
                    <a:schemeClr val="accent1"/>
                  </a:solidFill>
                </a:rPr>
                <a:t>Incident Wave</a:t>
              </a:r>
            </a:p>
          </p:txBody>
        </p:sp>
        <p:pic>
          <p:nvPicPr>
            <p:cNvPr id="25604" name="Picture 4"/>
            <p:cNvPicPr>
              <a:picLocks noChangeAspect="1" noChangeArrowheads="1"/>
            </p:cNvPicPr>
            <p:nvPr/>
          </p:nvPicPr>
          <p:blipFill>
            <a:blip r:embed="rId2" cstate="print"/>
            <a:srcRect/>
            <a:stretch>
              <a:fillRect/>
            </a:stretch>
          </p:blipFill>
          <p:spPr bwMode="auto">
            <a:xfrm>
              <a:off x="295580" y="2226963"/>
              <a:ext cx="2133600" cy="1106311"/>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矩形 5"/>
                <p:cNvSpPr/>
                <p:nvPr/>
              </p:nvSpPr>
              <p:spPr>
                <a:xfrm>
                  <a:off x="1559022" y="1700808"/>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𝑖</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559022" y="1700808"/>
                  <a:ext cx="2235740" cy="369332"/>
                </a:xfrm>
                <a:prstGeom prst="rect">
                  <a:avLst/>
                </a:prstGeom>
                <a:blipFill>
                  <a:blip r:embed="rId3"/>
                  <a:stretch>
                    <a:fillRect l="-2452" t="-8197" r="-3270" b="-24590"/>
                  </a:stretch>
                </a:blipFill>
              </p:spPr>
              <p:txBody>
                <a:bodyPr/>
                <a:lstStyle/>
                <a:p>
                  <a:r>
                    <a:rPr lang="en-US">
                      <a:noFill/>
                    </a:rPr>
                    <a:t> </a:t>
                  </a:r>
                </a:p>
              </p:txBody>
            </p:sp>
          </mc:Fallback>
        </mc:AlternateContent>
        <p:sp>
          <p:nvSpPr>
            <p:cNvPr id="20" name="左大括号 19"/>
            <p:cNvSpPr/>
            <p:nvPr/>
          </p:nvSpPr>
          <p:spPr>
            <a:xfrm>
              <a:off x="207250" y="2310836"/>
              <a:ext cx="110019" cy="60205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矩形 26"/>
                <p:cNvSpPr/>
                <p:nvPr/>
              </p:nvSpPr>
              <p:spPr>
                <a:xfrm>
                  <a:off x="4033242" y="1700808"/>
                  <a:ext cx="4960000" cy="36933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𝑖</m:t>
                            </m:r>
                          </m:sub>
                        </m:sSub>
                        <m:r>
                          <a:rPr lang="en-US" altLang="zh-CN" b="0" i="1" dirty="0" smtClean="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smtClean="0">
                                <a:latin typeface="Cambria Math" panose="02040503050406030204" pitchFamily="18" charset="0"/>
                                <a:cs typeface="Times New Roman" panose="02020603050405020304" pitchFamily="18" charset="0"/>
                              </a:rPr>
                            </m:ctrlPr>
                          </m:funcPr>
                          <m:fName>
                            <m:r>
                              <m:rPr>
                                <m:sty m:val="p"/>
                              </m:rPr>
                              <a:rPr lang="en-US" altLang="zh-CN" i="0" dirty="0" smtClean="0">
                                <a:latin typeface="Cambria Math" panose="02040503050406030204" pitchFamily="18" charset="0"/>
                                <a:cs typeface="Times New Roman" panose="02020603050405020304" pitchFamily="18" charset="0"/>
                              </a:rPr>
                              <m:t>sin</m:t>
                            </m:r>
                          </m:fName>
                          <m:e>
                            <m:sSub>
                              <m:sSubPr>
                                <m:ctrlPr>
                                  <a:rPr lang="en-US" altLang="zh-CN" i="1" dirty="0" smtClean="0">
                                    <a:latin typeface="Cambria Math" panose="02040503050406030204" pitchFamily="18" charset="0"/>
                                    <a:cs typeface="Times New Roman" panose="02020603050405020304" pitchFamily="18" charset="0"/>
                                  </a:rPr>
                                </m:ctrlPr>
                              </m:sSubPr>
                              <m:e>
                                <m:r>
                                  <a:rPr lang="zh-CN" altLang="en-US" i="1" dirty="0" smtClean="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𝑖</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smtClean="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b="0" i="0" dirty="0" smtClean="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𝑖</m:t>
                                </m:r>
                              </m:sub>
                            </m:sSub>
                          </m:e>
                        </m:func>
                        <m:r>
                          <a:rPr lang="en-US" altLang="zh-CN" b="0" i="0" dirty="0" smtClean="0">
                            <a:latin typeface="Cambria Math" panose="02040503050406030204" pitchFamily="18" charset="0"/>
                            <a:cs typeface="Times New Roman" panose="02020603050405020304" pitchFamily="18" charset="0"/>
                          </a:rPr>
                          <m:t>     </m:t>
                        </m:r>
                        <m:sSub>
                          <m:sSubPr>
                            <m:ctrlPr>
                              <a:rPr lang="en-US" altLang="zh-CN" i="1" dirty="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𝑦</m:t>
                                </m:r>
                              </m:e>
                            </m:acc>
                          </m:e>
                          <m:sub>
                            <m:r>
                              <a:rPr lang="en-US" altLang="zh-CN" i="1" dirty="0">
                                <a:latin typeface="Cambria Math" panose="02040503050406030204" pitchFamily="18" charset="0"/>
                                <a:cs typeface="Times New Roman" panose="02020603050405020304" pitchFamily="18" charset="0"/>
                              </a:rPr>
                              <m:t>𝑖</m:t>
                            </m:r>
                          </m:sub>
                        </m:sSub>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𝑖</m:t>
                                </m:r>
                              </m:sub>
                            </m:sSub>
                            <m:r>
                              <a:rPr lang="en-US" altLang="zh-CN" i="1" dirty="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sin</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𝑖</m:t>
                                </m:r>
                              </m:sub>
                            </m:sSub>
                          </m:e>
                        </m:func>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4033242" y="1700808"/>
                  <a:ext cx="4960000" cy="369332"/>
                </a:xfrm>
                <a:prstGeom prst="rect">
                  <a:avLst/>
                </a:prstGeom>
                <a:blipFill>
                  <a:blip r:embed="rId4"/>
                  <a:stretch>
                    <a:fillRect t="-21311" b="-8197"/>
                  </a:stretch>
                </a:blipFill>
              </p:spPr>
              <p:txBody>
                <a:bodyPr/>
                <a:lstStyle/>
                <a:p>
                  <a:r>
                    <a:rPr lang="en-US">
                      <a:noFill/>
                    </a:rPr>
                    <a:t> </a:t>
                  </a:r>
                </a:p>
              </p:txBody>
            </p:sp>
          </mc:Fallback>
        </mc:AlternateContent>
        <p:grpSp>
          <p:nvGrpSpPr>
            <p:cNvPr id="7" name="组合 6"/>
            <p:cNvGrpSpPr/>
            <p:nvPr/>
          </p:nvGrpSpPr>
          <p:grpSpPr>
            <a:xfrm>
              <a:off x="3336156" y="2203844"/>
              <a:ext cx="5442278" cy="1213487"/>
              <a:chOff x="3020207" y="2203844"/>
              <a:chExt cx="5442278" cy="1213487"/>
            </a:xfrm>
          </p:grpSpPr>
          <p:sp>
            <p:nvSpPr>
              <p:cNvPr id="30" name="左大括号 29"/>
              <p:cNvSpPr/>
              <p:nvPr/>
            </p:nvSpPr>
            <p:spPr>
              <a:xfrm>
                <a:off x="3020207" y="2340972"/>
                <a:ext cx="74595" cy="70318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1" name="组合 30"/>
              <p:cNvGrpSpPr/>
              <p:nvPr/>
            </p:nvGrpSpPr>
            <p:grpSpPr>
              <a:xfrm>
                <a:off x="3209818" y="2203844"/>
                <a:ext cx="5252667" cy="1213487"/>
                <a:chOff x="3643480" y="5541019"/>
                <a:chExt cx="5252667" cy="1213487"/>
              </a:xfrm>
            </p:grpSpPr>
            <p:pic>
              <p:nvPicPr>
                <p:cNvPr id="32" name="Picture 6"/>
                <p:cNvPicPr>
                  <a:picLocks noChangeAspect="1" noChangeArrowheads="1"/>
                </p:cNvPicPr>
                <p:nvPr/>
              </p:nvPicPr>
              <p:blipFill rotWithShape="1">
                <a:blip r:embed="rId5" cstate="print"/>
                <a:srcRect b="70921"/>
                <a:stretch/>
              </p:blipFill>
              <p:spPr bwMode="auto">
                <a:xfrm>
                  <a:off x="3643480" y="5541019"/>
                  <a:ext cx="3429001" cy="480269"/>
                </a:xfrm>
                <a:prstGeom prst="rect">
                  <a:avLst/>
                </a:prstGeom>
                <a:noFill/>
                <a:ln w="9525">
                  <a:noFill/>
                  <a:miter lim="800000"/>
                  <a:headEnd/>
                  <a:tailEnd/>
                </a:ln>
              </p:spPr>
            </p:pic>
            <p:grpSp>
              <p:nvGrpSpPr>
                <p:cNvPr id="33" name="组合 32"/>
                <p:cNvGrpSpPr/>
                <p:nvPr/>
              </p:nvGrpSpPr>
              <p:grpSpPr>
                <a:xfrm>
                  <a:off x="3699313" y="5962447"/>
                  <a:ext cx="5196834" cy="792059"/>
                  <a:chOff x="3699313" y="5962447"/>
                  <a:chExt cx="5196834" cy="792059"/>
                </a:xfrm>
              </p:grpSpPr>
              <p:pic>
                <p:nvPicPr>
                  <p:cNvPr id="34" name="Picture 6"/>
                  <p:cNvPicPr>
                    <a:picLocks noChangeAspect="1" noChangeArrowheads="1"/>
                  </p:cNvPicPr>
                  <p:nvPr/>
                </p:nvPicPr>
                <p:blipFill rotWithShape="1">
                  <a:blip r:embed="rId5" cstate="print"/>
                  <a:srcRect t="27679" r="22050" b="46269"/>
                  <a:stretch/>
                </p:blipFill>
                <p:spPr bwMode="auto">
                  <a:xfrm>
                    <a:off x="3699313" y="6167082"/>
                    <a:ext cx="2672888" cy="430270"/>
                  </a:xfrm>
                  <a:prstGeom prst="rect">
                    <a:avLst/>
                  </a:prstGeom>
                  <a:noFill/>
                  <a:ln w="9525">
                    <a:noFill/>
                    <a:miter lim="800000"/>
                    <a:headEnd/>
                    <a:tailEnd/>
                  </a:ln>
                </p:spPr>
              </p:pic>
              <p:pic>
                <p:nvPicPr>
                  <p:cNvPr id="35" name="Picture 6"/>
                  <p:cNvPicPr>
                    <a:picLocks noChangeAspect="1" noChangeArrowheads="1"/>
                  </p:cNvPicPr>
                  <p:nvPr/>
                </p:nvPicPr>
                <p:blipFill rotWithShape="1">
                  <a:blip r:embed="rId5" cstate="print">
                    <a:clrChange>
                      <a:clrFrom>
                        <a:srgbClr val="FFFFFF"/>
                      </a:clrFrom>
                      <a:clrTo>
                        <a:srgbClr val="FFFFFF">
                          <a:alpha val="0"/>
                        </a:srgbClr>
                      </a:clrTo>
                    </a:clrChange>
                  </a:blip>
                  <a:srcRect l="25898" t="52042"/>
                  <a:stretch/>
                </p:blipFill>
                <p:spPr bwMode="auto">
                  <a:xfrm>
                    <a:off x="6355185" y="5962447"/>
                    <a:ext cx="2540962" cy="792059"/>
                  </a:xfrm>
                  <a:prstGeom prst="rect">
                    <a:avLst/>
                  </a:prstGeom>
                  <a:noFill/>
                  <a:ln w="9525">
                    <a:noFill/>
                    <a:miter lim="800000"/>
                    <a:headEnd/>
                    <a:tailEnd/>
                  </a:ln>
                </p:spPr>
              </p:pic>
            </p:grpSp>
          </p:grpSp>
        </p:grpSp>
        <p:sp>
          <p:nvSpPr>
            <p:cNvPr id="64" name="右箭头 63"/>
            <p:cNvSpPr/>
            <p:nvPr/>
          </p:nvSpPr>
          <p:spPr>
            <a:xfrm>
              <a:off x="2525780" y="2574383"/>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34117" y="3462064"/>
            <a:ext cx="9027359" cy="1995759"/>
            <a:chOff x="-34117" y="3462064"/>
            <a:chExt cx="9027359" cy="1995759"/>
          </a:xfrm>
        </p:grpSpPr>
        <p:grpSp>
          <p:nvGrpSpPr>
            <p:cNvPr id="41" name="组合 40"/>
            <p:cNvGrpSpPr/>
            <p:nvPr/>
          </p:nvGrpSpPr>
          <p:grpSpPr>
            <a:xfrm>
              <a:off x="-34117" y="3472143"/>
              <a:ext cx="2372839" cy="1985680"/>
              <a:chOff x="-46058" y="4285971"/>
              <a:chExt cx="2372839" cy="1985680"/>
            </a:xfrm>
          </p:grpSpPr>
          <p:sp>
            <p:nvSpPr>
              <p:cNvPr id="42" name="TextBox 7"/>
              <p:cNvSpPr txBox="1"/>
              <p:nvPr/>
            </p:nvSpPr>
            <p:spPr>
              <a:xfrm>
                <a:off x="-46058" y="4285971"/>
                <a:ext cx="1759328" cy="400110"/>
              </a:xfrm>
              <a:prstGeom prst="rect">
                <a:avLst/>
              </a:prstGeom>
              <a:noFill/>
            </p:spPr>
            <p:txBody>
              <a:bodyPr wrap="none" rtlCol="0">
                <a:spAutoFit/>
              </a:bodyPr>
              <a:lstStyle/>
              <a:p>
                <a:r>
                  <a:rPr lang="en-US" altLang="zh-CN" sz="2000" i="1" dirty="0" smtClean="0">
                    <a:solidFill>
                      <a:schemeClr val="accent1"/>
                    </a:solidFill>
                  </a:rPr>
                  <a:t>Re</a:t>
                </a:r>
                <a:r>
                  <a:rPr lang="en-US" sz="2000" i="1" dirty="0" smtClean="0">
                    <a:solidFill>
                      <a:schemeClr val="accent1"/>
                    </a:solidFill>
                  </a:rPr>
                  <a:t>flected </a:t>
                </a:r>
                <a:r>
                  <a:rPr lang="en-US" sz="2000" i="1" dirty="0">
                    <a:solidFill>
                      <a:schemeClr val="accent1"/>
                    </a:solidFill>
                  </a:rPr>
                  <a:t>Wave</a:t>
                </a:r>
              </a:p>
            </p:txBody>
          </p:sp>
          <p:grpSp>
            <p:nvGrpSpPr>
              <p:cNvPr id="43" name="组合 42"/>
              <p:cNvGrpSpPr/>
              <p:nvPr/>
            </p:nvGrpSpPr>
            <p:grpSpPr>
              <a:xfrm>
                <a:off x="95563" y="4669058"/>
                <a:ext cx="2231218" cy="1602593"/>
                <a:chOff x="227047" y="4550512"/>
                <a:chExt cx="2231218" cy="1602593"/>
              </a:xfrm>
            </p:grpSpPr>
            <p:grpSp>
              <p:nvGrpSpPr>
                <p:cNvPr id="45" name="组合 44"/>
                <p:cNvGrpSpPr/>
                <p:nvPr/>
              </p:nvGrpSpPr>
              <p:grpSpPr>
                <a:xfrm>
                  <a:off x="333271" y="4550512"/>
                  <a:ext cx="2124994" cy="1602593"/>
                  <a:chOff x="40071" y="4557939"/>
                  <a:chExt cx="2124994" cy="1602593"/>
                </a:xfrm>
              </p:grpSpPr>
              <p:sp>
                <p:nvSpPr>
                  <p:cNvPr id="47"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pic>
                <p:nvPicPr>
                  <p:cNvPr id="49" name="Picture 5"/>
                  <p:cNvPicPr>
                    <a:picLocks noChangeAspect="1" noChangeArrowheads="1"/>
                  </p:cNvPicPr>
                  <p:nvPr/>
                </p:nvPicPr>
                <p:blipFill rotWithShape="1">
                  <a:blip r:embed="rId6" cstate="print"/>
                  <a:srcRect l="21470" t="42176" r="23498" b="35849"/>
                  <a:stretch/>
                </p:blipFill>
                <p:spPr bwMode="auto">
                  <a:xfrm>
                    <a:off x="43866" y="5025389"/>
                    <a:ext cx="2121199" cy="636321"/>
                  </a:xfrm>
                  <a:prstGeom prst="rect">
                    <a:avLst/>
                  </a:prstGeom>
                  <a:noFill/>
                  <a:ln w="9525">
                    <a:noFill/>
                    <a:miter lim="800000"/>
                    <a:headEnd/>
                    <a:tailEnd/>
                  </a:ln>
                </p:spPr>
              </p:pic>
              <p:pic>
                <p:nvPicPr>
                  <p:cNvPr id="50" name="Picture 5"/>
                  <p:cNvPicPr>
                    <a:picLocks noChangeAspect="1" noChangeArrowheads="1"/>
                  </p:cNvPicPr>
                  <p:nvPr/>
                </p:nvPicPr>
                <p:blipFill rotWithShape="1">
                  <a:blip r:embed="rId6" cstate="print"/>
                  <a:srcRect l="21470" t="11422" r="28977" b="74298"/>
                  <a:stretch/>
                </p:blipFill>
                <p:spPr bwMode="auto">
                  <a:xfrm>
                    <a:off x="40071" y="4557939"/>
                    <a:ext cx="1910000" cy="413498"/>
                  </a:xfrm>
                  <a:prstGeom prst="rect">
                    <a:avLst/>
                  </a:prstGeom>
                  <a:noFill/>
                  <a:ln w="9525">
                    <a:noFill/>
                    <a:miter lim="800000"/>
                    <a:headEnd/>
                    <a:tailEnd/>
                  </a:ln>
                </p:spPr>
              </p:pic>
            </p:grpSp>
            <p:sp>
              <p:nvSpPr>
                <p:cNvPr id="46" name="左大括号 45"/>
                <p:cNvSpPr/>
                <p:nvPr/>
              </p:nvSpPr>
              <p:spPr>
                <a:xfrm>
                  <a:off x="227047" y="4764885"/>
                  <a:ext cx="106224" cy="582212"/>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61" name="矩形 60"/>
                <p:cNvSpPr/>
                <p:nvPr/>
              </p:nvSpPr>
              <p:spPr>
                <a:xfrm>
                  <a:off x="1711682" y="3478932"/>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propagating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𝑟</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1" name="矩形 60"/>
                <p:cNvSpPr>
                  <a:spLocks noRot="1" noChangeAspect="1" noMove="1" noResize="1" noEditPoints="1" noAdjustHandles="1" noChangeArrowheads="1" noChangeShapeType="1" noTextEdit="1"/>
                </p:cNvSpPr>
                <p:nvPr/>
              </p:nvSpPr>
              <p:spPr>
                <a:xfrm>
                  <a:off x="1711682" y="3478932"/>
                  <a:ext cx="2235740" cy="369332"/>
                </a:xfrm>
                <a:prstGeom prst="rect">
                  <a:avLst/>
                </a:prstGeom>
                <a:blipFill>
                  <a:blip r:embed="rId7"/>
                  <a:stretch>
                    <a:fillRect l="-2452" t="-10000" r="-327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033242" y="3462064"/>
                  <a:ext cx="4960000" cy="36933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𝑟</m:t>
                            </m:r>
                          </m:sub>
                        </m:sSub>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sin</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𝑟</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i="1"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𝑟</m:t>
                                </m:r>
                              </m:sub>
                            </m:sSub>
                          </m:e>
                        </m:func>
                        <m:r>
                          <a:rPr lang="en-US" altLang="zh-CN" b="0" i="0" dirty="0" smtClean="0">
                            <a:latin typeface="Cambria Math" panose="02040503050406030204" pitchFamily="18" charset="0"/>
                            <a:cs typeface="Times New Roman" panose="02020603050405020304" pitchFamily="18" charset="0"/>
                          </a:rPr>
                          <m:t>   </m:t>
                        </m:r>
                        <m:sSub>
                          <m:sSubPr>
                            <m:ctrlPr>
                              <a:rPr lang="en-US" altLang="zh-CN" i="1" dirty="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𝑦</m:t>
                                </m:r>
                              </m:e>
                            </m:acc>
                          </m:e>
                          <m:sub>
                            <m:r>
                              <a:rPr lang="en-US" altLang="zh-CN" i="1" dirty="0">
                                <a:latin typeface="Cambria Math" panose="02040503050406030204" pitchFamily="18" charset="0"/>
                                <a:cs typeface="Times New Roman" panose="02020603050405020304" pitchFamily="18" charset="0"/>
                              </a:rPr>
                              <m:t>𝑟</m:t>
                            </m:r>
                          </m:sub>
                        </m:sSub>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b="0" i="0" dirty="0" smtClean="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𝑟</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a:rPr lang="en-US" altLang="zh-CN" b="0" i="1" dirty="0" smtClean="0">
                                <a:latin typeface="Cambria Math" panose="02040503050406030204" pitchFamily="18" charset="0"/>
                                <a:cs typeface="Times New Roman" panose="02020603050405020304" pitchFamily="18" charset="0"/>
                              </a:rPr>
                              <m:t>𝑠𝑖𝑛</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𝑟</m:t>
                                </m:r>
                              </m:sub>
                            </m:sSub>
                          </m:e>
                        </m:func>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8" name="矩形 27"/>
                <p:cNvSpPr>
                  <a:spLocks noRot="1" noChangeAspect="1" noMove="1" noResize="1" noEditPoints="1" noAdjustHandles="1" noChangeArrowheads="1" noChangeShapeType="1" noTextEdit="1"/>
                </p:cNvSpPr>
                <p:nvPr/>
              </p:nvSpPr>
              <p:spPr>
                <a:xfrm>
                  <a:off x="4033242" y="3462064"/>
                  <a:ext cx="4960000" cy="369332"/>
                </a:xfrm>
                <a:prstGeom prst="rect">
                  <a:avLst/>
                </a:prstGeom>
                <a:blipFill>
                  <a:blip r:embed="rId8"/>
                  <a:stretch>
                    <a:fillRect t="-21311" b="-6557"/>
                  </a:stretch>
                </a:blipFill>
              </p:spPr>
              <p:txBody>
                <a:bodyPr/>
                <a:lstStyle/>
                <a:p>
                  <a:r>
                    <a:rPr lang="en-US">
                      <a:noFill/>
                    </a:rPr>
                    <a:t> </a:t>
                  </a:r>
                </a:p>
              </p:txBody>
            </p:sp>
          </mc:Fallback>
        </mc:AlternateContent>
        <p:grpSp>
          <p:nvGrpSpPr>
            <p:cNvPr id="38" name="组合 37"/>
            <p:cNvGrpSpPr/>
            <p:nvPr/>
          </p:nvGrpSpPr>
          <p:grpSpPr>
            <a:xfrm>
              <a:off x="3301970" y="3831396"/>
              <a:ext cx="4734124" cy="1504905"/>
              <a:chOff x="227047" y="4648200"/>
              <a:chExt cx="4734124" cy="1504905"/>
            </a:xfrm>
          </p:grpSpPr>
          <p:sp>
            <p:nvSpPr>
              <p:cNvPr id="39" name="TextBox 11"/>
              <p:cNvSpPr txBox="1"/>
              <p:nvPr/>
            </p:nvSpPr>
            <p:spPr>
              <a:xfrm>
                <a:off x="4114800" y="4648200"/>
                <a:ext cx="184666" cy="369332"/>
              </a:xfrm>
              <a:prstGeom prst="rect">
                <a:avLst/>
              </a:prstGeom>
              <a:noFill/>
            </p:spPr>
            <p:txBody>
              <a:bodyPr wrap="none" rtlCol="0">
                <a:spAutoFit/>
              </a:bodyPr>
              <a:lstStyle/>
              <a:p>
                <a:r>
                  <a:rPr lang="en-US" dirty="0">
                    <a:solidFill>
                      <a:srgbClr val="FF0000"/>
                    </a:solidFill>
                  </a:rPr>
                  <a:t> </a:t>
                </a:r>
              </a:p>
            </p:txBody>
          </p:sp>
          <p:grpSp>
            <p:nvGrpSpPr>
              <p:cNvPr id="40" name="组合 39"/>
              <p:cNvGrpSpPr/>
              <p:nvPr/>
            </p:nvGrpSpPr>
            <p:grpSpPr>
              <a:xfrm>
                <a:off x="337066" y="4710862"/>
                <a:ext cx="4624105" cy="1442243"/>
                <a:chOff x="43866" y="4718289"/>
                <a:chExt cx="4624105" cy="1442243"/>
              </a:xfrm>
            </p:grpSpPr>
            <p:sp>
              <p:nvSpPr>
                <p:cNvPr id="48"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grpSp>
              <p:nvGrpSpPr>
                <p:cNvPr id="51" name="组合 50"/>
                <p:cNvGrpSpPr/>
                <p:nvPr/>
              </p:nvGrpSpPr>
              <p:grpSpPr>
                <a:xfrm>
                  <a:off x="743759" y="5248651"/>
                  <a:ext cx="3924212" cy="599398"/>
                  <a:chOff x="2759387" y="5011661"/>
                  <a:chExt cx="3924212" cy="599398"/>
                </a:xfrm>
              </p:grpSpPr>
              <p:pic>
                <p:nvPicPr>
                  <p:cNvPr id="58" name="Picture 5"/>
                  <p:cNvPicPr>
                    <a:picLocks noChangeAspect="1" noChangeArrowheads="1"/>
                  </p:cNvPicPr>
                  <p:nvPr/>
                </p:nvPicPr>
                <p:blipFill rotWithShape="1">
                  <a:blip r:embed="rId6" cstate="print"/>
                  <a:srcRect l="38564" t="64898" b="22381"/>
                  <a:stretch/>
                </p:blipFill>
                <p:spPr bwMode="auto">
                  <a:xfrm>
                    <a:off x="2759387" y="5114010"/>
                    <a:ext cx="2368053" cy="368368"/>
                  </a:xfrm>
                  <a:prstGeom prst="rect">
                    <a:avLst/>
                  </a:prstGeom>
                  <a:noFill/>
                  <a:ln w="9525">
                    <a:noFill/>
                    <a:miter lim="800000"/>
                    <a:headEnd/>
                    <a:tailEnd/>
                  </a:ln>
                </p:spPr>
              </p:pic>
              <p:pic>
                <p:nvPicPr>
                  <p:cNvPr id="63" name="Picture 5"/>
                  <p:cNvPicPr>
                    <a:picLocks noChangeAspect="1" noChangeArrowheads="1"/>
                  </p:cNvPicPr>
                  <p:nvPr/>
                </p:nvPicPr>
                <p:blipFill rotWithShape="1">
                  <a:blip r:embed="rId6" cstate="print">
                    <a:clrChange>
                      <a:clrFrom>
                        <a:srgbClr val="FFFFFF"/>
                      </a:clrFrom>
                      <a:clrTo>
                        <a:srgbClr val="FFFFFF">
                          <a:alpha val="0"/>
                        </a:srgbClr>
                      </a:clrTo>
                    </a:clrChange>
                  </a:blip>
                  <a:srcRect l="43263" t="79300"/>
                  <a:stretch/>
                </p:blipFill>
                <p:spPr bwMode="auto">
                  <a:xfrm>
                    <a:off x="4496669" y="5011661"/>
                    <a:ext cx="2186930" cy="599398"/>
                  </a:xfrm>
                  <a:prstGeom prst="rect">
                    <a:avLst/>
                  </a:prstGeom>
                  <a:noFill/>
                  <a:ln w="9525">
                    <a:noFill/>
                    <a:miter lim="800000"/>
                    <a:headEnd/>
                    <a:tailEnd/>
                  </a:ln>
                </p:spPr>
              </p:pic>
            </p:grpSp>
            <p:pic>
              <p:nvPicPr>
                <p:cNvPr id="52" name="Picture 5"/>
                <p:cNvPicPr>
                  <a:picLocks noChangeAspect="1" noChangeArrowheads="1"/>
                </p:cNvPicPr>
                <p:nvPr/>
              </p:nvPicPr>
              <p:blipFill rotWithShape="1">
                <a:blip r:embed="rId6" cstate="print"/>
                <a:srcRect l="21470" t="42176" r="61869" b="35849"/>
                <a:stretch/>
              </p:blipFill>
              <p:spPr bwMode="auto">
                <a:xfrm>
                  <a:off x="101553" y="5217024"/>
                  <a:ext cx="642206" cy="636321"/>
                </a:xfrm>
                <a:prstGeom prst="rect">
                  <a:avLst/>
                </a:prstGeom>
                <a:noFill/>
                <a:ln w="9525">
                  <a:noFill/>
                  <a:miter lim="800000"/>
                  <a:headEnd/>
                  <a:tailEnd/>
                </a:ln>
              </p:spPr>
            </p:pic>
            <p:pic>
              <p:nvPicPr>
                <p:cNvPr id="53" name="Picture 5"/>
                <p:cNvPicPr>
                  <a:picLocks noChangeAspect="1" noChangeArrowheads="1"/>
                </p:cNvPicPr>
                <p:nvPr/>
              </p:nvPicPr>
              <p:blipFill rotWithShape="1">
                <a:blip r:embed="rId6" cstate="print"/>
                <a:srcRect l="21470" t="11422" r="67844" b="74241"/>
                <a:stretch/>
              </p:blipFill>
              <p:spPr bwMode="auto">
                <a:xfrm>
                  <a:off x="43866" y="4718289"/>
                  <a:ext cx="411860" cy="415126"/>
                </a:xfrm>
                <a:prstGeom prst="rect">
                  <a:avLst/>
                </a:prstGeom>
                <a:noFill/>
                <a:ln w="9525">
                  <a:noFill/>
                  <a:miter lim="800000"/>
                  <a:headEnd/>
                  <a:tailEnd/>
                </a:ln>
              </p:spPr>
            </p:pic>
            <p:pic>
              <p:nvPicPr>
                <p:cNvPr id="57" name="Picture 5"/>
                <p:cNvPicPr>
                  <a:picLocks noChangeAspect="1" noChangeArrowheads="1"/>
                </p:cNvPicPr>
                <p:nvPr/>
              </p:nvPicPr>
              <p:blipFill rotWithShape="1">
                <a:blip r:embed="rId6" cstate="print"/>
                <a:srcRect l="33245" t="27260" b="58043"/>
                <a:stretch/>
              </p:blipFill>
              <p:spPr bwMode="auto">
                <a:xfrm>
                  <a:off x="496179" y="4752547"/>
                  <a:ext cx="2573030" cy="425570"/>
                </a:xfrm>
                <a:prstGeom prst="rect">
                  <a:avLst/>
                </a:prstGeom>
                <a:noFill/>
                <a:ln w="9525">
                  <a:noFill/>
                  <a:miter lim="800000"/>
                  <a:headEnd/>
                  <a:tailEnd/>
                </a:ln>
              </p:spPr>
            </p:pic>
          </p:grpSp>
          <p:sp>
            <p:nvSpPr>
              <p:cNvPr id="44" name="左大括号 43"/>
              <p:cNvSpPr/>
              <p:nvPr/>
            </p:nvSpPr>
            <p:spPr>
              <a:xfrm>
                <a:off x="227047" y="4941169"/>
                <a:ext cx="121776" cy="60078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5" name="右箭头 64"/>
            <p:cNvSpPr/>
            <p:nvPr/>
          </p:nvSpPr>
          <p:spPr>
            <a:xfrm>
              <a:off x="2525780" y="4229906"/>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4117" y="5023818"/>
            <a:ext cx="9027359" cy="1727663"/>
            <a:chOff x="-34117" y="5023818"/>
            <a:chExt cx="9027359" cy="1727663"/>
          </a:xfrm>
        </p:grpSpPr>
        <mc:AlternateContent xmlns:mc="http://schemas.openxmlformats.org/markup-compatibility/2006" xmlns:a14="http://schemas.microsoft.com/office/drawing/2010/main">
          <mc:Choice Requires="a14">
            <p:sp>
              <p:nvSpPr>
                <p:cNvPr id="62" name="矩形 61"/>
                <p:cNvSpPr/>
                <p:nvPr/>
              </p:nvSpPr>
              <p:spPr>
                <a:xfrm>
                  <a:off x="1797502" y="5052264"/>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propagating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𝑡</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2" name="矩形 61"/>
                <p:cNvSpPr>
                  <a:spLocks noRot="1" noChangeAspect="1" noMove="1" noResize="1" noEditPoints="1" noAdjustHandles="1" noChangeArrowheads="1" noChangeShapeType="1" noTextEdit="1"/>
                </p:cNvSpPr>
                <p:nvPr/>
              </p:nvSpPr>
              <p:spPr>
                <a:xfrm>
                  <a:off x="1797502" y="5052264"/>
                  <a:ext cx="2235740" cy="369332"/>
                </a:xfrm>
                <a:prstGeom prst="rect">
                  <a:avLst/>
                </a:prstGeom>
                <a:blipFill>
                  <a:blip r:embed="rId9"/>
                  <a:stretch>
                    <a:fillRect l="-2452" t="-10000" r="-327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033242" y="5072390"/>
                  <a:ext cx="4960000" cy="36933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𝑡</m:t>
                            </m:r>
                          </m:sub>
                        </m:sSub>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sin</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i="1"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e>
                        </m:func>
                        <m:r>
                          <a:rPr lang="en-US" altLang="zh-CN" b="0" i="0" dirty="0" smtClean="0">
                            <a:latin typeface="Cambria Math" panose="02040503050406030204" pitchFamily="18" charset="0"/>
                            <a:cs typeface="Times New Roman" panose="02020603050405020304" pitchFamily="18" charset="0"/>
                          </a:rPr>
                          <m:t> </m:t>
                        </m:r>
                        <m:sSub>
                          <m:sSubPr>
                            <m:ctrlPr>
                              <a:rPr lang="en-US" altLang="zh-CN" i="1" dirty="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𝑦</m:t>
                                </m:r>
                              </m:e>
                            </m:acc>
                          </m:e>
                          <m:sub>
                            <m:r>
                              <a:rPr lang="en-US" altLang="zh-CN" b="0" i="1" dirty="0" smtClean="0">
                                <a:latin typeface="Cambria Math" panose="02040503050406030204" pitchFamily="18" charset="0"/>
                                <a:cs typeface="Times New Roman" panose="02020603050405020304" pitchFamily="18" charset="0"/>
                              </a:rPr>
                              <m:t>𝑡</m:t>
                            </m:r>
                          </m:sub>
                        </m:sSub>
                        <m:r>
                          <a:rPr lang="en-US" altLang="zh-CN" i="1" dirty="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r>
                              <a:rPr lang="en-US" altLang="zh-CN" i="1" dirty="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a:rPr lang="en-US" altLang="zh-CN" i="1" dirty="0">
                                <a:latin typeface="Cambria Math" panose="02040503050406030204" pitchFamily="18" charset="0"/>
                                <a:cs typeface="Times New Roman" panose="02020603050405020304" pitchFamily="18" charset="0"/>
                              </a:rPr>
                              <m:t>𝑠𝑖𝑛</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e>
                        </m:func>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9" name="矩形 28"/>
                <p:cNvSpPr>
                  <a:spLocks noRot="1" noChangeAspect="1" noMove="1" noResize="1" noEditPoints="1" noAdjustHandles="1" noChangeArrowheads="1" noChangeShapeType="1" noTextEdit="1"/>
                </p:cNvSpPr>
                <p:nvPr/>
              </p:nvSpPr>
              <p:spPr>
                <a:xfrm>
                  <a:off x="4033242" y="5072390"/>
                  <a:ext cx="4960000" cy="369332"/>
                </a:xfrm>
                <a:prstGeom prst="rect">
                  <a:avLst/>
                </a:prstGeom>
                <a:blipFill>
                  <a:blip r:embed="rId10"/>
                  <a:stretch>
                    <a:fillRect t="-21311" b="-8197"/>
                  </a:stretch>
                </a:blipFill>
              </p:spPr>
              <p:txBody>
                <a:bodyPr/>
                <a:lstStyle/>
                <a:p>
                  <a:r>
                    <a:rPr lang="en-US">
                      <a:noFill/>
                    </a:rPr>
                    <a:t> </a:t>
                  </a:r>
                </a:p>
              </p:txBody>
            </p:sp>
          </mc:Fallback>
        </mc:AlternateContent>
        <p:grpSp>
          <p:nvGrpSpPr>
            <p:cNvPr id="66" name="组合 65"/>
            <p:cNvGrpSpPr/>
            <p:nvPr/>
          </p:nvGrpSpPr>
          <p:grpSpPr>
            <a:xfrm>
              <a:off x="3334271" y="5842697"/>
              <a:ext cx="4983011" cy="842168"/>
              <a:chOff x="-2417382" y="5026526"/>
              <a:chExt cx="4983011" cy="842168"/>
            </a:xfrm>
          </p:grpSpPr>
          <p:pic>
            <p:nvPicPr>
              <p:cNvPr id="69" name="Picture 4"/>
              <p:cNvPicPr>
                <a:picLocks noChangeAspect="1" noChangeArrowheads="1"/>
              </p:cNvPicPr>
              <p:nvPr/>
            </p:nvPicPr>
            <p:blipFill rotWithShape="1">
              <a:blip r:embed="rId11" cstate="print"/>
              <a:srcRect l="32072" t="69377" r="12600" b="20940"/>
              <a:stretch/>
            </p:blipFill>
            <p:spPr bwMode="auto">
              <a:xfrm>
                <a:off x="-1902961" y="5405898"/>
                <a:ext cx="2209848" cy="339030"/>
              </a:xfrm>
              <a:prstGeom prst="rect">
                <a:avLst/>
              </a:prstGeom>
              <a:noFill/>
              <a:ln w="9525">
                <a:noFill/>
                <a:miter lim="800000"/>
                <a:headEnd/>
                <a:tailEnd/>
              </a:ln>
            </p:spPr>
          </p:pic>
          <p:pic>
            <p:nvPicPr>
              <p:cNvPr id="70" name="Picture 4"/>
              <p:cNvPicPr>
                <a:picLocks noChangeAspect="1" noChangeArrowheads="1"/>
              </p:cNvPicPr>
              <p:nvPr/>
            </p:nvPicPr>
            <p:blipFill rotWithShape="1">
              <a:blip r:embed="rId11" cstate="print">
                <a:clrChange>
                  <a:clrFrom>
                    <a:srgbClr val="FFFFFF"/>
                  </a:clrFrom>
                  <a:clrTo>
                    <a:srgbClr val="FFFFFF">
                      <a:alpha val="0"/>
                    </a:srgbClr>
                  </a:clrTo>
                </a:clrChange>
              </a:blip>
              <a:srcRect l="43119" t="78789"/>
              <a:stretch/>
            </p:blipFill>
            <p:spPr bwMode="auto">
              <a:xfrm>
                <a:off x="195838" y="5094071"/>
                <a:ext cx="2369791" cy="774623"/>
              </a:xfrm>
              <a:prstGeom prst="rect">
                <a:avLst/>
              </a:prstGeom>
              <a:noFill/>
              <a:ln w="9525">
                <a:noFill/>
                <a:miter lim="800000"/>
                <a:headEnd/>
                <a:tailEnd/>
              </a:ln>
            </p:spPr>
          </p:pic>
          <p:sp>
            <p:nvSpPr>
              <p:cNvPr id="71" name="左大括号 70"/>
              <p:cNvSpPr/>
              <p:nvPr/>
            </p:nvSpPr>
            <p:spPr>
              <a:xfrm>
                <a:off x="-2417382" y="5026526"/>
                <a:ext cx="135405" cy="54983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4" name="组合 73"/>
            <p:cNvGrpSpPr/>
            <p:nvPr/>
          </p:nvGrpSpPr>
          <p:grpSpPr>
            <a:xfrm>
              <a:off x="107504" y="5606555"/>
              <a:ext cx="2280456" cy="1144926"/>
              <a:chOff x="6456437" y="5541910"/>
              <a:chExt cx="2280456" cy="1144926"/>
            </a:xfrm>
          </p:grpSpPr>
          <p:grpSp>
            <p:nvGrpSpPr>
              <p:cNvPr id="75" name="组合 74"/>
              <p:cNvGrpSpPr/>
              <p:nvPr/>
            </p:nvGrpSpPr>
            <p:grpSpPr>
              <a:xfrm>
                <a:off x="6456437" y="5541910"/>
                <a:ext cx="2078498" cy="785973"/>
                <a:chOff x="4287924" y="5334374"/>
                <a:chExt cx="2078498" cy="785973"/>
              </a:xfrm>
            </p:grpSpPr>
            <p:pic>
              <p:nvPicPr>
                <p:cNvPr id="78" name="Picture 4"/>
                <p:cNvPicPr>
                  <a:picLocks noChangeAspect="1" noChangeArrowheads="1"/>
                </p:cNvPicPr>
                <p:nvPr/>
              </p:nvPicPr>
              <p:blipFill rotWithShape="1">
                <a:blip r:embed="rId11" cstate="print"/>
                <a:srcRect l="22476" t="24752" r="29389" b="65391"/>
                <a:stretch/>
              </p:blipFill>
              <p:spPr bwMode="auto">
                <a:xfrm>
                  <a:off x="4443873" y="5334374"/>
                  <a:ext cx="1922549" cy="345088"/>
                </a:xfrm>
                <a:prstGeom prst="rect">
                  <a:avLst/>
                </a:prstGeom>
                <a:noFill/>
                <a:ln w="9525">
                  <a:noFill/>
                  <a:miter lim="800000"/>
                  <a:headEnd/>
                  <a:tailEnd/>
                </a:ln>
              </p:spPr>
            </p:pic>
            <p:sp>
              <p:nvSpPr>
                <p:cNvPr id="80" name="左大括号 79"/>
                <p:cNvSpPr/>
                <p:nvPr/>
              </p:nvSpPr>
              <p:spPr>
                <a:xfrm>
                  <a:off x="4287924" y="5454327"/>
                  <a:ext cx="110019" cy="66602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76" name="Picture 4"/>
              <p:cNvPicPr>
                <a:picLocks noChangeAspect="1" noChangeArrowheads="1"/>
              </p:cNvPicPr>
              <p:nvPr/>
            </p:nvPicPr>
            <p:blipFill rotWithShape="1">
              <a:blip r:embed="rId11" cstate="print"/>
              <a:srcRect l="22476" t="49455" r="24634" b="31224"/>
              <a:stretch/>
            </p:blipFill>
            <p:spPr bwMode="auto">
              <a:xfrm>
                <a:off x="6624438" y="6010422"/>
                <a:ext cx="2112455" cy="676414"/>
              </a:xfrm>
              <a:prstGeom prst="rect">
                <a:avLst/>
              </a:prstGeom>
              <a:noFill/>
              <a:ln w="9525">
                <a:noFill/>
                <a:miter lim="800000"/>
                <a:headEnd/>
                <a:tailEnd/>
              </a:ln>
            </p:spPr>
          </p:pic>
        </p:grpSp>
        <p:grpSp>
          <p:nvGrpSpPr>
            <p:cNvPr id="9" name="组合 8"/>
            <p:cNvGrpSpPr/>
            <p:nvPr/>
          </p:nvGrpSpPr>
          <p:grpSpPr>
            <a:xfrm>
              <a:off x="3469676" y="5666617"/>
              <a:ext cx="3132994" cy="360040"/>
              <a:chOff x="2865271" y="5666617"/>
              <a:chExt cx="3132994" cy="360040"/>
            </a:xfrm>
          </p:grpSpPr>
          <p:pic>
            <p:nvPicPr>
              <p:cNvPr id="82" name="Picture 4"/>
              <p:cNvPicPr>
                <a:picLocks noChangeAspect="1" noChangeArrowheads="1"/>
              </p:cNvPicPr>
              <p:nvPr/>
            </p:nvPicPr>
            <p:blipFill rotWithShape="1">
              <a:blip r:embed="rId11" cstate="print"/>
              <a:srcRect l="22476" t="24752" r="60410" b="65391"/>
              <a:stretch/>
            </p:blipFill>
            <p:spPr bwMode="auto">
              <a:xfrm>
                <a:off x="2865271" y="5670153"/>
                <a:ext cx="683558" cy="345088"/>
              </a:xfrm>
              <a:prstGeom prst="rect">
                <a:avLst/>
              </a:prstGeom>
              <a:noFill/>
              <a:ln w="9525">
                <a:noFill/>
                <a:miter lim="800000"/>
                <a:headEnd/>
                <a:tailEnd/>
              </a:ln>
            </p:spPr>
          </p:pic>
          <p:pic>
            <p:nvPicPr>
              <p:cNvPr id="83" name="Picture 4"/>
              <p:cNvPicPr>
                <a:picLocks noChangeAspect="1" noChangeArrowheads="1"/>
              </p:cNvPicPr>
              <p:nvPr/>
            </p:nvPicPr>
            <p:blipFill rotWithShape="1">
              <a:blip r:embed="rId11" cstate="print"/>
              <a:srcRect l="38673" t="37031" b="52685"/>
              <a:stretch/>
            </p:blipFill>
            <p:spPr bwMode="auto">
              <a:xfrm>
                <a:off x="3548829" y="5666617"/>
                <a:ext cx="2449436" cy="360040"/>
              </a:xfrm>
              <a:prstGeom prst="rect">
                <a:avLst/>
              </a:prstGeom>
              <a:noFill/>
              <a:ln w="9525">
                <a:noFill/>
                <a:miter lim="800000"/>
                <a:headEnd/>
                <a:tailEnd/>
              </a:ln>
            </p:spPr>
          </p:pic>
        </p:grpSp>
        <p:pic>
          <p:nvPicPr>
            <p:cNvPr id="84" name="Picture 4"/>
            <p:cNvPicPr>
              <a:picLocks noChangeAspect="1" noChangeArrowheads="1"/>
            </p:cNvPicPr>
            <p:nvPr/>
          </p:nvPicPr>
          <p:blipFill rotWithShape="1">
            <a:blip r:embed="rId11" cstate="print"/>
            <a:srcRect l="22476" t="52127" r="67955" b="31224"/>
            <a:stretch/>
          </p:blipFill>
          <p:spPr bwMode="auto">
            <a:xfrm>
              <a:off x="3489838" y="6168632"/>
              <a:ext cx="382180" cy="582849"/>
            </a:xfrm>
            <a:prstGeom prst="rect">
              <a:avLst/>
            </a:prstGeom>
            <a:noFill/>
            <a:ln w="9525">
              <a:noFill/>
              <a:miter lim="800000"/>
              <a:headEnd/>
              <a:tailEnd/>
            </a:ln>
          </p:spPr>
        </p:pic>
        <p:sp>
          <p:nvSpPr>
            <p:cNvPr id="85" name="TextBox 7"/>
            <p:cNvSpPr txBox="1"/>
            <p:nvPr/>
          </p:nvSpPr>
          <p:spPr>
            <a:xfrm>
              <a:off x="-34117" y="5023818"/>
              <a:ext cx="1985352" cy="400110"/>
            </a:xfrm>
            <a:prstGeom prst="rect">
              <a:avLst/>
            </a:prstGeom>
            <a:noFill/>
          </p:spPr>
          <p:txBody>
            <a:bodyPr wrap="none" rtlCol="0">
              <a:spAutoFit/>
            </a:bodyPr>
            <a:lstStyle/>
            <a:p>
              <a:r>
                <a:rPr lang="en-US" sz="2000" i="1" dirty="0" smtClean="0">
                  <a:solidFill>
                    <a:schemeClr val="accent1"/>
                  </a:solidFill>
                </a:rPr>
                <a:t>Transmitted </a:t>
              </a:r>
              <a:r>
                <a:rPr lang="en-US" sz="2000" i="1" dirty="0">
                  <a:solidFill>
                    <a:schemeClr val="accent1"/>
                  </a:solidFill>
                </a:rPr>
                <a:t>Wave</a:t>
              </a:r>
            </a:p>
          </p:txBody>
        </p:sp>
      </p:grpSp>
      <p:sp>
        <p:nvSpPr>
          <p:cNvPr id="86" name="矩形 85"/>
          <p:cNvSpPr/>
          <p:nvPr/>
        </p:nvSpPr>
        <p:spPr>
          <a:xfrm>
            <a:off x="4500615" y="570733"/>
            <a:ext cx="4630343" cy="646331"/>
          </a:xfrm>
          <a:prstGeom prst="rect">
            <a:avLst/>
          </a:prstGeom>
          <a:solidFill>
            <a:schemeClr val="accent6">
              <a:lumMod val="20000"/>
              <a:lumOff val="80000"/>
            </a:schemeClr>
          </a:solidFill>
        </p:spPr>
        <p:txBody>
          <a:bodyPr wrap="square">
            <a:spAutoFit/>
          </a:bodyPr>
          <a:lstStyle/>
          <a:p>
            <a:pPr>
              <a:lnSpc>
                <a:spcPct val="150000"/>
              </a:lnSpc>
            </a:pPr>
            <a:r>
              <a:rPr lang="en-US" altLang="zh-CN" sz="2400" dirty="0" smtClean="0">
                <a:latin typeface="Gill Sans MT" panose="020B0502020104020203" pitchFamily="34" charset="0"/>
                <a:cs typeface="Times New Roman" panose="02020603050405020304" pitchFamily="18" charset="0"/>
              </a:rPr>
              <a:t>Substitute vectors into expressions</a:t>
            </a:r>
            <a:endParaRPr lang="en-US" sz="2400" dirty="0">
              <a:latin typeface="Gill Sans MT" panose="020B0502020104020203" pitchFamily="34" charset="0"/>
              <a:cs typeface="Times New Roman" panose="02020603050405020304" pitchFamily="18" charset="0"/>
            </a:endParaRPr>
          </a:p>
        </p:txBody>
      </p:sp>
      <p:sp>
        <p:nvSpPr>
          <p:cNvPr id="87" name="右箭头 86"/>
          <p:cNvSpPr/>
          <p:nvPr/>
        </p:nvSpPr>
        <p:spPr>
          <a:xfrm>
            <a:off x="2518521" y="5974178"/>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9881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Autofit/>
          </a:bodyPr>
          <a:lstStyle/>
          <a:p>
            <a:r>
              <a:rPr lang="en-US" sz="3200" dirty="0"/>
              <a:t>Perpendicular </a:t>
            </a:r>
            <a:br>
              <a:rPr lang="en-US" sz="3200" dirty="0"/>
            </a:br>
            <a:r>
              <a:rPr lang="en-US" sz="3200" dirty="0"/>
              <a:t>Polarization</a:t>
            </a:r>
          </a:p>
        </p:txBody>
      </p:sp>
      <p:sp>
        <p:nvSpPr>
          <p:cNvPr id="7" name="TextBox 6"/>
          <p:cNvSpPr txBox="1"/>
          <p:nvPr/>
        </p:nvSpPr>
        <p:spPr>
          <a:xfrm>
            <a:off x="0" y="4038600"/>
            <a:ext cx="184666" cy="400110"/>
          </a:xfrm>
          <a:prstGeom prst="rect">
            <a:avLst/>
          </a:prstGeom>
          <a:noFill/>
        </p:spPr>
        <p:txBody>
          <a:bodyPr wrap="none" rtlCol="0">
            <a:spAutoFit/>
          </a:bodyPr>
          <a:lstStyle/>
          <a:p>
            <a:r>
              <a:rPr lang="en-US" sz="2000" dirty="0"/>
              <a:t> </a:t>
            </a:r>
          </a:p>
        </p:txBody>
      </p:sp>
      <p:sp>
        <p:nvSpPr>
          <p:cNvPr id="8" name="TextBox 7"/>
          <p:cNvSpPr txBox="1"/>
          <p:nvPr/>
        </p:nvSpPr>
        <p:spPr>
          <a:xfrm>
            <a:off x="152400" y="3657600"/>
            <a:ext cx="184666" cy="400110"/>
          </a:xfrm>
          <a:prstGeom prst="rect">
            <a:avLst/>
          </a:prstGeom>
          <a:noFill/>
        </p:spPr>
        <p:txBody>
          <a:bodyPr wrap="none" rtlCol="0">
            <a:spAutoFit/>
          </a:bodyPr>
          <a:lstStyle/>
          <a:p>
            <a:r>
              <a:rPr lang="en-US" sz="2000" i="1" dirty="0">
                <a:solidFill>
                  <a:schemeClr val="accent1"/>
                </a:solidFill>
              </a:rPr>
              <a:t> </a:t>
            </a:r>
          </a:p>
        </p:txBody>
      </p:sp>
      <p:sp>
        <p:nvSpPr>
          <p:cNvPr id="10"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sp>
        <p:nvSpPr>
          <p:cNvPr id="12" name="TextBox 11"/>
          <p:cNvSpPr txBox="1"/>
          <p:nvPr/>
        </p:nvSpPr>
        <p:spPr>
          <a:xfrm>
            <a:off x="4114800" y="4648200"/>
            <a:ext cx="184666" cy="369332"/>
          </a:xfrm>
          <a:prstGeom prst="rect">
            <a:avLst/>
          </a:prstGeom>
          <a:noFill/>
        </p:spPr>
        <p:txBody>
          <a:bodyPr wrap="none" rtlCol="0">
            <a:spAutoFit/>
          </a:bodyPr>
          <a:lstStyle/>
          <a:p>
            <a:r>
              <a:rPr lang="en-US" dirty="0">
                <a:solidFill>
                  <a:srgbClr val="FF0000"/>
                </a:solidFill>
              </a:rPr>
              <a:t> </a:t>
            </a:r>
          </a:p>
        </p:txBody>
      </p:sp>
      <p:pic>
        <p:nvPicPr>
          <p:cNvPr id="15" name="Picture 14" descr="blank.tiff"/>
          <p:cNvPicPr>
            <a:picLocks noChangeAspect="1"/>
          </p:cNvPicPr>
          <p:nvPr/>
        </p:nvPicPr>
        <p:blipFill>
          <a:blip r:embed="rId2" cstate="print"/>
          <a:stretch>
            <a:fillRect/>
          </a:stretch>
        </p:blipFill>
        <p:spPr>
          <a:xfrm>
            <a:off x="6477000" y="4038600"/>
            <a:ext cx="2209800" cy="533400"/>
          </a:xfrm>
          <a:prstGeom prst="rect">
            <a:avLst/>
          </a:prstGeom>
        </p:spPr>
      </p:pic>
      <p:pic>
        <p:nvPicPr>
          <p:cNvPr id="19" name="Picture 18" descr="blank.tiff"/>
          <p:cNvPicPr>
            <a:picLocks noChangeAspect="1"/>
          </p:cNvPicPr>
          <p:nvPr/>
        </p:nvPicPr>
        <p:blipFill>
          <a:blip r:embed="rId2" cstate="print"/>
          <a:stretch>
            <a:fillRect/>
          </a:stretch>
        </p:blipFill>
        <p:spPr>
          <a:xfrm>
            <a:off x="2895600" y="4114799"/>
            <a:ext cx="1981200" cy="381001"/>
          </a:xfrm>
          <a:prstGeom prst="rect">
            <a:avLst/>
          </a:prstGeom>
        </p:spPr>
      </p:pic>
      <p:cxnSp>
        <p:nvCxnSpPr>
          <p:cNvPr id="21" name="Straight Connector 20"/>
          <p:cNvCxnSpPr/>
          <p:nvPr/>
        </p:nvCxnSpPr>
        <p:spPr>
          <a:xfrm rot="5400000">
            <a:off x="3353594" y="5257006"/>
            <a:ext cx="27432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3338" y="4278868"/>
            <a:ext cx="2500254" cy="400110"/>
          </a:xfrm>
          <a:prstGeom prst="rect">
            <a:avLst/>
          </a:prstGeom>
          <a:noFill/>
        </p:spPr>
        <p:txBody>
          <a:bodyPr wrap="none" rtlCol="0">
            <a:spAutoFit/>
          </a:bodyPr>
          <a:lstStyle/>
          <a:p>
            <a:r>
              <a:rPr lang="en-US" sz="2000" dirty="0">
                <a:solidFill>
                  <a:schemeClr val="accent1"/>
                </a:solidFill>
              </a:rPr>
              <a:t>Tangential </a:t>
            </a:r>
            <a:r>
              <a:rPr lang="en-US" sz="2000" i="1" dirty="0">
                <a:solidFill>
                  <a:schemeClr val="accent1"/>
                </a:solidFill>
              </a:rPr>
              <a:t>E</a:t>
            </a:r>
            <a:r>
              <a:rPr lang="en-US" sz="2000" dirty="0">
                <a:solidFill>
                  <a:schemeClr val="accent1"/>
                </a:solidFill>
              </a:rPr>
              <a:t> continuous</a:t>
            </a:r>
          </a:p>
        </p:txBody>
      </p:sp>
      <p:sp>
        <p:nvSpPr>
          <p:cNvPr id="23" name="TextBox 22"/>
          <p:cNvSpPr txBox="1"/>
          <p:nvPr/>
        </p:nvSpPr>
        <p:spPr>
          <a:xfrm>
            <a:off x="4855783" y="4038600"/>
            <a:ext cx="2307017" cy="646331"/>
          </a:xfrm>
          <a:prstGeom prst="rect">
            <a:avLst/>
          </a:prstGeom>
          <a:noFill/>
        </p:spPr>
        <p:txBody>
          <a:bodyPr wrap="none" rtlCol="0">
            <a:spAutoFit/>
          </a:bodyPr>
          <a:lstStyle/>
          <a:p>
            <a:r>
              <a:rPr lang="en-US" dirty="0">
                <a:solidFill>
                  <a:schemeClr val="accent1"/>
                </a:solidFill>
              </a:rPr>
              <a:t>Tangential </a:t>
            </a:r>
            <a:r>
              <a:rPr lang="en-US" i="1" dirty="0">
                <a:solidFill>
                  <a:schemeClr val="accent1"/>
                </a:solidFill>
              </a:rPr>
              <a:t>H</a:t>
            </a:r>
            <a:r>
              <a:rPr lang="en-US" dirty="0">
                <a:solidFill>
                  <a:schemeClr val="accent1"/>
                </a:solidFill>
              </a:rPr>
              <a:t> continuous</a:t>
            </a:r>
          </a:p>
          <a:p>
            <a:endParaRPr lang="en-US" dirty="0"/>
          </a:p>
        </p:txBody>
      </p:sp>
      <p:pic>
        <p:nvPicPr>
          <p:cNvPr id="24" name="Picture 2"/>
          <p:cNvPicPr>
            <a:picLocks noChangeAspect="1" noChangeArrowheads="1"/>
          </p:cNvPicPr>
          <p:nvPr/>
        </p:nvPicPr>
        <p:blipFill>
          <a:blip r:embed="rId3" cstate="print"/>
          <a:srcRect/>
          <a:stretch>
            <a:fillRect/>
          </a:stretch>
        </p:blipFill>
        <p:spPr bwMode="auto">
          <a:xfrm>
            <a:off x="2362200" y="-1"/>
            <a:ext cx="6781800" cy="4146703"/>
          </a:xfrm>
          <a:prstGeom prst="rect">
            <a:avLst/>
          </a:prstGeom>
          <a:noFill/>
          <a:ln w="9525">
            <a:noFill/>
            <a:miter lim="800000"/>
            <a:headEnd/>
            <a:tailEnd/>
          </a:ln>
        </p:spPr>
      </p:pic>
      <p:pic>
        <p:nvPicPr>
          <p:cNvPr id="27650" name="Picture 2"/>
          <p:cNvPicPr>
            <a:picLocks noChangeAspect="1" noChangeArrowheads="1"/>
          </p:cNvPicPr>
          <p:nvPr/>
        </p:nvPicPr>
        <p:blipFill>
          <a:blip r:embed="rId4" cstate="print"/>
          <a:srcRect/>
          <a:stretch>
            <a:fillRect/>
          </a:stretch>
        </p:blipFill>
        <p:spPr bwMode="auto">
          <a:xfrm>
            <a:off x="33338" y="4724130"/>
            <a:ext cx="2844560" cy="533670"/>
          </a:xfrm>
          <a:prstGeom prst="rect">
            <a:avLst/>
          </a:prstGeom>
          <a:noFill/>
          <a:ln w="9525">
            <a:noFill/>
            <a:miter lim="800000"/>
            <a:headEnd/>
            <a:tailEnd/>
          </a:ln>
        </p:spPr>
      </p:pic>
      <p:pic>
        <p:nvPicPr>
          <p:cNvPr id="27651" name="Picture 3"/>
          <p:cNvPicPr>
            <a:picLocks noChangeAspect="1" noChangeArrowheads="1"/>
          </p:cNvPicPr>
          <p:nvPr/>
        </p:nvPicPr>
        <p:blipFill>
          <a:blip r:embed="rId5" cstate="print"/>
          <a:srcRect/>
          <a:stretch>
            <a:fillRect/>
          </a:stretch>
        </p:blipFill>
        <p:spPr bwMode="auto">
          <a:xfrm>
            <a:off x="58738" y="5688718"/>
            <a:ext cx="4513262" cy="407282"/>
          </a:xfrm>
          <a:prstGeom prst="rect">
            <a:avLst/>
          </a:prstGeom>
          <a:noFill/>
          <a:ln w="9525">
            <a:noFill/>
            <a:miter lim="800000"/>
            <a:headEnd/>
            <a:tailEnd/>
          </a:ln>
        </p:spPr>
      </p:pic>
      <p:pic>
        <p:nvPicPr>
          <p:cNvPr id="27652" name="Picture 4"/>
          <p:cNvPicPr>
            <a:picLocks noChangeAspect="1" noChangeArrowheads="1"/>
          </p:cNvPicPr>
          <p:nvPr/>
        </p:nvPicPr>
        <p:blipFill>
          <a:blip r:embed="rId6" cstate="print"/>
          <a:srcRect/>
          <a:stretch>
            <a:fillRect/>
          </a:stretch>
        </p:blipFill>
        <p:spPr bwMode="auto">
          <a:xfrm>
            <a:off x="4769678" y="4419600"/>
            <a:ext cx="4152348" cy="2438400"/>
          </a:xfrm>
          <a:prstGeom prst="rect">
            <a:avLst/>
          </a:prstGeom>
          <a:noFill/>
          <a:ln w="9525">
            <a:noFill/>
            <a:miter lim="800000"/>
            <a:headEnd/>
            <a:tailEnd/>
          </a:ln>
        </p:spPr>
      </p:pic>
      <p:sp>
        <p:nvSpPr>
          <p:cNvPr id="17" name="TextBox 16"/>
          <p:cNvSpPr txBox="1"/>
          <p:nvPr/>
        </p:nvSpPr>
        <p:spPr>
          <a:xfrm>
            <a:off x="7143768" y="4000504"/>
            <a:ext cx="1785950" cy="369332"/>
          </a:xfrm>
          <a:prstGeom prst="rect">
            <a:avLst/>
          </a:prstGeom>
          <a:noFill/>
        </p:spPr>
        <p:txBody>
          <a:bodyPr wrap="square" rtlCol="0">
            <a:spAutoFit/>
          </a:bodyPr>
          <a:lstStyle/>
          <a:p>
            <a:r>
              <a:rPr lang="en-US" altLang="zh-CN" i="1" dirty="0" err="1"/>
              <a:t>H</a:t>
            </a:r>
            <a:r>
              <a:rPr lang="en-US" altLang="zh-CN" i="1" baseline="-25000" dirty="0" err="1"/>
              <a:t>x</a:t>
            </a:r>
            <a:r>
              <a:rPr lang="en-US" altLang="zh-CN" dirty="0"/>
              <a:t> is tangential </a:t>
            </a:r>
            <a:r>
              <a:rPr lang="en-US" altLang="zh-CN" i="1" dirty="0"/>
              <a:t>H</a:t>
            </a:r>
            <a:endParaRPr lang="zh-CN" altLang="en-US" i="1" dirty="0"/>
          </a:p>
        </p:txBody>
      </p:sp>
      <p:sp>
        <p:nvSpPr>
          <p:cNvPr id="3" name="灯片编号占位符 2">
            <a:extLst>
              <a:ext uri="{FF2B5EF4-FFF2-40B4-BE49-F238E27FC236}">
                <a16:creationId xmlns:a16="http://schemas.microsoft.com/office/drawing/2014/main" id="{BE22EA63-DABC-4264-8F3B-EC41B5A4172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34</a:t>
            </a:fld>
            <a:endParaRPr lang="en-US"/>
          </a:p>
        </p:txBody>
      </p:sp>
      <p:sp>
        <p:nvSpPr>
          <p:cNvPr id="20" name="矩形 19"/>
          <p:cNvSpPr/>
          <p:nvPr/>
        </p:nvSpPr>
        <p:spPr>
          <a:xfrm>
            <a:off x="184667" y="1808152"/>
            <a:ext cx="1507014" cy="646331"/>
          </a:xfrm>
          <a:prstGeom prst="rect">
            <a:avLst/>
          </a:prstGeom>
          <a:solidFill>
            <a:schemeClr val="accent6">
              <a:lumMod val="20000"/>
              <a:lumOff val="80000"/>
            </a:schemeClr>
          </a:solidFill>
        </p:spPr>
        <p:txBody>
          <a:bodyPr wrap="square">
            <a:spAutoFit/>
          </a:bodyPr>
          <a:lstStyle/>
          <a:p>
            <a:pPr>
              <a:lnSpc>
                <a:spcPct val="150000"/>
              </a:lnSpc>
            </a:pPr>
            <a:r>
              <a:rPr lang="en-US" altLang="zh-CN" sz="2400" dirty="0" smtClean="0">
                <a:latin typeface="Gill Sans MT" panose="020B0502020104020203" pitchFamily="34" charset="0"/>
                <a:cs typeface="Times New Roman" panose="02020603050405020304" pitchFamily="18" charset="0"/>
              </a:rPr>
              <a:t>Apply B.C.</a:t>
            </a:r>
            <a:endParaRPr lang="en-US" sz="2400" dirty="0">
              <a:latin typeface="Gill Sans MT" panose="020B0502020104020203" pitchFamily="34" charset="0"/>
              <a:cs typeface="Times New Roman" panose="02020603050405020304" pitchFamily="18" charset="0"/>
            </a:endParaRPr>
          </a:p>
        </p:txBody>
      </p:sp>
      <p:sp>
        <p:nvSpPr>
          <p:cNvPr id="25" name="矩形 24"/>
          <p:cNvSpPr/>
          <p:nvPr/>
        </p:nvSpPr>
        <p:spPr>
          <a:xfrm>
            <a:off x="163323" y="6174117"/>
            <a:ext cx="2810065" cy="553998"/>
          </a:xfrm>
          <a:prstGeom prst="rect">
            <a:avLst/>
          </a:prstGeom>
          <a:solidFill>
            <a:schemeClr val="accent6">
              <a:lumMod val="20000"/>
              <a:lumOff val="80000"/>
            </a:schemeClr>
          </a:solidFill>
        </p:spPr>
        <p:txBody>
          <a:bodyPr wrap="square">
            <a:spAutoFit/>
          </a:bodyPr>
          <a:lstStyle/>
          <a:p>
            <a:pPr>
              <a:lnSpc>
                <a:spcPct val="150000"/>
              </a:lnSpc>
            </a:pPr>
            <a:r>
              <a:rPr lang="en-US" altLang="zh-CN" sz="2000" dirty="0" smtClean="0">
                <a:latin typeface="Gill Sans MT" panose="020B0502020104020203" pitchFamily="34" charset="0"/>
                <a:cs typeface="Times New Roman" panose="02020603050405020304" pitchFamily="18" charset="0"/>
              </a:rPr>
              <a:t>Tangential: y components</a:t>
            </a:r>
            <a:endParaRPr lang="en-US" sz="2000" dirty="0">
              <a:latin typeface="Gill Sans MT" panose="020B0502020104020203" pitchFamily="34" charset="0"/>
              <a:cs typeface="Times New Roman" panose="02020603050405020304" pitchFamily="18" charset="0"/>
            </a:endParaRPr>
          </a:p>
        </p:txBody>
      </p:sp>
      <p:sp>
        <p:nvSpPr>
          <p:cNvPr id="26" name="矩形 25"/>
          <p:cNvSpPr/>
          <p:nvPr/>
        </p:nvSpPr>
        <p:spPr>
          <a:xfrm>
            <a:off x="5257982" y="4980801"/>
            <a:ext cx="2810065" cy="553998"/>
          </a:xfrm>
          <a:prstGeom prst="rect">
            <a:avLst/>
          </a:prstGeom>
          <a:solidFill>
            <a:schemeClr val="accent6">
              <a:lumMod val="20000"/>
              <a:lumOff val="80000"/>
            </a:schemeClr>
          </a:solidFill>
        </p:spPr>
        <p:txBody>
          <a:bodyPr wrap="square">
            <a:spAutoFit/>
          </a:bodyPr>
          <a:lstStyle/>
          <a:p>
            <a:pPr>
              <a:lnSpc>
                <a:spcPct val="150000"/>
              </a:lnSpc>
            </a:pPr>
            <a:r>
              <a:rPr lang="en-US" altLang="zh-CN" sz="2000" dirty="0" smtClean="0">
                <a:latin typeface="Gill Sans MT" panose="020B0502020104020203" pitchFamily="34" charset="0"/>
                <a:cs typeface="Times New Roman" panose="02020603050405020304" pitchFamily="18" charset="0"/>
              </a:rPr>
              <a:t>Tangential: x components</a:t>
            </a:r>
            <a:endParaRPr lang="en-US" sz="2000" dirty="0">
              <a:latin typeface="Gill Sans MT" panose="020B0502020104020203"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of Boundary Equations</a:t>
            </a:r>
          </a:p>
        </p:txBody>
      </p:sp>
      <p:sp>
        <p:nvSpPr>
          <p:cNvPr id="6" name="TextBox 5"/>
          <p:cNvSpPr txBox="1"/>
          <p:nvPr/>
        </p:nvSpPr>
        <p:spPr>
          <a:xfrm>
            <a:off x="76200" y="2494035"/>
            <a:ext cx="5995998" cy="400110"/>
          </a:xfrm>
          <a:prstGeom prst="rect">
            <a:avLst/>
          </a:prstGeom>
          <a:noFill/>
        </p:spPr>
        <p:txBody>
          <a:bodyPr wrap="square" rtlCol="0">
            <a:spAutoFit/>
          </a:bodyPr>
          <a:lstStyle/>
          <a:p>
            <a:r>
              <a:rPr lang="en-US" sz="2000" dirty="0">
                <a:solidFill>
                  <a:srgbClr val="C00000"/>
                </a:solidFill>
              </a:rPr>
              <a:t>1. Exponents have to be equal for all values of </a:t>
            </a:r>
            <a:r>
              <a:rPr lang="en-US" sz="2000" i="1" dirty="0">
                <a:solidFill>
                  <a:srgbClr val="C00000"/>
                </a:solidFill>
              </a:rPr>
              <a:t>x</a:t>
            </a:r>
            <a:r>
              <a:rPr lang="en-US" sz="2000" dirty="0">
                <a:solidFill>
                  <a:srgbClr val="C00000"/>
                </a:solidFill>
              </a:rPr>
              <a:t>.  Hence,</a:t>
            </a:r>
          </a:p>
        </p:txBody>
      </p:sp>
      <p:sp>
        <p:nvSpPr>
          <p:cNvPr id="7" name="TextBox 6"/>
          <p:cNvSpPr txBox="1"/>
          <p:nvPr/>
        </p:nvSpPr>
        <p:spPr>
          <a:xfrm>
            <a:off x="108819" y="4532539"/>
            <a:ext cx="4463181" cy="400110"/>
          </a:xfrm>
          <a:prstGeom prst="rect">
            <a:avLst/>
          </a:prstGeom>
          <a:noFill/>
        </p:spPr>
        <p:txBody>
          <a:bodyPr wrap="none" rtlCol="0">
            <a:spAutoFit/>
          </a:bodyPr>
          <a:lstStyle/>
          <a:p>
            <a:r>
              <a:rPr lang="en-US" sz="2000" dirty="0">
                <a:solidFill>
                  <a:srgbClr val="C00000"/>
                </a:solidFill>
              </a:rPr>
              <a:t>2. Consequently, remaining terms become</a:t>
            </a:r>
          </a:p>
        </p:txBody>
      </p:sp>
      <p:sp>
        <p:nvSpPr>
          <p:cNvPr id="10" name="TextBox 9"/>
          <p:cNvSpPr txBox="1"/>
          <p:nvPr/>
        </p:nvSpPr>
        <p:spPr>
          <a:xfrm>
            <a:off x="4876800" y="3864122"/>
            <a:ext cx="4114800" cy="707886"/>
          </a:xfrm>
          <a:prstGeom prst="rect">
            <a:avLst/>
          </a:prstGeom>
          <a:noFill/>
        </p:spPr>
        <p:txBody>
          <a:bodyPr wrap="square" rtlCol="0">
            <a:spAutoFit/>
          </a:bodyPr>
          <a:lstStyle/>
          <a:p>
            <a:r>
              <a:rPr lang="en-US" sz="2000" dirty="0">
                <a:solidFill>
                  <a:srgbClr val="C00000"/>
                </a:solidFill>
              </a:rPr>
              <a:t>3. Solution gives expressions for reflection and transmission coefficients:</a:t>
            </a:r>
          </a:p>
        </p:txBody>
      </p:sp>
      <p:pic>
        <p:nvPicPr>
          <p:cNvPr id="28674" name="Picture 2"/>
          <p:cNvPicPr>
            <a:picLocks noGrp="1" noChangeAspect="1" noChangeArrowheads="1"/>
          </p:cNvPicPr>
          <p:nvPr>
            <p:ph sz="quarter" idx="1"/>
          </p:nvPr>
        </p:nvPicPr>
        <p:blipFill>
          <a:blip r:embed="rId2" cstate="print"/>
          <a:srcRect/>
          <a:stretch>
            <a:fillRect/>
          </a:stretch>
        </p:blipFill>
        <p:spPr bwMode="auto">
          <a:xfrm>
            <a:off x="304801" y="3173690"/>
            <a:ext cx="3886200" cy="398983"/>
          </a:xfrm>
          <a:prstGeom prst="rect">
            <a:avLst/>
          </a:prstGeom>
          <a:noFill/>
          <a:ln w="9525">
            <a:noFill/>
            <a:miter lim="800000"/>
            <a:headEnd/>
            <a:tailEnd/>
          </a:ln>
        </p:spPr>
      </p:pic>
      <p:pic>
        <p:nvPicPr>
          <p:cNvPr id="28675" name="Picture 3"/>
          <p:cNvPicPr>
            <a:picLocks noChangeAspect="1" noChangeArrowheads="1"/>
          </p:cNvPicPr>
          <p:nvPr/>
        </p:nvPicPr>
        <p:blipFill>
          <a:blip r:embed="rId3" cstate="print"/>
          <a:srcRect/>
          <a:stretch>
            <a:fillRect/>
          </a:stretch>
        </p:blipFill>
        <p:spPr bwMode="auto">
          <a:xfrm>
            <a:off x="152400" y="4989739"/>
            <a:ext cx="4405311" cy="1296781"/>
          </a:xfrm>
          <a:prstGeom prst="rect">
            <a:avLst/>
          </a:prstGeom>
          <a:noFill/>
          <a:ln w="9525">
            <a:noFill/>
            <a:miter lim="800000"/>
            <a:headEnd/>
            <a:tailEnd/>
          </a:ln>
        </p:spPr>
      </p:pic>
      <p:pic>
        <p:nvPicPr>
          <p:cNvPr id="28676" name="Picture 4"/>
          <p:cNvPicPr>
            <a:picLocks noChangeAspect="1" noChangeArrowheads="1"/>
          </p:cNvPicPr>
          <p:nvPr/>
        </p:nvPicPr>
        <p:blipFill>
          <a:blip r:embed="rId4" cstate="print"/>
          <a:srcRect/>
          <a:stretch>
            <a:fillRect/>
          </a:stretch>
        </p:blipFill>
        <p:spPr bwMode="auto">
          <a:xfrm>
            <a:off x="4953000" y="4572008"/>
            <a:ext cx="3904084" cy="1649139"/>
          </a:xfrm>
          <a:prstGeom prst="rect">
            <a:avLst/>
          </a:prstGeom>
          <a:noFill/>
          <a:ln w="9525">
            <a:noFill/>
            <a:miter lim="800000"/>
            <a:headEnd/>
            <a:tailEnd/>
          </a:ln>
        </p:spPr>
      </p:pic>
      <p:pic>
        <p:nvPicPr>
          <p:cNvPr id="28677" name="Picture 5"/>
          <p:cNvPicPr>
            <a:picLocks noChangeAspect="1" noChangeArrowheads="1"/>
          </p:cNvPicPr>
          <p:nvPr/>
        </p:nvPicPr>
        <p:blipFill>
          <a:blip r:embed="rId5" cstate="print"/>
          <a:srcRect/>
          <a:stretch>
            <a:fillRect/>
          </a:stretch>
        </p:blipFill>
        <p:spPr bwMode="auto">
          <a:xfrm>
            <a:off x="5105400" y="6353183"/>
            <a:ext cx="1981198" cy="450505"/>
          </a:xfrm>
          <a:prstGeom prst="rect">
            <a:avLst/>
          </a:prstGeom>
          <a:noFill/>
          <a:ln w="9525">
            <a:noFill/>
            <a:miter lim="800000"/>
            <a:headEnd/>
            <a:tailEnd/>
          </a:ln>
        </p:spPr>
      </p:pic>
      <p:sp>
        <p:nvSpPr>
          <p:cNvPr id="3" name="Right Arrow 2"/>
          <p:cNvSpPr/>
          <p:nvPr/>
        </p:nvSpPr>
        <p:spPr>
          <a:xfrm>
            <a:off x="4557711" y="3256035"/>
            <a:ext cx="1538289" cy="2286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rotWithShape="1">
          <a:blip r:embed="rId6" cstate="print"/>
          <a:srcRect l="10748" t="4637" r="68691" b="62035"/>
          <a:stretch/>
        </p:blipFill>
        <p:spPr bwMode="auto">
          <a:xfrm>
            <a:off x="6324600" y="2557466"/>
            <a:ext cx="1676400" cy="1371600"/>
          </a:xfrm>
          <a:prstGeom prst="rect">
            <a:avLst/>
          </a:prstGeom>
          <a:noFill/>
          <a:ln w="9525">
            <a:noFill/>
            <a:miter lim="800000"/>
            <a:headEnd/>
            <a:tailEnd/>
          </a:ln>
        </p:spPr>
      </p:pic>
      <p:sp>
        <p:nvSpPr>
          <p:cNvPr id="4" name="灯片编号占位符 3">
            <a:extLst>
              <a:ext uri="{FF2B5EF4-FFF2-40B4-BE49-F238E27FC236}">
                <a16:creationId xmlns:a16="http://schemas.microsoft.com/office/drawing/2014/main" id="{52A14CEE-D18E-44C4-ACD1-269B83B7E91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35</a:t>
            </a:fld>
            <a:endParaRPr lang="en-US"/>
          </a:p>
        </p:txBody>
      </p:sp>
      <p:sp>
        <p:nvSpPr>
          <p:cNvPr id="15" name="矩形 14"/>
          <p:cNvSpPr/>
          <p:nvPr/>
        </p:nvSpPr>
        <p:spPr>
          <a:xfrm>
            <a:off x="152400" y="3760164"/>
            <a:ext cx="3129309" cy="553998"/>
          </a:xfrm>
          <a:prstGeom prst="rect">
            <a:avLst/>
          </a:prstGeom>
          <a:solidFill>
            <a:schemeClr val="accent6">
              <a:lumMod val="20000"/>
              <a:lumOff val="80000"/>
            </a:schemeClr>
          </a:solidFill>
        </p:spPr>
        <p:txBody>
          <a:bodyPr wrap="square">
            <a:spAutoFit/>
          </a:bodyPr>
          <a:lstStyle/>
          <a:p>
            <a:pPr>
              <a:lnSpc>
                <a:spcPct val="150000"/>
              </a:lnSpc>
            </a:pPr>
            <a:r>
              <a:rPr lang="en-US" altLang="zh-CN" sz="2000" dirty="0" smtClean="0">
                <a:latin typeface="Gill Sans MT" panose="020B0502020104020203" pitchFamily="34" charset="0"/>
                <a:cs typeface="Times New Roman" panose="02020603050405020304" pitchFamily="18" charset="0"/>
              </a:rPr>
              <a:t>Phase Matching Condition</a:t>
            </a:r>
            <a:endParaRPr lang="en-US" sz="2000" dirty="0">
              <a:latin typeface="Gill Sans MT" panose="020B0502020104020203" pitchFamily="34" charset="0"/>
              <a:cs typeface="Times New Roman" panose="02020603050405020304" pitchFamily="18" charset="0"/>
            </a:endParaRPr>
          </a:p>
        </p:txBody>
      </p:sp>
      <p:pic>
        <p:nvPicPr>
          <p:cNvPr id="9" name="图片 8"/>
          <p:cNvPicPr>
            <a:picLocks noChangeAspect="1"/>
          </p:cNvPicPr>
          <p:nvPr/>
        </p:nvPicPr>
        <p:blipFill>
          <a:blip r:embed="rId7"/>
          <a:stretch>
            <a:fillRect/>
          </a:stretch>
        </p:blipFill>
        <p:spPr>
          <a:xfrm>
            <a:off x="581419" y="1146721"/>
            <a:ext cx="4541914" cy="432854"/>
          </a:xfrm>
          <a:prstGeom prst="rect">
            <a:avLst/>
          </a:prstGeom>
          <a:solidFill>
            <a:schemeClr val="bg1"/>
          </a:solidFill>
        </p:spPr>
      </p:pic>
      <p:pic>
        <p:nvPicPr>
          <p:cNvPr id="16" name="图片 15"/>
          <p:cNvPicPr>
            <a:picLocks noChangeAspect="1"/>
          </p:cNvPicPr>
          <p:nvPr/>
        </p:nvPicPr>
        <p:blipFill>
          <a:blip r:embed="rId8"/>
          <a:stretch>
            <a:fillRect/>
          </a:stretch>
        </p:blipFill>
        <p:spPr>
          <a:xfrm>
            <a:off x="581419" y="1705662"/>
            <a:ext cx="6529382" cy="627942"/>
          </a:xfrm>
          <a:prstGeom prst="rect">
            <a:avLst/>
          </a:prstGeom>
          <a:ln>
            <a:solidFill>
              <a:srgbClr val="FF0000"/>
            </a:solidFill>
          </a:ln>
        </p:spPr>
      </p:pic>
      <p:sp>
        <p:nvSpPr>
          <p:cNvPr id="28" name="矩形 27"/>
          <p:cNvSpPr/>
          <p:nvPr/>
        </p:nvSpPr>
        <p:spPr>
          <a:xfrm>
            <a:off x="5233266" y="1152084"/>
            <a:ext cx="3910734" cy="418320"/>
          </a:xfrm>
          <a:prstGeom prst="rect">
            <a:avLst/>
          </a:prstGeom>
          <a:solidFill>
            <a:schemeClr val="accent6">
              <a:lumMod val="20000"/>
              <a:lumOff val="80000"/>
            </a:schemeClr>
          </a:solidFill>
        </p:spPr>
        <p:txBody>
          <a:bodyPr wrap="square">
            <a:spAutoFit/>
          </a:bodyPr>
          <a:lstStyle/>
          <a:p>
            <a:pPr>
              <a:lnSpc>
                <a:spcPct val="150000"/>
              </a:lnSpc>
            </a:pPr>
            <a:r>
              <a:rPr lang="en-US" sz="1600" dirty="0" smtClean="0">
                <a:latin typeface="Gill Sans MT" panose="020B0502020104020203" pitchFamily="34" charset="0"/>
                <a:cs typeface="Times New Roman" panose="02020603050405020304" pitchFamily="18" charset="0"/>
              </a:rPr>
              <a:t>T</a:t>
            </a:r>
            <a:r>
              <a:rPr lang="en-US" altLang="zh-CN" sz="1600" dirty="0" smtClean="0">
                <a:latin typeface="Gill Sans MT" panose="020B0502020104020203" pitchFamily="34" charset="0"/>
                <a:cs typeface="Times New Roman" panose="02020603050405020304" pitchFamily="18" charset="0"/>
              </a:rPr>
              <a:t>hink “x” as control variables for phase</a:t>
            </a:r>
            <a:endParaRPr lang="en-US" sz="1600" dirty="0">
              <a:latin typeface="Gill Sans MT" panose="020B0502020104020203"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674"/>
                                        </p:tgtEl>
                                        <p:attrNameLst>
                                          <p:attrName>style.visibility</p:attrName>
                                        </p:attrNameLst>
                                      </p:cBhvr>
                                      <p:to>
                                        <p:strVal val="visible"/>
                                      </p:to>
                                    </p:set>
                                    <p:anim calcmode="lin" valueType="num">
                                      <p:cBhvr additive="base">
                                        <p:cTn id="11" dur="500" fill="hold"/>
                                        <p:tgtEl>
                                          <p:spTgt spid="28674"/>
                                        </p:tgtEl>
                                        <p:attrNameLst>
                                          <p:attrName>ppt_x</p:attrName>
                                        </p:attrNameLst>
                                      </p:cBhvr>
                                      <p:tavLst>
                                        <p:tav tm="0">
                                          <p:val>
                                            <p:strVal val="#ppt_x"/>
                                          </p:val>
                                        </p:tav>
                                        <p:tav tm="100000">
                                          <p:val>
                                            <p:strVal val="#ppt_x"/>
                                          </p:val>
                                        </p:tav>
                                      </p:tavLst>
                                    </p:anim>
                                    <p:anim calcmode="lin" valueType="num">
                                      <p:cBhvr additive="base">
                                        <p:cTn id="12" dur="500" fill="hold"/>
                                        <p:tgtEl>
                                          <p:spTgt spid="286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8675"/>
                                        </p:tgtEl>
                                        <p:attrNameLst>
                                          <p:attrName>style.visibility</p:attrName>
                                        </p:attrNameLst>
                                      </p:cBhvr>
                                      <p:to>
                                        <p:strVal val="visible"/>
                                      </p:to>
                                    </p:set>
                                    <p:anim calcmode="lin" valueType="num">
                                      <p:cBhvr additive="base">
                                        <p:cTn id="31" dur="500" fill="hold"/>
                                        <p:tgtEl>
                                          <p:spTgt spid="28675"/>
                                        </p:tgtEl>
                                        <p:attrNameLst>
                                          <p:attrName>ppt_x</p:attrName>
                                        </p:attrNameLst>
                                      </p:cBhvr>
                                      <p:tavLst>
                                        <p:tav tm="0">
                                          <p:val>
                                            <p:strVal val="#ppt_x"/>
                                          </p:val>
                                        </p:tav>
                                        <p:tav tm="100000">
                                          <p:val>
                                            <p:strVal val="#ppt_x"/>
                                          </p:val>
                                        </p:tav>
                                      </p:tavLst>
                                    </p:anim>
                                    <p:anim calcmode="lin" valueType="num">
                                      <p:cBhvr additive="base">
                                        <p:cTn id="32" dur="500" fill="hold"/>
                                        <p:tgtEl>
                                          <p:spTgt spid="2867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676"/>
                                        </p:tgtEl>
                                        <p:attrNameLst>
                                          <p:attrName>style.visibility</p:attrName>
                                        </p:attrNameLst>
                                      </p:cBhvr>
                                      <p:to>
                                        <p:strVal val="visible"/>
                                      </p:to>
                                    </p:set>
                                    <p:anim calcmode="lin" valueType="num">
                                      <p:cBhvr additive="base">
                                        <p:cTn id="41" dur="500" fill="hold"/>
                                        <p:tgtEl>
                                          <p:spTgt spid="28676"/>
                                        </p:tgtEl>
                                        <p:attrNameLst>
                                          <p:attrName>ppt_x</p:attrName>
                                        </p:attrNameLst>
                                      </p:cBhvr>
                                      <p:tavLst>
                                        <p:tav tm="0">
                                          <p:val>
                                            <p:strVal val="#ppt_x"/>
                                          </p:val>
                                        </p:tav>
                                        <p:tav tm="100000">
                                          <p:val>
                                            <p:strVal val="#ppt_x"/>
                                          </p:val>
                                        </p:tav>
                                      </p:tavLst>
                                    </p:anim>
                                    <p:anim calcmode="lin" valueType="num">
                                      <p:cBhvr additive="base">
                                        <p:cTn id="42" dur="500" fill="hold"/>
                                        <p:tgtEl>
                                          <p:spTgt spid="2867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677"/>
                                        </p:tgtEl>
                                        <p:attrNameLst>
                                          <p:attrName>style.visibility</p:attrName>
                                        </p:attrNameLst>
                                      </p:cBhvr>
                                      <p:to>
                                        <p:strVal val="visible"/>
                                      </p:to>
                                    </p:set>
                                    <p:anim calcmode="lin" valueType="num">
                                      <p:cBhvr additive="base">
                                        <p:cTn id="45" dur="500" fill="hold"/>
                                        <p:tgtEl>
                                          <p:spTgt spid="28677"/>
                                        </p:tgtEl>
                                        <p:attrNameLst>
                                          <p:attrName>ppt_x</p:attrName>
                                        </p:attrNameLst>
                                      </p:cBhvr>
                                      <p:tavLst>
                                        <p:tav tm="0">
                                          <p:val>
                                            <p:strVal val="#ppt_x"/>
                                          </p:val>
                                        </p:tav>
                                        <p:tav tm="100000">
                                          <p:val>
                                            <p:strVal val="#ppt_x"/>
                                          </p:val>
                                        </p:tav>
                                      </p:tavLst>
                                    </p:anim>
                                    <p:anim calcmode="lin" valueType="num">
                                      <p:cBhvr additive="base">
                                        <p:cTn id="46"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698" name="Picture 2"/>
          <p:cNvPicPr>
            <a:picLocks noGrp="1" noChangeAspect="1" noChangeArrowheads="1"/>
          </p:cNvPicPr>
          <p:nvPr>
            <p:ph sz="quarter" idx="1"/>
          </p:nvPr>
        </p:nvPicPr>
        <p:blipFill>
          <a:blip r:embed="rId2" cstate="print"/>
          <a:srcRect/>
          <a:stretch>
            <a:fillRect/>
          </a:stretch>
        </p:blipFill>
        <p:spPr bwMode="auto">
          <a:xfrm>
            <a:off x="0" y="228600"/>
            <a:ext cx="6885963" cy="5715000"/>
          </a:xfrm>
          <a:prstGeom prst="rect">
            <a:avLst/>
          </a:prstGeom>
          <a:noFill/>
          <a:ln w="9525">
            <a:noFill/>
            <a:miter lim="800000"/>
            <a:headEnd/>
            <a:tailEnd/>
          </a:ln>
        </p:spPr>
      </p:pic>
      <p:sp>
        <p:nvSpPr>
          <p:cNvPr id="5" name="TextBox 4"/>
          <p:cNvSpPr txBox="1"/>
          <p:nvPr/>
        </p:nvSpPr>
        <p:spPr>
          <a:xfrm>
            <a:off x="7696200" y="6019800"/>
            <a:ext cx="653770" cy="369332"/>
          </a:xfrm>
          <a:prstGeom prst="rect">
            <a:avLst/>
          </a:prstGeom>
          <a:noFill/>
        </p:spPr>
        <p:txBody>
          <a:bodyPr wrap="none" rtlCol="0">
            <a:spAutoFit/>
          </a:bodyPr>
          <a:lstStyle/>
          <a:p>
            <a:r>
              <a:rPr lang="en-US" dirty="0">
                <a:solidFill>
                  <a:srgbClr val="FF0000"/>
                </a:solidFill>
              </a:rPr>
              <a:t>Cont.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cstate="print"/>
          <a:srcRect/>
          <a:stretch>
            <a:fillRect/>
          </a:stretch>
        </p:blipFill>
        <p:spPr bwMode="auto">
          <a:xfrm>
            <a:off x="0" y="914400"/>
            <a:ext cx="4800599" cy="3588998"/>
          </a:xfrm>
          <a:prstGeom prst="rect">
            <a:avLst/>
          </a:prstGeom>
          <a:noFill/>
          <a:ln w="9525">
            <a:noFill/>
            <a:miter lim="800000"/>
            <a:headEnd/>
            <a:tailEnd/>
          </a:ln>
        </p:spPr>
      </p:pic>
      <p:pic>
        <p:nvPicPr>
          <p:cNvPr id="29700" name="Picture 4"/>
          <p:cNvPicPr>
            <a:picLocks noChangeAspect="1" noChangeArrowheads="1"/>
          </p:cNvPicPr>
          <p:nvPr/>
        </p:nvPicPr>
        <p:blipFill>
          <a:blip r:embed="rId3" cstate="print"/>
          <a:srcRect/>
          <a:stretch>
            <a:fillRect/>
          </a:stretch>
        </p:blipFill>
        <p:spPr bwMode="auto">
          <a:xfrm>
            <a:off x="4800600" y="3657600"/>
            <a:ext cx="4343400" cy="2971800"/>
          </a:xfrm>
          <a:prstGeom prst="rect">
            <a:avLst/>
          </a:prstGeom>
          <a:noFill/>
          <a:ln w="9525">
            <a:noFill/>
            <a:miter lim="800000"/>
            <a:headEnd/>
            <a:tailEnd/>
          </a:ln>
        </p:spPr>
      </p:pic>
      <p:sp>
        <p:nvSpPr>
          <p:cNvPr id="6" name="TextBox 5"/>
          <p:cNvSpPr txBox="1"/>
          <p:nvPr/>
        </p:nvSpPr>
        <p:spPr>
          <a:xfrm>
            <a:off x="609600" y="152400"/>
            <a:ext cx="3373640" cy="584776"/>
          </a:xfrm>
          <a:prstGeom prst="rect">
            <a:avLst/>
          </a:prstGeom>
          <a:noFill/>
        </p:spPr>
        <p:txBody>
          <a:bodyPr wrap="none" rtlCol="0">
            <a:spAutoFit/>
          </a:bodyPr>
          <a:lstStyle/>
          <a:p>
            <a:r>
              <a:rPr lang="en-US" sz="3200" dirty="0">
                <a:solidFill>
                  <a:schemeClr val="tx2"/>
                </a:solidFill>
              </a:rPr>
              <a:t>Example 8-6 (cont.)</a:t>
            </a:r>
          </a:p>
        </p:txBody>
      </p:sp>
      <p:sp>
        <p:nvSpPr>
          <p:cNvPr id="7" name="TextBox 6"/>
          <p:cNvSpPr txBox="1"/>
          <p:nvPr/>
        </p:nvSpPr>
        <p:spPr>
          <a:xfrm>
            <a:off x="84582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23604CB2-E2C0-465B-AE7D-C64FEA889A3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37</a:t>
            </a:fld>
            <a:endParaRPr lang="en-US"/>
          </a:p>
        </p:txBody>
      </p:sp>
      <p:sp>
        <p:nvSpPr>
          <p:cNvPr id="3" name="内容占位符 2"/>
          <p:cNvSpPr>
            <a:spLocks noGrp="1"/>
          </p:cNvSpPr>
          <p:nvPr>
            <p:ph sz="quarter"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4300928" y="11668"/>
            <a:ext cx="184666" cy="369332"/>
          </a:xfrm>
          <a:prstGeom prst="rect">
            <a:avLst/>
          </a:prstGeom>
          <a:noFill/>
        </p:spPr>
        <p:txBody>
          <a:bodyPr wrap="none" rtlCol="0">
            <a:spAutoFit/>
          </a:bodyPr>
          <a:lstStyle/>
          <a:p>
            <a:r>
              <a:rPr lang="en-US" dirty="0"/>
              <a:t> </a:t>
            </a:r>
          </a:p>
        </p:txBody>
      </p:sp>
      <p:pic>
        <p:nvPicPr>
          <p:cNvPr id="30723" name="Picture 3"/>
          <p:cNvPicPr>
            <a:picLocks noChangeAspect="1" noChangeArrowheads="1"/>
          </p:cNvPicPr>
          <p:nvPr/>
        </p:nvPicPr>
        <p:blipFill>
          <a:blip r:embed="rId2" cstate="print"/>
          <a:srcRect/>
          <a:stretch>
            <a:fillRect/>
          </a:stretch>
        </p:blipFill>
        <p:spPr bwMode="auto">
          <a:xfrm>
            <a:off x="-1" y="685800"/>
            <a:ext cx="3851921" cy="3443970"/>
          </a:xfrm>
          <a:prstGeom prst="rect">
            <a:avLst/>
          </a:prstGeom>
          <a:noFill/>
          <a:ln w="9525">
            <a:noFill/>
            <a:miter lim="800000"/>
            <a:headEnd/>
            <a:tailEnd/>
          </a:ln>
        </p:spPr>
      </p:pic>
      <p:pic>
        <p:nvPicPr>
          <p:cNvPr id="30724" name="Picture 4"/>
          <p:cNvPicPr>
            <a:picLocks noChangeAspect="1" noChangeArrowheads="1"/>
          </p:cNvPicPr>
          <p:nvPr/>
        </p:nvPicPr>
        <p:blipFill>
          <a:blip r:embed="rId3" cstate="print"/>
          <a:srcRect/>
          <a:stretch>
            <a:fillRect/>
          </a:stretch>
        </p:blipFill>
        <p:spPr bwMode="auto">
          <a:xfrm>
            <a:off x="4064376" y="2743200"/>
            <a:ext cx="4933951" cy="4038600"/>
          </a:xfrm>
          <a:prstGeom prst="rect">
            <a:avLst/>
          </a:prstGeom>
          <a:noFill/>
          <a:ln w="9525">
            <a:noFill/>
            <a:miter lim="800000"/>
            <a:headEnd/>
            <a:tailEnd/>
          </a:ln>
        </p:spPr>
      </p:pic>
      <p:sp>
        <p:nvSpPr>
          <p:cNvPr id="8" name="TextBox 7"/>
          <p:cNvSpPr txBox="1"/>
          <p:nvPr/>
        </p:nvSpPr>
        <p:spPr>
          <a:xfrm>
            <a:off x="685800" y="76200"/>
            <a:ext cx="3373640" cy="584776"/>
          </a:xfrm>
          <a:prstGeom prst="rect">
            <a:avLst/>
          </a:prstGeom>
          <a:noFill/>
        </p:spPr>
        <p:txBody>
          <a:bodyPr wrap="none" rtlCol="0">
            <a:spAutoFit/>
          </a:bodyPr>
          <a:lstStyle/>
          <a:p>
            <a:r>
              <a:rPr lang="en-US" sz="3200" dirty="0">
                <a:solidFill>
                  <a:srgbClr val="1F497D"/>
                </a:solidFill>
              </a:rPr>
              <a:t>Example 8-6 (cont.)</a:t>
            </a:r>
          </a:p>
        </p:txBody>
      </p:sp>
      <p:sp>
        <p:nvSpPr>
          <p:cNvPr id="9" name="TextBox 8"/>
          <p:cNvSpPr txBox="1"/>
          <p:nvPr/>
        </p:nvSpPr>
        <p:spPr>
          <a:xfrm>
            <a:off x="8001000" y="64770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8D7688C1-5C84-441F-850B-48D27315615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38</a:t>
            </a:fld>
            <a:endParaRPr lang="en-US"/>
          </a:p>
        </p:txBody>
      </p:sp>
      <p:pic>
        <p:nvPicPr>
          <p:cNvPr id="10" name="Picture 2"/>
          <p:cNvPicPr>
            <a:picLocks noGrp="1" noChangeAspect="1" noChangeArrowheads="1"/>
          </p:cNvPicPr>
          <p:nvPr>
            <p:ph sz="quarter" idx="1"/>
          </p:nvPr>
        </p:nvPicPr>
        <p:blipFill rotWithShape="1">
          <a:blip r:embed="rId4" cstate="print">
            <a:clrChange>
              <a:clrFrom>
                <a:srgbClr val="FFFFFF"/>
              </a:clrFrom>
              <a:clrTo>
                <a:srgbClr val="FFFFFF">
                  <a:alpha val="0"/>
                </a:srgbClr>
              </a:clrTo>
            </a:clrChange>
          </a:blip>
          <a:srcRect t="385"/>
          <a:stretch/>
        </p:blipFill>
        <p:spPr bwMode="auto">
          <a:xfrm>
            <a:off x="5364088" y="116631"/>
            <a:ext cx="3624961" cy="2482619"/>
          </a:xfrm>
          <a:prstGeom prst="rect">
            <a:avLst/>
          </a:prstGeom>
          <a:solidFill>
            <a:schemeClr val="accent6">
              <a:lumMod val="20000"/>
              <a:lumOff val="80000"/>
            </a:schemeClr>
          </a:solidFill>
          <a:ln w="9525">
            <a:solidFill>
              <a:schemeClr val="bg1">
                <a:lumMod val="75000"/>
              </a:schemeClr>
            </a:solidFill>
            <a:prstDash val="lgDash"/>
            <a:miter lim="800000"/>
            <a:headEnd/>
            <a:tailEnd/>
          </a:ln>
        </p:spPr>
      </p:pic>
      <p:pic>
        <p:nvPicPr>
          <p:cNvPr id="3" name="图片 2"/>
          <p:cNvPicPr>
            <a:picLocks noChangeAspect="1"/>
          </p:cNvPicPr>
          <p:nvPr/>
        </p:nvPicPr>
        <p:blipFill rotWithShape="1">
          <a:blip r:embed="rId5"/>
          <a:srcRect l="28738" t="11012"/>
          <a:stretch/>
        </p:blipFill>
        <p:spPr>
          <a:xfrm>
            <a:off x="8409735" y="5877272"/>
            <a:ext cx="609902" cy="370787"/>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矩形 11"/>
          <p:cNvSpPr/>
          <p:nvPr/>
        </p:nvSpPr>
        <p:spPr>
          <a:xfrm>
            <a:off x="2627784" y="5373216"/>
            <a:ext cx="432048"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763688" y="5373216"/>
            <a:ext cx="360040"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195736" y="3356992"/>
            <a:ext cx="216024" cy="2880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343400" y="0"/>
            <a:ext cx="184666" cy="369332"/>
          </a:xfrm>
          <a:prstGeom prst="rect">
            <a:avLst/>
          </a:prstGeom>
          <a:noFill/>
        </p:spPr>
        <p:txBody>
          <a:bodyPr wrap="none" rtlCol="0">
            <a:spAutoFit/>
          </a:bodyPr>
          <a:lstStyle/>
          <a:p>
            <a:r>
              <a:rPr lang="en-US" dirty="0"/>
              <a:t> </a:t>
            </a:r>
          </a:p>
        </p:txBody>
      </p:sp>
      <p:sp>
        <p:nvSpPr>
          <p:cNvPr id="13" name="TextBox 12"/>
          <p:cNvSpPr txBox="1"/>
          <p:nvPr/>
        </p:nvSpPr>
        <p:spPr>
          <a:xfrm>
            <a:off x="76200" y="4343400"/>
            <a:ext cx="184666" cy="369332"/>
          </a:xfrm>
          <a:prstGeom prst="rect">
            <a:avLst/>
          </a:prstGeom>
          <a:noFill/>
        </p:spPr>
        <p:txBody>
          <a:bodyPr wrap="none" rtlCol="0">
            <a:spAutoFit/>
          </a:bodyPr>
          <a:lstStyle/>
          <a:p>
            <a:r>
              <a:rPr lang="en-US" dirty="0">
                <a:solidFill>
                  <a:srgbClr val="FF0000"/>
                </a:solidFill>
              </a:rPr>
              <a:t> </a:t>
            </a:r>
          </a:p>
        </p:txBody>
      </p:sp>
      <p:pic>
        <p:nvPicPr>
          <p:cNvPr id="3174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 y="1447800"/>
            <a:ext cx="6324600" cy="2737186"/>
          </a:xfrm>
          <a:prstGeom prst="rect">
            <a:avLst/>
          </a:prstGeom>
          <a:noFill/>
          <a:ln w="9525">
            <a:noFill/>
            <a:miter lim="800000"/>
            <a:headEnd/>
            <a:tailEnd/>
          </a:ln>
        </p:spPr>
      </p:pic>
      <p:pic>
        <p:nvPicPr>
          <p:cNvPr id="31747" name="Picture 3"/>
          <p:cNvPicPr>
            <a:picLocks noChangeAspect="1" noChangeArrowheads="1"/>
          </p:cNvPicPr>
          <p:nvPr/>
        </p:nvPicPr>
        <p:blipFill>
          <a:blip r:embed="rId3" cstate="print">
            <a:clrChange>
              <a:clrFrom>
                <a:srgbClr val="FFFFFF"/>
              </a:clrFrom>
              <a:clrTo>
                <a:srgbClr val="FFFFFF">
                  <a:alpha val="0"/>
                </a:srgbClr>
              </a:clrTo>
            </a:clrChange>
          </a:blip>
          <a:srcRect b="59899"/>
          <a:stretch>
            <a:fillRect/>
          </a:stretch>
        </p:blipFill>
        <p:spPr bwMode="auto">
          <a:xfrm>
            <a:off x="152400" y="4572000"/>
            <a:ext cx="6400800" cy="2237050"/>
          </a:xfrm>
          <a:prstGeom prst="rect">
            <a:avLst/>
          </a:prstGeom>
          <a:noFill/>
          <a:ln w="9525">
            <a:noFill/>
            <a:miter lim="800000"/>
            <a:headEnd/>
            <a:tailEnd/>
          </a:ln>
        </p:spPr>
      </p:pic>
      <p:sp>
        <p:nvSpPr>
          <p:cNvPr id="9" name="TextBox 8"/>
          <p:cNvSpPr txBox="1"/>
          <p:nvPr/>
        </p:nvSpPr>
        <p:spPr>
          <a:xfrm>
            <a:off x="457200" y="152400"/>
            <a:ext cx="3373640" cy="584776"/>
          </a:xfrm>
          <a:prstGeom prst="rect">
            <a:avLst/>
          </a:prstGeom>
          <a:noFill/>
        </p:spPr>
        <p:txBody>
          <a:bodyPr wrap="none" rtlCol="0">
            <a:spAutoFit/>
          </a:bodyPr>
          <a:lstStyle/>
          <a:p>
            <a:r>
              <a:rPr lang="en-US" sz="3200" dirty="0">
                <a:solidFill>
                  <a:srgbClr val="1F497D"/>
                </a:solidFill>
              </a:rPr>
              <a:t>Example 8-6 (cont.)</a:t>
            </a:r>
          </a:p>
        </p:txBody>
      </p:sp>
      <p:sp>
        <p:nvSpPr>
          <p:cNvPr id="11" name="TextBox 10"/>
          <p:cNvSpPr txBox="1"/>
          <p:nvPr/>
        </p:nvSpPr>
        <p:spPr>
          <a:xfrm>
            <a:off x="7696200" y="60198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77B2056F-905D-4021-AD28-9F3DBE30ABF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Incidence</a:t>
            </a:r>
          </a:p>
        </p:txBody>
      </p:sp>
      <p:pic>
        <p:nvPicPr>
          <p:cNvPr id="5122" name="Picture 2"/>
          <p:cNvPicPr>
            <a:picLocks noGrp="1" noChangeAspect="1" noChangeArrowheads="1"/>
          </p:cNvPicPr>
          <p:nvPr>
            <p:ph sz="quarter" idx="1"/>
          </p:nvPr>
        </p:nvPicPr>
        <p:blipFill rotWithShape="1">
          <a:blip r:embed="rId3" cstate="print"/>
          <a:srcRect t="40021" b="11414"/>
          <a:stretch/>
        </p:blipFill>
        <p:spPr bwMode="auto">
          <a:xfrm>
            <a:off x="2195736" y="1628800"/>
            <a:ext cx="4320480" cy="2711856"/>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22EAD3FC-B905-4391-9AA4-8E855A4E89B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a:t>
            </a:fld>
            <a:endParaRPr lang="en-US"/>
          </a:p>
        </p:txBody>
      </p:sp>
      <p:sp>
        <p:nvSpPr>
          <p:cNvPr id="5" name="圆角矩形 4"/>
          <p:cNvSpPr/>
          <p:nvPr/>
        </p:nvSpPr>
        <p:spPr>
          <a:xfrm>
            <a:off x="190063" y="4437112"/>
            <a:ext cx="8702417" cy="2304256"/>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algn="just">
              <a:lnSpc>
                <a:spcPct val="150000"/>
              </a:lnSpc>
            </a:pPr>
            <a:r>
              <a:rPr lang="en-US" altLang="zh-CN" sz="1600" dirty="0" smtClean="0">
                <a:solidFill>
                  <a:schemeClr val="tx1"/>
                </a:solidFill>
                <a:latin typeface="Gill Sans MT" panose="020B0502020104020203" pitchFamily="34" charset="0"/>
              </a:rPr>
              <a:t>How to understand the word “</a:t>
            </a:r>
            <a:r>
              <a:rPr lang="en-US" altLang="zh-CN" sz="1600" b="1" dirty="0" smtClean="0">
                <a:solidFill>
                  <a:schemeClr val="tx1"/>
                </a:solidFill>
                <a:latin typeface="Gill Sans MT" panose="020B0502020104020203" pitchFamily="34" charset="0"/>
              </a:rPr>
              <a:t>boundary</a:t>
            </a:r>
            <a:r>
              <a:rPr lang="en-US" altLang="zh-CN" sz="1600" dirty="0" smtClean="0">
                <a:solidFill>
                  <a:schemeClr val="tx1"/>
                </a:solidFill>
                <a:latin typeface="Gill Sans MT" panose="020B0502020104020203" pitchFamily="34" charset="0"/>
              </a:rPr>
              <a:t>”?  </a:t>
            </a:r>
            <a:r>
              <a:rPr lang="zh-CN" altLang="en-US" sz="1600" dirty="0" smtClean="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CIC</a:t>
            </a:r>
            <a:r>
              <a:rPr lang="zh-CN" altLang="en-US" sz="1600" dirty="0" smtClean="0">
                <a:solidFill>
                  <a:schemeClr val="tx1"/>
                </a:solidFill>
                <a:latin typeface="Gill Sans MT" panose="020B0502020104020203" pitchFamily="34" charset="0"/>
              </a:rPr>
              <a:t>）</a:t>
            </a:r>
            <a:endParaRPr lang="en-US" altLang="zh-CN" sz="1600" dirty="0" smtClean="0">
              <a:solidFill>
                <a:schemeClr val="tx1"/>
              </a:solidFill>
              <a:latin typeface="Gill Sans MT" panose="020B0502020104020203" pitchFamily="34" charset="0"/>
            </a:endParaRP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physical </a:t>
            </a:r>
            <a:r>
              <a:rPr lang="en-US" altLang="zh-CN" sz="1600" u="sng" dirty="0" smtClean="0">
                <a:solidFill>
                  <a:srgbClr val="C00000"/>
                </a:solidFill>
                <a:latin typeface="Gill Sans MT" panose="020B0502020104020203" pitchFamily="34" charset="0"/>
              </a:rPr>
              <a:t>interface</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separates two different media</a:t>
            </a:r>
          </a:p>
          <a:p>
            <a:pPr marL="742950" lvl="1" indent="-285750" algn="just">
              <a:lnSpc>
                <a:spcPct val="150000"/>
              </a:lnSpc>
              <a:buFont typeface="Wingdings" panose="05000000000000000000" pitchFamily="2" charset="2"/>
              <a:buChar char="p"/>
            </a:pPr>
            <a:r>
              <a:rPr lang="en-US" altLang="zh-CN" sz="1600" dirty="0" smtClean="0">
                <a:solidFill>
                  <a:schemeClr val="tx1"/>
                </a:solidFill>
                <a:latin typeface="Gill Sans MT" panose="020B0502020104020203" pitchFamily="34" charset="0"/>
              </a:rPr>
              <a:t>example</a:t>
            </a:r>
            <a:r>
              <a:rPr lang="zh-CN" altLang="en-US" sz="1600" dirty="0" smtClean="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PEC, PMC, PML, ABC, IBC, RIS </a:t>
            </a:r>
            <a:r>
              <a:rPr lang="en-US" altLang="zh-CN" sz="1600" i="1" dirty="0" smtClean="0">
                <a:solidFill>
                  <a:schemeClr val="tx1"/>
                </a:solidFill>
                <a:latin typeface="Gill Sans MT" panose="020B0502020104020203" pitchFamily="34" charset="0"/>
              </a:rPr>
              <a:t>et. al </a:t>
            </a:r>
            <a:r>
              <a:rPr lang="en-US" altLang="zh-CN" sz="1600" dirty="0" smtClean="0">
                <a:solidFill>
                  <a:schemeClr val="tx1"/>
                </a:solidFill>
                <a:latin typeface="Gill Sans MT" panose="020B0502020104020203" pitchFamily="34" charset="0"/>
              </a:rPr>
              <a:t>(can you check what are they short for?)</a:t>
            </a: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mathematical </a:t>
            </a:r>
            <a:r>
              <a:rPr lang="en-US" altLang="zh-CN" sz="1600" u="sng" dirty="0" smtClean="0">
                <a:solidFill>
                  <a:srgbClr val="C00000"/>
                </a:solidFill>
                <a:latin typeface="Gill Sans MT" panose="020B0502020104020203" pitchFamily="34" charset="0"/>
              </a:rPr>
              <a:t>constraint</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narrows solution set to a given problem (example: |</a:t>
            </a:r>
            <a:r>
              <a:rPr lang="en-US" altLang="zh-CN" sz="1600" i="1" dirty="0" err="1" smtClean="0">
                <a:solidFill>
                  <a:schemeClr val="tx1"/>
                </a:solidFill>
                <a:latin typeface="Gill Sans MT" panose="020B0502020104020203" pitchFamily="34" charset="0"/>
              </a:rPr>
              <a:t>E</a:t>
            </a:r>
            <a:r>
              <a:rPr lang="en-US" altLang="zh-CN" sz="1600" baseline="-25000" dirty="0" err="1" smtClean="0">
                <a:solidFill>
                  <a:schemeClr val="tx1"/>
                </a:solidFill>
                <a:latin typeface="Gill Sans MT" panose="020B0502020104020203" pitchFamily="34" charset="0"/>
              </a:rPr>
              <a:t>tangential</a:t>
            </a:r>
            <a:r>
              <a:rPr lang="en-US" altLang="zh-CN" sz="1600" dirty="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=0)</a:t>
            </a: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compulsory </a:t>
            </a:r>
            <a:r>
              <a:rPr lang="en-US" altLang="zh-CN" sz="1600" u="sng" dirty="0" smtClean="0">
                <a:solidFill>
                  <a:srgbClr val="C00000"/>
                </a:solidFill>
                <a:latin typeface="Gill Sans MT" panose="020B0502020104020203" pitchFamily="34" charset="0"/>
              </a:rPr>
              <a:t>condition</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always holds, regardless of external changes.</a:t>
            </a:r>
          </a:p>
        </p:txBody>
      </p:sp>
    </p:spTree>
  </p:cSld>
  <p:clrMapOvr>
    <a:masterClrMapping/>
  </p:clrMapOvr>
  <p:timing>
    <p:tnLst>
      <p:par>
        <p:cTn id="1" dur="indefinite" restart="never" nodeType="tmRoot">
          <p:childTnLst>
            <p:par>
              <p:cTn id="2"/>
            </p:par>
            <p:par>
              <p:cTn id="3"/>
            </p:par>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771800" y="2204864"/>
            <a:ext cx="144016"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343400" y="0"/>
            <a:ext cx="184666" cy="369332"/>
          </a:xfrm>
          <a:prstGeom prst="rect">
            <a:avLst/>
          </a:prstGeom>
          <a:noFill/>
        </p:spPr>
        <p:txBody>
          <a:bodyPr wrap="none" rtlCol="0">
            <a:spAutoFit/>
          </a:bodyPr>
          <a:lstStyle/>
          <a:p>
            <a:r>
              <a:rPr lang="en-US" dirty="0"/>
              <a:t> </a:t>
            </a:r>
          </a:p>
        </p:txBody>
      </p:sp>
      <p:sp>
        <p:nvSpPr>
          <p:cNvPr id="13" name="TextBox 12"/>
          <p:cNvSpPr txBox="1"/>
          <p:nvPr/>
        </p:nvSpPr>
        <p:spPr>
          <a:xfrm>
            <a:off x="76200" y="4343400"/>
            <a:ext cx="184666" cy="369332"/>
          </a:xfrm>
          <a:prstGeom prst="rect">
            <a:avLst/>
          </a:prstGeom>
          <a:noFill/>
        </p:spPr>
        <p:txBody>
          <a:bodyPr wrap="none" rtlCol="0">
            <a:spAutoFit/>
          </a:bodyPr>
          <a:lstStyle/>
          <a:p>
            <a:r>
              <a:rPr lang="en-US" dirty="0">
                <a:solidFill>
                  <a:srgbClr val="FF0000"/>
                </a:solidFill>
              </a:rPr>
              <a:t> </a:t>
            </a:r>
          </a:p>
        </p:txBody>
      </p:sp>
      <p:sp>
        <p:nvSpPr>
          <p:cNvPr id="9" name="TextBox 8"/>
          <p:cNvSpPr txBox="1"/>
          <p:nvPr/>
        </p:nvSpPr>
        <p:spPr>
          <a:xfrm>
            <a:off x="457200" y="152400"/>
            <a:ext cx="3373640" cy="584776"/>
          </a:xfrm>
          <a:prstGeom prst="rect">
            <a:avLst/>
          </a:prstGeom>
          <a:noFill/>
        </p:spPr>
        <p:txBody>
          <a:bodyPr wrap="none" rtlCol="0">
            <a:spAutoFit/>
          </a:bodyPr>
          <a:lstStyle/>
          <a:p>
            <a:r>
              <a:rPr lang="en-US" sz="3200" dirty="0">
                <a:solidFill>
                  <a:srgbClr val="1F497D"/>
                </a:solidFill>
              </a:rPr>
              <a:t>Example 8-6 (cont.)</a:t>
            </a:r>
          </a:p>
        </p:txBody>
      </p:sp>
      <p:pic>
        <p:nvPicPr>
          <p:cNvPr id="10" name="Picture 9" descr="ex8-6a.tiff"/>
          <p:cNvPicPr>
            <a:picLocks noChangeAspect="1"/>
          </p:cNvPicPr>
          <p:nvPr/>
        </p:nvPicPr>
        <p:blipFill>
          <a:blip r:embed="rId2" cstate="print">
            <a:clrChange>
              <a:clrFrom>
                <a:srgbClr val="FFFFFF"/>
              </a:clrFrom>
              <a:clrTo>
                <a:srgbClr val="FFFFFF">
                  <a:alpha val="0"/>
                </a:srgbClr>
              </a:clrTo>
            </a:clrChange>
          </a:blip>
          <a:stretch>
            <a:fillRect/>
          </a:stretch>
        </p:blipFill>
        <p:spPr>
          <a:xfrm>
            <a:off x="533400" y="1600200"/>
            <a:ext cx="6400800" cy="4762818"/>
          </a:xfrm>
          <a:prstGeom prst="rect">
            <a:avLst/>
          </a:prstGeom>
        </p:spPr>
      </p:pic>
      <p:sp>
        <p:nvSpPr>
          <p:cNvPr id="2" name="灯片编号占位符 1">
            <a:extLst>
              <a:ext uri="{FF2B5EF4-FFF2-40B4-BE49-F238E27FC236}">
                <a16:creationId xmlns:a16="http://schemas.microsoft.com/office/drawing/2014/main" id="{D90D05E5-A91A-4260-9FBF-ABA7BD8E033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Polarization</a:t>
            </a:r>
          </a:p>
        </p:txBody>
      </p:sp>
      <p:pic>
        <p:nvPicPr>
          <p:cNvPr id="32770" name="Picture 2"/>
          <p:cNvPicPr>
            <a:picLocks noChangeAspect="1" noChangeArrowheads="1"/>
          </p:cNvPicPr>
          <p:nvPr/>
        </p:nvPicPr>
        <p:blipFill>
          <a:blip r:embed="rId2" cstate="print"/>
          <a:srcRect/>
          <a:stretch>
            <a:fillRect/>
          </a:stretch>
        </p:blipFill>
        <p:spPr bwMode="auto">
          <a:xfrm>
            <a:off x="-1" y="2057400"/>
            <a:ext cx="3707845" cy="1752600"/>
          </a:xfrm>
          <a:prstGeom prst="rect">
            <a:avLst/>
          </a:prstGeom>
          <a:noFill/>
          <a:ln w="9525">
            <a:noFill/>
            <a:miter lim="800000"/>
            <a:headEnd/>
            <a:tailEnd/>
          </a:ln>
        </p:spPr>
      </p:pic>
      <p:pic>
        <p:nvPicPr>
          <p:cNvPr id="32771" name="Picture 3"/>
          <p:cNvPicPr>
            <a:picLocks noChangeAspect="1" noChangeArrowheads="1"/>
          </p:cNvPicPr>
          <p:nvPr/>
        </p:nvPicPr>
        <p:blipFill>
          <a:blip r:embed="rId3" cstate="print"/>
          <a:srcRect/>
          <a:stretch>
            <a:fillRect/>
          </a:stretch>
        </p:blipFill>
        <p:spPr bwMode="auto">
          <a:xfrm>
            <a:off x="228600" y="4736757"/>
            <a:ext cx="2971800" cy="863428"/>
          </a:xfrm>
          <a:prstGeom prst="rect">
            <a:avLst/>
          </a:prstGeom>
          <a:noFill/>
          <a:ln w="9525">
            <a:noFill/>
            <a:miter lim="800000"/>
            <a:headEnd/>
            <a:tailEnd/>
          </a:ln>
        </p:spPr>
      </p:pic>
      <p:pic>
        <p:nvPicPr>
          <p:cNvPr id="32772" name="Picture 4"/>
          <p:cNvPicPr>
            <a:picLocks noGrp="1" noChangeAspect="1" noChangeArrowheads="1"/>
          </p:cNvPicPr>
          <p:nvPr>
            <p:ph sz="quarter" idx="1"/>
          </p:nvPr>
        </p:nvPicPr>
        <p:blipFill>
          <a:blip r:embed="rId4" cstate="print"/>
          <a:srcRect/>
          <a:stretch>
            <a:fillRect/>
          </a:stretch>
        </p:blipFill>
        <p:spPr bwMode="auto">
          <a:xfrm>
            <a:off x="3838818" y="990600"/>
            <a:ext cx="5249377" cy="58674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A355339D-5AC5-48C5-9EDF-F9CA32F8004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Coefficient vs. Angle</a:t>
            </a:r>
          </a:p>
        </p:txBody>
      </p:sp>
      <p:pic>
        <p:nvPicPr>
          <p:cNvPr id="33794" name="Picture 2"/>
          <p:cNvPicPr>
            <a:picLocks noGrp="1" noChangeAspect="1" noChangeArrowheads="1"/>
          </p:cNvPicPr>
          <p:nvPr>
            <p:ph sz="quarter" idx="1"/>
          </p:nvPr>
        </p:nvPicPr>
        <p:blipFill>
          <a:blip r:embed="rId2" cstate="print"/>
          <a:srcRect/>
          <a:stretch>
            <a:fillRect/>
          </a:stretch>
        </p:blipFill>
        <p:spPr bwMode="auto">
          <a:xfrm>
            <a:off x="4000496" y="1219200"/>
            <a:ext cx="4710215" cy="5638800"/>
          </a:xfrm>
          <a:prstGeom prst="rect">
            <a:avLst/>
          </a:prstGeom>
          <a:noFill/>
          <a:ln w="9525">
            <a:noFill/>
            <a:miter lim="800000"/>
            <a:headEnd/>
            <a:tailEnd/>
          </a:ln>
        </p:spPr>
      </p:pic>
      <p:sp>
        <p:nvSpPr>
          <p:cNvPr id="4" name="TextBox 3"/>
          <p:cNvSpPr txBox="1"/>
          <p:nvPr/>
        </p:nvSpPr>
        <p:spPr>
          <a:xfrm>
            <a:off x="357158" y="1643050"/>
            <a:ext cx="3429024" cy="954107"/>
          </a:xfrm>
          <a:prstGeom prst="rect">
            <a:avLst/>
          </a:prstGeom>
          <a:noFill/>
        </p:spPr>
        <p:txBody>
          <a:bodyPr wrap="square" rtlCol="0">
            <a:spAutoFit/>
          </a:bodyPr>
          <a:lstStyle/>
          <a:p>
            <a:r>
              <a:rPr lang="en-US" altLang="zh-CN" sz="2400" dirty="0"/>
              <a:t>This figure is valid for </a:t>
            </a:r>
            <a:r>
              <a:rPr lang="en-US" altLang="zh-CN" sz="3200" b="1" i="1" u="sng" dirty="0">
                <a:solidFill>
                  <a:srgbClr val="FF0000"/>
                </a:solidFill>
              </a:rPr>
              <a:t>nonmagnetic</a:t>
            </a:r>
            <a:r>
              <a:rPr lang="en-US" altLang="zh-CN" sz="2400" dirty="0"/>
              <a:t> materials</a:t>
            </a:r>
            <a:endParaRPr lang="zh-CN" altLang="en-US" sz="2400" dirty="0"/>
          </a:p>
        </p:txBody>
      </p:sp>
      <p:sp>
        <p:nvSpPr>
          <p:cNvPr id="3" name="灯片编号占位符 2">
            <a:extLst>
              <a:ext uri="{FF2B5EF4-FFF2-40B4-BE49-F238E27FC236}">
                <a16:creationId xmlns:a16="http://schemas.microsoft.com/office/drawing/2014/main" id="{9D77346B-DE41-47CB-98B6-3FA9F8B5B63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42</a:t>
            </a:fld>
            <a:endParaRPr lang="en-US"/>
          </a:p>
        </p:txBody>
      </p:sp>
      <p:pic>
        <p:nvPicPr>
          <p:cNvPr id="6" name="Picture 4"/>
          <p:cNvPicPr>
            <a:picLocks noChangeAspect="1" noChangeArrowheads="1"/>
          </p:cNvPicPr>
          <p:nvPr/>
        </p:nvPicPr>
        <p:blipFill>
          <a:blip r:embed="rId3" cstate="print">
            <a:grayscl/>
          </a:blip>
          <a:srcRect/>
          <a:stretch>
            <a:fillRect/>
          </a:stretch>
        </p:blipFill>
        <p:spPr bwMode="auto">
          <a:xfrm>
            <a:off x="263302" y="2960203"/>
            <a:ext cx="3473947" cy="1467443"/>
          </a:xfrm>
          <a:prstGeom prst="rect">
            <a:avLst/>
          </a:prstGeom>
          <a:noFill/>
          <a:ln w="9525">
            <a:noFill/>
            <a:miter lim="800000"/>
            <a:headEnd/>
            <a:tailEnd/>
          </a:ln>
        </p:spPr>
      </p:pic>
      <p:pic>
        <p:nvPicPr>
          <p:cNvPr id="7" name="Picture 2"/>
          <p:cNvPicPr>
            <a:picLocks noChangeAspect="1" noChangeArrowheads="1"/>
          </p:cNvPicPr>
          <p:nvPr/>
        </p:nvPicPr>
        <p:blipFill>
          <a:blip r:embed="rId4" cstate="print">
            <a:grayscl/>
          </a:blip>
          <a:srcRect/>
          <a:stretch>
            <a:fillRect/>
          </a:stretch>
        </p:blipFill>
        <p:spPr bwMode="auto">
          <a:xfrm>
            <a:off x="263304" y="4725144"/>
            <a:ext cx="3473946" cy="1642042"/>
          </a:xfrm>
          <a:prstGeom prst="rect">
            <a:avLst/>
          </a:prstGeom>
          <a:noFill/>
          <a:ln w="9525">
            <a:noFill/>
            <a:miter lim="800000"/>
            <a:headEnd/>
            <a:tailEnd/>
          </a:ln>
        </p:spPr>
      </p:pic>
      <p:sp>
        <p:nvSpPr>
          <p:cNvPr id="9" name="TextBox 3"/>
          <p:cNvSpPr txBox="1"/>
          <p:nvPr/>
        </p:nvSpPr>
        <p:spPr>
          <a:xfrm>
            <a:off x="8710711" y="4746104"/>
            <a:ext cx="466201" cy="523220"/>
          </a:xfrm>
          <a:prstGeom prst="rect">
            <a:avLst/>
          </a:prstGeom>
          <a:noFill/>
        </p:spPr>
        <p:txBody>
          <a:bodyPr wrap="square" rtlCol="0">
            <a:spAutoFit/>
          </a:bodyPr>
          <a:lstStyle/>
          <a:p>
            <a:r>
              <a:rPr lang="en-US" altLang="zh-CN" sz="2800" i="1" dirty="0" err="1" smtClean="0">
                <a:latin typeface="Times New Roman" panose="02020603050405020304" pitchFamily="18" charset="0"/>
                <a:cs typeface="Times New Roman" panose="02020603050405020304" pitchFamily="18" charset="0"/>
              </a:rPr>
              <a:t>θ</a:t>
            </a:r>
            <a:r>
              <a:rPr lang="en-US" altLang="zh-CN" sz="2800" baseline="-25000" dirty="0" err="1" smtClean="0"/>
              <a:t>i</a:t>
            </a:r>
            <a:endParaRPr lang="zh-CN" altLang="en-US" sz="2800" baseline="-25000" dirty="0"/>
          </a:p>
        </p:txBody>
      </p:sp>
      <p:sp>
        <p:nvSpPr>
          <p:cNvPr id="10" name="TextBox 3"/>
          <p:cNvSpPr txBox="1"/>
          <p:nvPr/>
        </p:nvSpPr>
        <p:spPr>
          <a:xfrm>
            <a:off x="3921248" y="1010612"/>
            <a:ext cx="648072" cy="523220"/>
          </a:xfrm>
          <a:prstGeom prst="rect">
            <a:avLst/>
          </a:prstGeom>
          <a:noFill/>
        </p:spPr>
        <p:txBody>
          <a:bodyPr wrap="square" rtlCol="0">
            <a:spAutoFit/>
          </a:bodyPr>
          <a:lstStyle/>
          <a:p>
            <a:r>
              <a:rPr lang="en-US" altLang="zh-CN" sz="2800" i="1" dirty="0" smtClean="0">
                <a:latin typeface="Times New Roman" panose="02020603050405020304" pitchFamily="18" charset="0"/>
                <a:cs typeface="Times New Roman" panose="02020603050405020304" pitchFamily="18" charset="0"/>
              </a:rPr>
              <a:t>|Γ|</a:t>
            </a:r>
            <a:endParaRPr lang="zh-CN" altLang="en-US" sz="2800"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Brewster Angle</a:t>
            </a:r>
          </a:p>
        </p:txBody>
      </p:sp>
      <p:sp>
        <p:nvSpPr>
          <p:cNvPr id="7" name="TextBox 6"/>
          <p:cNvSpPr txBox="1"/>
          <p:nvPr/>
        </p:nvSpPr>
        <p:spPr>
          <a:xfrm>
            <a:off x="228600" y="2743200"/>
            <a:ext cx="2859176" cy="400110"/>
          </a:xfrm>
          <a:prstGeom prst="rect">
            <a:avLst/>
          </a:prstGeom>
          <a:noFill/>
        </p:spPr>
        <p:txBody>
          <a:bodyPr wrap="none" rtlCol="0">
            <a:spAutoFit/>
          </a:bodyPr>
          <a:lstStyle/>
          <a:p>
            <a:r>
              <a:rPr lang="en-US" sz="2000" dirty="0">
                <a:solidFill>
                  <a:srgbClr val="0000FF"/>
                </a:solidFill>
              </a:rPr>
              <a:t>Perpendicular Polarization</a:t>
            </a:r>
          </a:p>
        </p:txBody>
      </p:sp>
      <p:sp>
        <p:nvSpPr>
          <p:cNvPr id="8" name="TextBox 7"/>
          <p:cNvSpPr txBox="1"/>
          <p:nvPr/>
        </p:nvSpPr>
        <p:spPr>
          <a:xfrm>
            <a:off x="228600" y="4038600"/>
            <a:ext cx="2029409" cy="646331"/>
          </a:xfrm>
          <a:prstGeom prst="rect">
            <a:avLst/>
          </a:prstGeom>
          <a:noFill/>
        </p:spPr>
        <p:txBody>
          <a:bodyPr wrap="none" rtlCol="0">
            <a:spAutoFit/>
          </a:bodyPr>
          <a:lstStyle/>
          <a:p>
            <a:r>
              <a:rPr lang="en-US" dirty="0">
                <a:solidFill>
                  <a:srgbClr val="0000FF"/>
                </a:solidFill>
              </a:rPr>
              <a:t>Parallel Polarization</a:t>
            </a:r>
          </a:p>
          <a:p>
            <a:endParaRPr lang="en-US" dirty="0"/>
          </a:p>
        </p:txBody>
      </p:sp>
      <p:pic>
        <p:nvPicPr>
          <p:cNvPr id="34818" name="Picture 2"/>
          <p:cNvPicPr>
            <a:picLocks noGrp="1" noChangeAspect="1" noChangeArrowheads="1"/>
          </p:cNvPicPr>
          <p:nvPr>
            <p:ph sz="quarter" idx="1"/>
          </p:nvPr>
        </p:nvPicPr>
        <p:blipFill>
          <a:blip r:embed="rId2" cstate="print"/>
          <a:srcRect/>
          <a:stretch>
            <a:fillRect/>
          </a:stretch>
        </p:blipFill>
        <p:spPr bwMode="auto">
          <a:xfrm>
            <a:off x="228600" y="1747494"/>
            <a:ext cx="7013575" cy="676962"/>
          </a:xfrm>
          <a:prstGeom prst="rect">
            <a:avLst/>
          </a:prstGeom>
          <a:noFill/>
          <a:ln w="9525">
            <a:noFill/>
            <a:miter lim="800000"/>
            <a:headEnd/>
            <a:tailEnd/>
          </a:ln>
        </p:spPr>
      </p:pic>
      <p:pic>
        <p:nvPicPr>
          <p:cNvPr id="34819" name="Picture 3"/>
          <p:cNvPicPr>
            <a:picLocks noChangeAspect="1" noChangeArrowheads="1"/>
          </p:cNvPicPr>
          <p:nvPr/>
        </p:nvPicPr>
        <p:blipFill>
          <a:blip r:embed="rId3" cstate="print"/>
          <a:srcRect/>
          <a:stretch>
            <a:fillRect/>
          </a:stretch>
        </p:blipFill>
        <p:spPr bwMode="auto">
          <a:xfrm>
            <a:off x="457200" y="3429000"/>
            <a:ext cx="4495800" cy="263547"/>
          </a:xfrm>
          <a:prstGeom prst="rect">
            <a:avLst/>
          </a:prstGeom>
          <a:noFill/>
          <a:ln w="9525">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685801" y="4495800"/>
            <a:ext cx="3886200" cy="1676507"/>
          </a:xfrm>
          <a:prstGeom prst="rect">
            <a:avLst/>
          </a:prstGeom>
          <a:noFill/>
          <a:ln w="9525">
            <a:noFill/>
            <a:miter lim="800000"/>
            <a:headEnd/>
            <a:tailEnd/>
          </a:ln>
        </p:spPr>
      </p:pic>
      <p:pic>
        <p:nvPicPr>
          <p:cNvPr id="9" name="Picture 2"/>
          <p:cNvPicPr>
            <a:picLocks noChangeAspect="1" noChangeArrowheads="1"/>
          </p:cNvPicPr>
          <p:nvPr/>
        </p:nvPicPr>
        <p:blipFill rotWithShape="1">
          <a:blip r:embed="rId5" cstate="print"/>
          <a:srcRect r="6248" b="51968"/>
          <a:stretch/>
        </p:blipFill>
        <p:spPr bwMode="auto">
          <a:xfrm>
            <a:off x="5078127" y="4913148"/>
            <a:ext cx="3476197" cy="841810"/>
          </a:xfrm>
          <a:prstGeom prst="rect">
            <a:avLst/>
          </a:prstGeom>
          <a:noFill/>
          <a:ln w="9525">
            <a:noFill/>
            <a:miter lim="800000"/>
            <a:headEnd/>
            <a:tailEnd/>
          </a:ln>
        </p:spPr>
      </p:pic>
      <p:sp>
        <p:nvSpPr>
          <p:cNvPr id="10" name="TextBox 9"/>
          <p:cNvSpPr txBox="1"/>
          <p:nvPr/>
        </p:nvSpPr>
        <p:spPr>
          <a:xfrm>
            <a:off x="5072066" y="3314642"/>
            <a:ext cx="3429024" cy="400110"/>
          </a:xfrm>
          <a:prstGeom prst="rect">
            <a:avLst/>
          </a:prstGeom>
          <a:noFill/>
        </p:spPr>
        <p:txBody>
          <a:bodyPr wrap="square" rtlCol="0">
            <a:spAutoFit/>
          </a:bodyPr>
          <a:lstStyle/>
          <a:p>
            <a:r>
              <a:rPr lang="en-US" altLang="zh-CN" sz="2000" dirty="0">
                <a:solidFill>
                  <a:srgbClr val="FF0000"/>
                </a:solidFill>
              </a:rPr>
              <a:t>But exist for magnetic materials</a:t>
            </a:r>
            <a:endParaRPr lang="zh-CN" altLang="en-US" sz="2000" dirty="0">
              <a:solidFill>
                <a:srgbClr val="FF0000"/>
              </a:solidFill>
            </a:endParaRPr>
          </a:p>
        </p:txBody>
      </p:sp>
      <p:sp>
        <p:nvSpPr>
          <p:cNvPr id="3" name="灯片编号占位符 2">
            <a:extLst>
              <a:ext uri="{FF2B5EF4-FFF2-40B4-BE49-F238E27FC236}">
                <a16:creationId xmlns:a16="http://schemas.microsoft.com/office/drawing/2014/main" id="{8FBF22C3-2B78-41F9-836B-ED7D175A2C4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43</a:t>
            </a:fld>
            <a:endParaRPr lang="en-US"/>
          </a:p>
        </p:txBody>
      </p:sp>
      <p:sp>
        <p:nvSpPr>
          <p:cNvPr id="5" name="矩形 4"/>
          <p:cNvSpPr/>
          <p:nvPr/>
        </p:nvSpPr>
        <p:spPr>
          <a:xfrm>
            <a:off x="266700" y="6329229"/>
            <a:ext cx="7401644" cy="646331"/>
          </a:xfrm>
          <a:prstGeom prst="rect">
            <a:avLst/>
          </a:prstGeom>
        </p:spPr>
        <p:txBody>
          <a:bodyPr wrap="square">
            <a:spAutoFit/>
          </a:bodyPr>
          <a:lstStyle/>
          <a:p>
            <a:r>
              <a:rPr lang="en-US" altLang="zh-CN" dirty="0">
                <a:solidFill>
                  <a:srgbClr val="000000"/>
                </a:solidFill>
                <a:latin typeface="Gill Sans MT" panose="020B0502020104020203" pitchFamily="34" charset="0"/>
              </a:rPr>
              <a:t>Brewster angle is also called the </a:t>
            </a:r>
            <a:r>
              <a:rPr lang="en-US" altLang="zh-CN" b="1" i="1" dirty="0">
                <a:solidFill>
                  <a:srgbClr val="ED1D24"/>
                </a:solidFill>
                <a:latin typeface="Gill Sans MT" panose="020B0502020104020203" pitchFamily="34" charset="0"/>
              </a:rPr>
              <a:t>polarizing angle</a:t>
            </a:r>
            <a:r>
              <a:rPr lang="en-US" altLang="zh-CN" dirty="0">
                <a:latin typeface="Gill Sans MT" panose="020B0502020104020203" pitchFamily="34" charset="0"/>
              </a:rPr>
              <a:t> </a:t>
            </a:r>
            <a:r>
              <a:rPr lang="en-US" altLang="zh-CN" dirty="0" smtClean="0">
                <a:solidFill>
                  <a:srgbClr val="000000"/>
                </a:solidFill>
                <a:latin typeface="Gill Sans MT" panose="020B0502020104020203" pitchFamily="34" charset="0"/>
              </a:rPr>
              <a:t>for polarizer design</a:t>
            </a:r>
            <a:r>
              <a:rPr lang="en-US" altLang="zh-CN" dirty="0">
                <a:latin typeface="Gill Sans MT" panose="020B0502020104020203" pitchFamily="34" charset="0"/>
              </a:rPr>
              <a:t/>
            </a:r>
            <a:br>
              <a:rPr lang="en-US" altLang="zh-CN" dirty="0">
                <a:latin typeface="Gill Sans MT" panose="020B0502020104020203" pitchFamily="34" charset="0"/>
              </a:rPr>
            </a:br>
            <a:endParaRPr lang="zh-CN" altLang="en-US" dirty="0">
              <a:latin typeface="Gill Sans MT" panose="020B0502020104020203"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3419872" y="4507468"/>
            <a:ext cx="216024" cy="646331"/>
          </a:xfrm>
          <a:prstGeom prst="rect">
            <a:avLst/>
          </a:prstGeom>
          <a:solidFill>
            <a:srgbClr val="FFFF00"/>
          </a:solidFill>
        </p:spPr>
        <p:txBody>
          <a:bodyPr wrap="square">
            <a:spAutoFit/>
          </a:bodyPr>
          <a:lstStyle/>
          <a:p>
            <a:endParaRPr lang="en-US" altLang="zh-CN" dirty="0" smtClean="0">
              <a:solidFill>
                <a:srgbClr val="000000"/>
              </a:solidFill>
              <a:latin typeface="Gill Sans MT" panose="020B0502020104020203" pitchFamily="34" charset="0"/>
            </a:endParaRPr>
          </a:p>
          <a:p>
            <a:endParaRPr lang="zh-CN" altLang="en-US" dirty="0">
              <a:latin typeface="Gill Sans MT" panose="020B0502020104020203" pitchFamily="34" charset="0"/>
            </a:endParaRPr>
          </a:p>
        </p:txBody>
      </p:sp>
      <p:sp>
        <p:nvSpPr>
          <p:cNvPr id="23" name="矩形 22"/>
          <p:cNvSpPr/>
          <p:nvPr/>
        </p:nvSpPr>
        <p:spPr>
          <a:xfrm>
            <a:off x="120437" y="1646411"/>
            <a:ext cx="2212178" cy="27306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530385" y="1643062"/>
            <a:ext cx="3128871" cy="27306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fontScale="90000"/>
          </a:bodyPr>
          <a:lstStyle/>
          <a:p>
            <a:r>
              <a:rPr lang="en-US" dirty="0"/>
              <a:t>Power Reflectivity and Transmissivity</a:t>
            </a:r>
          </a:p>
        </p:txBody>
      </p:sp>
      <p:pic>
        <p:nvPicPr>
          <p:cNvPr id="35842" name="Picture 2"/>
          <p:cNvPicPr>
            <a:picLocks noGrp="1" noChangeAspect="1" noChangeArrowheads="1"/>
          </p:cNvPicPr>
          <p:nvPr>
            <p:ph sz="quarter" idx="1"/>
          </p:nvPr>
        </p:nvPicPr>
        <p:blipFill>
          <a:blip r:embed="rId2" cstate="print"/>
          <a:srcRect/>
          <a:stretch>
            <a:fillRect/>
          </a:stretch>
        </p:blipFill>
        <p:spPr bwMode="auto">
          <a:xfrm>
            <a:off x="5868143" y="1643062"/>
            <a:ext cx="3280808" cy="3233738"/>
          </a:xfrm>
          <a:prstGeom prst="rect">
            <a:avLst/>
          </a:prstGeom>
          <a:noFill/>
          <a:ln w="9525">
            <a:noFill/>
            <a:miter lim="800000"/>
            <a:headEnd/>
            <a:tailEnd/>
          </a:ln>
        </p:spPr>
      </p:pic>
      <p:sp>
        <p:nvSpPr>
          <p:cNvPr id="3" name="TextBox 2"/>
          <p:cNvSpPr txBox="1"/>
          <p:nvPr/>
        </p:nvSpPr>
        <p:spPr>
          <a:xfrm>
            <a:off x="120436" y="1572002"/>
            <a:ext cx="1964131" cy="707886"/>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Time-average power densities</a:t>
            </a:r>
          </a:p>
        </p:txBody>
      </p:sp>
      <p:pic>
        <p:nvPicPr>
          <p:cNvPr id="4" name="Picture 3"/>
          <p:cNvPicPr>
            <a:picLocks noChangeAspect="1"/>
          </p:cNvPicPr>
          <p:nvPr/>
        </p:nvPicPr>
        <p:blipFill>
          <a:blip r:embed="rId3" cstate="print"/>
          <a:stretch>
            <a:fillRect/>
          </a:stretch>
        </p:blipFill>
        <p:spPr>
          <a:xfrm>
            <a:off x="663000" y="2286000"/>
            <a:ext cx="1242000" cy="1978800"/>
          </a:xfrm>
          <a:prstGeom prst="rect">
            <a:avLst/>
          </a:prstGeom>
        </p:spPr>
      </p:pic>
      <p:pic>
        <p:nvPicPr>
          <p:cNvPr id="6" name="Picture 5"/>
          <p:cNvPicPr>
            <a:picLocks noChangeAspect="1"/>
          </p:cNvPicPr>
          <p:nvPr/>
        </p:nvPicPr>
        <p:blipFill>
          <a:blip r:embed="rId4" cstate="print">
            <a:clrChange>
              <a:clrFrom>
                <a:srgbClr val="FFFFFF"/>
              </a:clrFrom>
              <a:clrTo>
                <a:srgbClr val="FFFFFF">
                  <a:alpha val="0"/>
                </a:srgbClr>
              </a:clrTo>
            </a:clrChange>
          </a:blip>
          <a:stretch>
            <a:fillRect/>
          </a:stretch>
        </p:blipFill>
        <p:spPr>
          <a:xfrm>
            <a:off x="1294088" y="4458319"/>
            <a:ext cx="3333750" cy="657225"/>
          </a:xfrm>
          <a:prstGeom prst="rect">
            <a:avLst/>
          </a:prstGeom>
        </p:spPr>
      </p:pic>
      <p:pic>
        <p:nvPicPr>
          <p:cNvPr id="7" name="Picture 6"/>
          <p:cNvPicPr>
            <a:picLocks noChangeAspect="1"/>
          </p:cNvPicPr>
          <p:nvPr/>
        </p:nvPicPr>
        <p:blipFill>
          <a:blip r:embed="rId5" cstate="print"/>
          <a:stretch>
            <a:fillRect/>
          </a:stretch>
        </p:blipFill>
        <p:spPr>
          <a:xfrm>
            <a:off x="1284000" y="5305048"/>
            <a:ext cx="1203188" cy="368600"/>
          </a:xfrm>
          <a:prstGeom prst="rect">
            <a:avLst/>
          </a:prstGeom>
        </p:spPr>
      </p:pic>
      <p:pic>
        <p:nvPicPr>
          <p:cNvPr id="8" name="Picture 7"/>
          <p:cNvPicPr>
            <a:picLocks noChangeAspect="1"/>
          </p:cNvPicPr>
          <p:nvPr/>
        </p:nvPicPr>
        <p:blipFill>
          <a:blip r:embed="rId6" cstate="print"/>
          <a:stretch>
            <a:fillRect/>
          </a:stretch>
        </p:blipFill>
        <p:spPr>
          <a:xfrm>
            <a:off x="2679111" y="5188485"/>
            <a:ext cx="1591313" cy="669300"/>
          </a:xfrm>
          <a:prstGeom prst="rect">
            <a:avLst/>
          </a:prstGeom>
        </p:spPr>
      </p:pic>
      <p:pic>
        <p:nvPicPr>
          <p:cNvPr id="9" name="Picture 8"/>
          <p:cNvPicPr>
            <a:picLocks noChangeAspect="1"/>
          </p:cNvPicPr>
          <p:nvPr/>
        </p:nvPicPr>
        <p:blipFill rotWithShape="1">
          <a:blip r:embed="rId7" cstate="print"/>
          <a:srcRect b="66526"/>
          <a:stretch/>
        </p:blipFill>
        <p:spPr>
          <a:xfrm>
            <a:off x="1503638" y="6043579"/>
            <a:ext cx="2914650" cy="685513"/>
          </a:xfrm>
          <a:prstGeom prst="rect">
            <a:avLst/>
          </a:prstGeom>
        </p:spPr>
      </p:pic>
      <p:pic>
        <p:nvPicPr>
          <p:cNvPr id="12" name="Picture 11"/>
          <p:cNvPicPr>
            <a:picLocks noChangeAspect="1"/>
          </p:cNvPicPr>
          <p:nvPr/>
        </p:nvPicPr>
        <p:blipFill rotWithShape="1">
          <a:blip r:embed="rId7" cstate="print"/>
          <a:srcRect t="67094" r="7599"/>
          <a:stretch/>
        </p:blipFill>
        <p:spPr>
          <a:xfrm>
            <a:off x="6372200" y="6058879"/>
            <a:ext cx="2693183" cy="673875"/>
          </a:xfrm>
          <a:prstGeom prst="rect">
            <a:avLst/>
          </a:prstGeom>
        </p:spPr>
      </p:pic>
      <p:sp>
        <p:nvSpPr>
          <p:cNvPr id="10" name="灯片编号占位符 9">
            <a:extLst>
              <a:ext uri="{FF2B5EF4-FFF2-40B4-BE49-F238E27FC236}">
                <a16:creationId xmlns:a16="http://schemas.microsoft.com/office/drawing/2014/main" id="{AD10B9DC-9085-4E8F-A5AF-A56BB7C62AF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44</a:t>
            </a:fld>
            <a:endParaRPr lang="en-US"/>
          </a:p>
        </p:txBody>
      </p:sp>
      <p:sp>
        <p:nvSpPr>
          <p:cNvPr id="11" name="矩形 10"/>
          <p:cNvSpPr/>
          <p:nvPr/>
        </p:nvSpPr>
        <p:spPr>
          <a:xfrm>
            <a:off x="538808" y="1216918"/>
            <a:ext cx="1510561" cy="369332"/>
          </a:xfrm>
          <a:prstGeom prst="rect">
            <a:avLst/>
          </a:prstGeom>
          <a:solidFill>
            <a:srgbClr val="FFFF00"/>
          </a:solidFill>
        </p:spPr>
        <p:txBody>
          <a:bodyPr wrap="square">
            <a:spAutoFit/>
          </a:bodyPr>
          <a:lstStyle/>
          <a:p>
            <a:r>
              <a:rPr lang="en-US" altLang="zh-CN" dirty="0">
                <a:solidFill>
                  <a:srgbClr val="000000"/>
                </a:solidFill>
                <a:latin typeface="Gill Sans MT" panose="020B0502020104020203" pitchFamily="34" charset="0"/>
              </a:rPr>
              <a:t>power ratios</a:t>
            </a:r>
            <a:r>
              <a:rPr lang="en-US" altLang="zh-CN" dirty="0">
                <a:latin typeface="Gill Sans MT" panose="020B0502020104020203" pitchFamily="34" charset="0"/>
              </a:rPr>
              <a:t> </a:t>
            </a:r>
            <a:endParaRPr lang="zh-CN" altLang="en-US" dirty="0">
              <a:latin typeface="Gill Sans MT" panose="020B0502020104020203" pitchFamily="34" charset="0"/>
            </a:endParaRPr>
          </a:p>
        </p:txBody>
      </p:sp>
      <p:sp>
        <p:nvSpPr>
          <p:cNvPr id="19" name="矩形 18"/>
          <p:cNvSpPr/>
          <p:nvPr/>
        </p:nvSpPr>
        <p:spPr>
          <a:xfrm>
            <a:off x="6060066" y="4876869"/>
            <a:ext cx="3053550" cy="738664"/>
          </a:xfrm>
          <a:prstGeom prst="rect">
            <a:avLst/>
          </a:prstGeom>
          <a:noFill/>
        </p:spPr>
        <p:txBody>
          <a:bodyPr wrap="square">
            <a:spAutoFit/>
          </a:bodyPr>
          <a:lstStyle/>
          <a:p>
            <a:pPr algn="just"/>
            <a:r>
              <a:rPr lang="en-US" altLang="zh-CN" sz="1400" dirty="0" smtClean="0">
                <a:solidFill>
                  <a:srgbClr val="000000"/>
                </a:solidFill>
                <a:latin typeface="Gill Sans MT" panose="020B0502020104020203" pitchFamily="34" charset="0"/>
              </a:rPr>
              <a:t>Fig. 8-18 Reflection and transmission of an incident circular beam illuminating a spot of size </a:t>
            </a:r>
            <a:r>
              <a:rPr lang="en-US" altLang="zh-CN" sz="1400" i="1" dirty="0" smtClean="0">
                <a:solidFill>
                  <a:srgbClr val="000000"/>
                </a:solidFill>
                <a:latin typeface="Gill Sans MT" panose="020B0502020104020203" pitchFamily="34" charset="0"/>
              </a:rPr>
              <a:t>A</a:t>
            </a:r>
            <a:r>
              <a:rPr lang="en-US" altLang="zh-CN" sz="1400" dirty="0" smtClean="0">
                <a:solidFill>
                  <a:srgbClr val="000000"/>
                </a:solidFill>
                <a:latin typeface="Gill Sans MT" panose="020B0502020104020203" pitchFamily="34" charset="0"/>
              </a:rPr>
              <a:t> on the interface</a:t>
            </a:r>
            <a:endParaRPr lang="zh-CN" altLang="en-US" sz="1400" dirty="0">
              <a:latin typeface="Gill Sans MT" panose="020B0502020104020203" pitchFamily="34" charset="0"/>
            </a:endParaRPr>
          </a:p>
        </p:txBody>
      </p:sp>
      <p:grpSp>
        <p:nvGrpSpPr>
          <p:cNvPr id="18" name="组合 17"/>
          <p:cNvGrpSpPr/>
          <p:nvPr/>
        </p:nvGrpSpPr>
        <p:grpSpPr>
          <a:xfrm>
            <a:off x="2530386" y="1712920"/>
            <a:ext cx="2931099" cy="2500435"/>
            <a:chOff x="2402901" y="1803166"/>
            <a:chExt cx="2931099" cy="2500435"/>
          </a:xfrm>
        </p:grpSpPr>
        <p:pic>
          <p:nvPicPr>
            <p:cNvPr id="5" name="Picture 4"/>
            <p:cNvPicPr>
              <a:picLocks noChangeAspect="1"/>
            </p:cNvPicPr>
            <p:nvPr/>
          </p:nvPicPr>
          <p:blipFill>
            <a:blip r:embed="rId8" cstate="print"/>
            <a:stretch>
              <a:fillRect/>
            </a:stretch>
          </p:blipFill>
          <p:spPr>
            <a:xfrm>
              <a:off x="2461875" y="2286000"/>
              <a:ext cx="2872125" cy="2017601"/>
            </a:xfrm>
            <a:prstGeom prst="rect">
              <a:avLst/>
            </a:prstGeom>
          </p:spPr>
        </p:pic>
        <p:sp>
          <p:nvSpPr>
            <p:cNvPr id="20" name="TextBox 2"/>
            <p:cNvSpPr txBox="1"/>
            <p:nvPr/>
          </p:nvSpPr>
          <p:spPr>
            <a:xfrm>
              <a:off x="2402901" y="1803166"/>
              <a:ext cx="2592288" cy="400110"/>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Time-average </a:t>
              </a:r>
              <a:r>
                <a:rPr lang="en-US" sz="2000" dirty="0" smtClean="0">
                  <a:solidFill>
                    <a:srgbClr val="FF0000"/>
                  </a:solidFill>
                  <a:latin typeface="Times New Roman" panose="02020603050405020304" pitchFamily="18" charset="0"/>
                  <a:cs typeface="Times New Roman" panose="02020603050405020304" pitchFamily="18" charset="0"/>
                </a:rPr>
                <a:t>power</a:t>
              </a:r>
              <a:r>
                <a:rPr lang="en-US" altLang="zh-CN" sz="2000" dirty="0" smtClean="0">
                  <a:solidFill>
                    <a:srgbClr val="FF0000"/>
                  </a:solidFill>
                  <a:latin typeface="Times New Roman" panose="02020603050405020304" pitchFamily="18" charset="0"/>
                  <a:cs typeface="Times New Roman" panose="02020603050405020304" pitchFamily="18" charset="0"/>
                </a:rPr>
                <a:t>s</a:t>
              </a:r>
              <a:endParaRPr lang="en-US" sz="2000" dirty="0">
                <a:solidFill>
                  <a:srgbClr val="FF0000"/>
                </a:solidFill>
                <a:latin typeface="Times New Roman" panose="02020603050405020304" pitchFamily="18" charset="0"/>
                <a:cs typeface="Times New Roman" panose="02020603050405020304" pitchFamily="18" charset="0"/>
              </a:endParaRPr>
            </a:p>
          </p:txBody>
        </p:sp>
      </p:grpSp>
      <p:sp>
        <p:nvSpPr>
          <p:cNvPr id="24" name="TextBox 2"/>
          <p:cNvSpPr txBox="1"/>
          <p:nvPr/>
        </p:nvSpPr>
        <p:spPr>
          <a:xfrm>
            <a:off x="-60125" y="4410905"/>
            <a:ext cx="1578024" cy="646331"/>
          </a:xfrm>
          <a:prstGeom prst="rect">
            <a:avLst/>
          </a:prstGeom>
          <a:noFill/>
        </p:spPr>
        <p:txBody>
          <a:bodyPr wrap="square" rtlCol="0">
            <a:spAutoFit/>
          </a:bodyPr>
          <a:lstStyle/>
          <a:p>
            <a:r>
              <a:rPr lang="en-US" dirty="0" smtClean="0">
                <a:solidFill>
                  <a:srgbClr val="FF0000"/>
                </a:solidFill>
                <a:latin typeface="Times New Roman" panose="02020603050405020304" pitchFamily="18" charset="0"/>
                <a:cs typeface="Times New Roman" panose="02020603050405020304" pitchFamily="18" charset="0"/>
              </a:rPr>
              <a:t>Reflectivity (reflectance)</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25" name="右箭头 24"/>
          <p:cNvSpPr/>
          <p:nvPr/>
        </p:nvSpPr>
        <p:spPr>
          <a:xfrm>
            <a:off x="850406" y="5345914"/>
            <a:ext cx="325287"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
          <p:cNvSpPr txBox="1"/>
          <p:nvPr/>
        </p:nvSpPr>
        <p:spPr>
          <a:xfrm>
            <a:off x="-44927" y="6072652"/>
            <a:ext cx="1578024" cy="646331"/>
          </a:xfrm>
          <a:prstGeom prst="rect">
            <a:avLst/>
          </a:prstGeom>
          <a:noFill/>
        </p:spPr>
        <p:txBody>
          <a:bodyPr wrap="square" rtlCol="0">
            <a:spAutoFit/>
          </a:bodyPr>
          <a:lstStyle/>
          <a:p>
            <a:r>
              <a:rPr lang="en-US" altLang="zh-CN" dirty="0" smtClean="0">
                <a:solidFill>
                  <a:srgbClr val="FF0000"/>
                </a:solidFill>
                <a:latin typeface="Times New Roman" panose="02020603050405020304" pitchFamily="18" charset="0"/>
                <a:cs typeface="Times New Roman" panose="02020603050405020304" pitchFamily="18" charset="0"/>
              </a:rPr>
              <a:t>Transmissivity </a:t>
            </a:r>
            <a:r>
              <a:rPr lang="en-US" dirty="0" smtClean="0">
                <a:solidFill>
                  <a:srgbClr val="FF0000"/>
                </a:solidFill>
                <a:latin typeface="Times New Roman" panose="02020603050405020304" pitchFamily="18" charset="0"/>
                <a:cs typeface="Times New Roman" panose="02020603050405020304" pitchFamily="18" charset="0"/>
              </a:rPr>
              <a:t>(transmittance)</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29" name="Picture 8"/>
          <p:cNvPicPr>
            <a:picLocks noChangeAspect="1"/>
          </p:cNvPicPr>
          <p:nvPr/>
        </p:nvPicPr>
        <p:blipFill rotWithShape="1">
          <a:blip r:embed="rId7" cstate="print"/>
          <a:srcRect l="31483" t="31263" r="6420" b="35116"/>
          <a:stretch/>
        </p:blipFill>
        <p:spPr>
          <a:xfrm>
            <a:off x="4418289" y="6043579"/>
            <a:ext cx="1809896" cy="688504"/>
          </a:xfrm>
          <a:prstGeom prst="rect">
            <a:avLst/>
          </a:prstGeom>
        </p:spPr>
      </p:pic>
    </p:spTree>
    <p:extLst>
      <p:ext uri="{BB962C8B-B14F-4D97-AF65-F5344CB8AC3E}">
        <p14:creationId xmlns:p14="http://schemas.microsoft.com/office/powerpoint/2010/main" val="7288348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 Reflectivity and </a:t>
            </a:r>
            <a:r>
              <a:rPr lang="en-US" dirty="0" err="1"/>
              <a:t>Transmissivity</a:t>
            </a:r>
            <a:endParaRPr lang="en-US" dirty="0"/>
          </a:p>
        </p:txBody>
      </p:sp>
      <p:pic>
        <p:nvPicPr>
          <p:cNvPr id="35842" name="Picture 2"/>
          <p:cNvPicPr>
            <a:picLocks noGrp="1" noChangeAspect="1" noChangeArrowheads="1"/>
          </p:cNvPicPr>
          <p:nvPr>
            <p:ph sz="quarter" idx="1"/>
          </p:nvPr>
        </p:nvPicPr>
        <p:blipFill>
          <a:blip r:embed="rId2" cstate="print"/>
          <a:srcRect/>
          <a:stretch>
            <a:fillRect/>
          </a:stretch>
        </p:blipFill>
        <p:spPr bwMode="auto">
          <a:xfrm>
            <a:off x="5711308" y="1516698"/>
            <a:ext cx="3280808" cy="3233738"/>
          </a:xfrm>
          <a:prstGeom prst="rect">
            <a:avLst/>
          </a:prstGeom>
          <a:noFill/>
          <a:ln w="9525">
            <a:noFill/>
            <a:miter lim="800000"/>
            <a:headEnd/>
            <a:tailEnd/>
          </a:ln>
        </p:spPr>
      </p:pic>
      <p:pic>
        <p:nvPicPr>
          <p:cNvPr id="35843" name="Picture 3"/>
          <p:cNvPicPr>
            <a:picLocks noChangeAspect="1" noChangeArrowheads="1"/>
          </p:cNvPicPr>
          <p:nvPr/>
        </p:nvPicPr>
        <p:blipFill>
          <a:blip r:embed="rId3" cstate="print"/>
          <a:srcRect/>
          <a:stretch>
            <a:fillRect/>
          </a:stretch>
        </p:blipFill>
        <p:spPr bwMode="auto">
          <a:xfrm>
            <a:off x="76199" y="2120743"/>
            <a:ext cx="5562601" cy="3900545"/>
          </a:xfrm>
          <a:prstGeom prst="rect">
            <a:avLst/>
          </a:prstGeom>
          <a:noFill/>
          <a:ln w="9525">
            <a:noFill/>
            <a:miter lim="800000"/>
            <a:headEnd/>
            <a:tailEnd/>
          </a:ln>
        </p:spPr>
      </p:pic>
      <p:sp>
        <p:nvSpPr>
          <p:cNvPr id="3" name="TextBox 2"/>
          <p:cNvSpPr txBox="1"/>
          <p:nvPr/>
        </p:nvSpPr>
        <p:spPr>
          <a:xfrm>
            <a:off x="612648" y="1593533"/>
            <a:ext cx="28956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Consider power ratios</a:t>
            </a:r>
          </a:p>
        </p:txBody>
      </p:sp>
      <p:sp>
        <p:nvSpPr>
          <p:cNvPr id="4" name="灯片编号占位符 3">
            <a:extLst>
              <a:ext uri="{FF2B5EF4-FFF2-40B4-BE49-F238E27FC236}">
                <a16:creationId xmlns:a16="http://schemas.microsoft.com/office/drawing/2014/main" id="{CD15B791-E741-41F6-BB53-D9492F7AD9E0}"/>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45</a:t>
            </a:fld>
            <a:endParaRPr lang="en-US"/>
          </a:p>
        </p:txBody>
      </p:sp>
      <p:cxnSp>
        <p:nvCxnSpPr>
          <p:cNvPr id="6" name="直接连接符 5"/>
          <p:cNvCxnSpPr/>
          <p:nvPr/>
        </p:nvCxnSpPr>
        <p:spPr>
          <a:xfrm>
            <a:off x="899592" y="5805264"/>
            <a:ext cx="47392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6199" y="6105409"/>
            <a:ext cx="6793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a:stretch>
            <a:fillRect/>
          </a:stretch>
        </p:blipFill>
        <p:spPr>
          <a:xfrm>
            <a:off x="640077" y="6082267"/>
            <a:ext cx="2241984" cy="623948"/>
          </a:xfrm>
          <a:prstGeom prst="rect">
            <a:avLst/>
          </a:prstGeom>
        </p:spPr>
      </p:pic>
      <p:pic>
        <p:nvPicPr>
          <p:cNvPr id="10" name="图片 9"/>
          <p:cNvPicPr>
            <a:picLocks noChangeAspect="1"/>
          </p:cNvPicPr>
          <p:nvPr/>
        </p:nvPicPr>
        <p:blipFill rotWithShape="1">
          <a:blip r:embed="rId5"/>
          <a:srcRect r="54650"/>
          <a:stretch/>
        </p:blipFill>
        <p:spPr>
          <a:xfrm>
            <a:off x="3445939" y="5883007"/>
            <a:ext cx="1776886" cy="974993"/>
          </a:xfrm>
          <a:prstGeom prst="rect">
            <a:avLst/>
          </a:prstGeom>
        </p:spPr>
      </p:pic>
      <p:sp>
        <p:nvSpPr>
          <p:cNvPr id="13" name="右箭头 12"/>
          <p:cNvSpPr/>
          <p:nvPr/>
        </p:nvSpPr>
        <p:spPr>
          <a:xfrm>
            <a:off x="5398183" y="6261711"/>
            <a:ext cx="481234"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stretch>
            <a:fillRect/>
          </a:stretch>
        </p:blipFill>
        <p:spPr>
          <a:xfrm>
            <a:off x="5950811" y="5301208"/>
            <a:ext cx="3057729" cy="1495263"/>
          </a:xfrm>
          <a:prstGeom prst="rect">
            <a:avLst/>
          </a:prstGeom>
        </p:spPr>
      </p:pic>
      <p:sp>
        <p:nvSpPr>
          <p:cNvPr id="15" name="右箭头 14"/>
          <p:cNvSpPr/>
          <p:nvPr/>
        </p:nvSpPr>
        <p:spPr>
          <a:xfrm>
            <a:off x="3027014" y="6311926"/>
            <a:ext cx="481234"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
          <p:cNvSpPr txBox="1"/>
          <p:nvPr/>
        </p:nvSpPr>
        <p:spPr>
          <a:xfrm>
            <a:off x="6043142" y="4856286"/>
            <a:ext cx="3078063" cy="461665"/>
          </a:xfrm>
          <a:prstGeom prst="rect">
            <a:avLst/>
          </a:prstGeom>
          <a:noFill/>
        </p:spPr>
        <p:txBody>
          <a:bodyPr wrap="square" rtlCol="0">
            <a:spAutoFit/>
          </a:bodyPr>
          <a:lstStyle/>
          <a:p>
            <a:pPr algn="ctr"/>
            <a:r>
              <a:rPr lang="en-US" sz="2400" dirty="0" smtClean="0">
                <a:solidFill>
                  <a:srgbClr val="FF0000"/>
                </a:solidFill>
                <a:latin typeface="Times New Roman" panose="02020603050405020304" pitchFamily="18" charset="0"/>
                <a:cs typeface="Times New Roman" panose="02020603050405020304" pitchFamily="18" charset="0"/>
              </a:rPr>
              <a:t>Conservation of power</a:t>
            </a:r>
            <a:endParaRPr lang="en-US"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53952" y="5949280"/>
            <a:ext cx="6984776" cy="3600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smtClean="0">
                <a:solidFill>
                  <a:srgbClr val="FF0000"/>
                </a:solidFill>
              </a:rPr>
              <a:t>Same form</a:t>
            </a:r>
            <a:endParaRPr lang="zh-CN" altLang="en-US" dirty="0">
              <a:solidFill>
                <a:srgbClr val="FF0000"/>
              </a:solidFill>
            </a:endParaRPr>
          </a:p>
        </p:txBody>
      </p:sp>
      <p:sp>
        <p:nvSpPr>
          <p:cNvPr id="5" name="矩形 4"/>
          <p:cNvSpPr/>
          <p:nvPr/>
        </p:nvSpPr>
        <p:spPr>
          <a:xfrm>
            <a:off x="2053952" y="4941168"/>
            <a:ext cx="6984776" cy="3784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smtClean="0">
                <a:solidFill>
                  <a:srgbClr val="FF0000"/>
                </a:solidFill>
              </a:rPr>
              <a:t>Same form</a:t>
            </a:r>
            <a:endParaRPr lang="zh-CN" altLang="en-US" dirty="0">
              <a:solidFill>
                <a:srgbClr val="FF0000"/>
              </a:solidFill>
            </a:endParaRPr>
          </a:p>
        </p:txBody>
      </p:sp>
      <p:sp>
        <p:nvSpPr>
          <p:cNvPr id="2" name="Title 1"/>
          <p:cNvSpPr>
            <a:spLocks noGrp="1"/>
          </p:cNvSpPr>
          <p:nvPr>
            <p:ph type="title"/>
          </p:nvPr>
        </p:nvSpPr>
        <p:spPr>
          <a:xfrm>
            <a:off x="152400" y="228600"/>
            <a:ext cx="8613648" cy="990600"/>
          </a:xfrm>
        </p:spPr>
        <p:txBody>
          <a:bodyPr>
            <a:normAutofit fontScale="90000"/>
          </a:bodyPr>
          <a:lstStyle/>
          <a:p>
            <a:r>
              <a:rPr lang="en-US" dirty="0"/>
              <a:t>Summary For Reflection and Transmission</a:t>
            </a:r>
          </a:p>
        </p:txBody>
      </p:sp>
      <p:pic>
        <p:nvPicPr>
          <p:cNvPr id="36866" name="Picture 2"/>
          <p:cNvPicPr>
            <a:picLocks noGrp="1" noChangeAspect="1" noChangeArrowheads="1"/>
          </p:cNvPicPr>
          <p:nvPr>
            <p:ph sz="quarter" idx="1"/>
          </p:nvPr>
        </p:nvPicPr>
        <p:blipFill rotWithShape="1">
          <a:blip r:embed="rId2" cstate="print">
            <a:clrChange>
              <a:clrFrom>
                <a:srgbClr val="FFFFFF"/>
              </a:clrFrom>
              <a:clrTo>
                <a:srgbClr val="FFFFFF">
                  <a:alpha val="0"/>
                </a:srgbClr>
              </a:clrTo>
            </a:clrChange>
          </a:blip>
          <a:srcRect l="4076" t="11853" r="4336"/>
          <a:stretch/>
        </p:blipFill>
        <p:spPr bwMode="auto">
          <a:xfrm>
            <a:off x="-73164" y="2564904"/>
            <a:ext cx="9219396" cy="4104457"/>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41AB9580-79EB-485A-B9D0-1DCDCB6FAF8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46</a:t>
            </a:fld>
            <a:endParaRPr lang="en-US"/>
          </a:p>
        </p:txBody>
      </p:sp>
      <p:sp>
        <p:nvSpPr>
          <p:cNvPr id="9" name="TextBox 2"/>
          <p:cNvSpPr txBox="1"/>
          <p:nvPr/>
        </p:nvSpPr>
        <p:spPr>
          <a:xfrm>
            <a:off x="23812" y="1569720"/>
            <a:ext cx="9014916" cy="1015663"/>
          </a:xfrm>
          <a:prstGeom prst="rect">
            <a:avLst/>
          </a:prstGeom>
          <a:noFill/>
        </p:spPr>
        <p:txBody>
          <a:bodyPr wrap="square" rtlCol="0">
            <a:spAutoFit/>
          </a:bodyPr>
          <a:lstStyle/>
          <a:p>
            <a:pPr algn="just"/>
            <a:r>
              <a:rPr lang="en-US" sz="2000" b="1" dirty="0" smtClean="0">
                <a:solidFill>
                  <a:srgbClr val="ED1462"/>
                </a:solidFill>
                <a:latin typeface="Times New Roman" panose="02020603050405020304" pitchFamily="18" charset="0"/>
                <a:cs typeface="Times New Roman" panose="02020603050405020304" pitchFamily="18" charset="0"/>
              </a:rPr>
              <a:t>Table 8-2</a:t>
            </a:r>
            <a:r>
              <a:rPr lang="en-US" sz="2000" b="1" dirty="0">
                <a:solidFill>
                  <a:srgbClr val="ED1462"/>
                </a:solidFill>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Expressions for </a:t>
            </a:r>
            <a:r>
              <a:rPr lang="en-US" altLang="zh-CN" sz="2000" i="1" dirty="0" smtClean="0">
                <a:latin typeface="Times New Roman" panose="02020603050405020304" pitchFamily="18" charset="0"/>
                <a:cs typeface="Times New Roman" panose="02020603050405020304" pitchFamily="18" charset="0"/>
              </a:rPr>
              <a:t>Γ</a:t>
            </a:r>
            <a:r>
              <a:rPr lang="en-US" altLang="zh-CN" sz="2000" dirty="0" smtClean="0">
                <a:latin typeface="Times New Roman" panose="02020603050405020304" pitchFamily="18" charset="0"/>
                <a:cs typeface="Times New Roman" panose="02020603050405020304" pitchFamily="18" charset="0"/>
              </a:rPr>
              <a:t>, </a:t>
            </a:r>
            <a:r>
              <a:rPr lang="zh-CN" altLang="en-US" sz="2000" i="1" dirty="0" smtClean="0">
                <a:latin typeface="Times New Roman" panose="02020603050405020304" pitchFamily="18" charset="0"/>
                <a:cs typeface="Times New Roman" panose="02020603050405020304" pitchFamily="18" charset="0"/>
              </a:rPr>
              <a:t>τ</a:t>
            </a:r>
            <a:r>
              <a:rPr lang="en-US" altLang="zh-CN" sz="2000" dirty="0" smtClean="0">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 and </a:t>
            </a:r>
            <a:r>
              <a:rPr lang="en-US" altLang="zh-CN" sz="2000" i="1" dirty="0" smtClean="0">
                <a:latin typeface="Times New Roman" panose="02020603050405020304" pitchFamily="18" charset="0"/>
                <a:cs typeface="Times New Roman" panose="02020603050405020304" pitchFamily="18" charset="0"/>
              </a:rPr>
              <a:t>T </a:t>
            </a:r>
            <a:r>
              <a:rPr lang="en-US" altLang="zh-CN" sz="2000" dirty="0" smtClean="0">
                <a:latin typeface="Times New Roman" panose="02020603050405020304" pitchFamily="18" charset="0"/>
                <a:cs typeface="Times New Roman" panose="02020603050405020304" pitchFamily="18" charset="0"/>
              </a:rPr>
              <a:t>for wave incidence from a medium with intrinsic impedance </a:t>
            </a:r>
            <a:r>
              <a:rPr lang="en-US" altLang="zh-CN" sz="2000" i="1" dirty="0" smtClean="0">
                <a:latin typeface="Times New Roman" panose="02020603050405020304" pitchFamily="18" charset="0"/>
                <a:cs typeface="Times New Roman" panose="02020603050405020304" pitchFamily="18" charset="0"/>
              </a:rPr>
              <a:t>η</a:t>
            </a:r>
            <a:r>
              <a:rPr lang="en-US" altLang="zh-CN" sz="2000" baseline="-25000" dirty="0" smtClean="0">
                <a:latin typeface="Times New Roman" panose="02020603050405020304" pitchFamily="18" charset="0"/>
                <a:cs typeface="Times New Roman" panose="02020603050405020304" pitchFamily="18" charset="0"/>
              </a:rPr>
              <a:t>1</a:t>
            </a:r>
            <a:r>
              <a:rPr lang="en-US" altLang="zh-CN" sz="2000" dirty="0" smtClean="0">
                <a:latin typeface="Times New Roman" panose="02020603050405020304" pitchFamily="18" charset="0"/>
                <a:cs typeface="Times New Roman" panose="02020603050405020304" pitchFamily="18" charset="0"/>
              </a:rPr>
              <a:t> onto a medium with intrinsic impedance </a:t>
            </a:r>
            <a:r>
              <a:rPr lang="en-US" altLang="zh-CN" sz="2000" i="1" dirty="0" smtClean="0">
                <a:latin typeface="Times New Roman" panose="02020603050405020304" pitchFamily="18" charset="0"/>
                <a:cs typeface="Times New Roman" panose="02020603050405020304" pitchFamily="18" charset="0"/>
              </a:rPr>
              <a:t>η</a:t>
            </a:r>
            <a:r>
              <a:rPr lang="en-US" altLang="zh-CN" sz="2000" baseline="-25000" dirty="0" smtClean="0">
                <a:latin typeface="Times New Roman" panose="02020603050405020304" pitchFamily="18" charset="0"/>
                <a:cs typeface="Times New Roman" panose="02020603050405020304" pitchFamily="18" charset="0"/>
              </a:rPr>
              <a:t>2</a:t>
            </a:r>
            <a:r>
              <a:rPr lang="en-US" altLang="zh-CN" sz="2000" dirty="0" smtClean="0">
                <a:latin typeface="Times New Roman" panose="02020603050405020304" pitchFamily="18" charset="0"/>
                <a:cs typeface="Times New Roman" panose="02020603050405020304" pitchFamily="18" charset="0"/>
              </a:rPr>
              <a:t>. Angles </a:t>
            </a:r>
            <a:r>
              <a:rPr lang="en-US" altLang="zh-CN" sz="2000" i="1" dirty="0" err="1">
                <a:latin typeface="Times New Roman" panose="02020603050405020304" pitchFamily="18" charset="0"/>
                <a:cs typeface="Times New Roman" panose="02020603050405020304" pitchFamily="18" charset="0"/>
              </a:rPr>
              <a:t>θ</a:t>
            </a:r>
            <a:r>
              <a:rPr lang="en-US" altLang="zh-CN" sz="2000" baseline="-25000" dirty="0" err="1">
                <a:latin typeface="Times New Roman" panose="02020603050405020304" pitchFamily="18" charset="0"/>
                <a:cs typeface="Times New Roman" panose="02020603050405020304" pitchFamily="18" charset="0"/>
              </a:rPr>
              <a:t>i</a:t>
            </a:r>
            <a:r>
              <a:rPr lang="en-US" altLang="zh-CN" sz="2000" baseline="-25000" dirty="0">
                <a:latin typeface="Times New Roman" panose="02020603050405020304" pitchFamily="18" charset="0"/>
                <a:cs typeface="Times New Roman" panose="02020603050405020304" pitchFamily="18" charset="0"/>
              </a:rPr>
              <a:t> </a:t>
            </a:r>
            <a:r>
              <a:rPr lang="en-US" altLang="zh-CN" sz="2000" baseline="-25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and </a:t>
            </a:r>
            <a:r>
              <a:rPr lang="en-US" altLang="zh-CN" sz="2000" i="1" dirty="0" err="1" smtClean="0">
                <a:latin typeface="Times New Roman" panose="02020603050405020304" pitchFamily="18" charset="0"/>
                <a:cs typeface="Times New Roman" panose="02020603050405020304" pitchFamily="18" charset="0"/>
              </a:rPr>
              <a:t>θ</a:t>
            </a:r>
            <a:r>
              <a:rPr lang="en-US" altLang="zh-CN" sz="2000" baseline="-25000" dirty="0" err="1" smtClean="0">
                <a:latin typeface="Times New Roman" panose="02020603050405020304" pitchFamily="18" charset="0"/>
                <a:cs typeface="Times New Roman" panose="02020603050405020304" pitchFamily="18" charset="0"/>
              </a:rPr>
              <a:t>t</a:t>
            </a:r>
            <a:r>
              <a:rPr lang="en-US" altLang="zh-CN" sz="2000" baseline="-25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are the angles of incidence and transmission, respectively.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Waveguides</a:t>
            </a:r>
          </a:p>
        </p:txBody>
      </p:sp>
      <p:sp>
        <p:nvSpPr>
          <p:cNvPr id="5" name="TextBox 4"/>
          <p:cNvSpPr txBox="1"/>
          <p:nvPr/>
        </p:nvSpPr>
        <p:spPr>
          <a:xfrm>
            <a:off x="228600" y="1600200"/>
            <a:ext cx="4800600" cy="3170099"/>
          </a:xfrm>
          <a:prstGeom prst="rect">
            <a:avLst/>
          </a:prstGeom>
          <a:noFill/>
        </p:spPr>
        <p:txBody>
          <a:bodyPr wrap="square" rtlCol="0">
            <a:spAutoFit/>
          </a:bodyPr>
          <a:lstStyle/>
          <a:p>
            <a:pPr>
              <a:buClr>
                <a:srgbClr val="FF0000"/>
              </a:buClr>
              <a:buFont typeface="Arial"/>
              <a:buChar char="•"/>
            </a:pPr>
            <a:r>
              <a:rPr lang="en-US" sz="2000" dirty="0">
                <a:latin typeface="Gill Sans MT" panose="020B0502020104020203" pitchFamily="34" charset="0"/>
              </a:rPr>
              <a:t> Plane waves are TEM wave</a:t>
            </a:r>
          </a:p>
          <a:p>
            <a:pPr>
              <a:buClr>
                <a:srgbClr val="FF0000"/>
              </a:buClr>
            </a:pPr>
            <a:endParaRPr lang="en-US" sz="2000" dirty="0">
              <a:latin typeface="Gill Sans MT" panose="020B0502020104020203" pitchFamily="34" charset="0"/>
            </a:endParaRPr>
          </a:p>
          <a:p>
            <a:pPr>
              <a:buClr>
                <a:srgbClr val="FF0000"/>
              </a:buClr>
              <a:buFont typeface="Arial"/>
              <a:buChar char="•"/>
            </a:pPr>
            <a:r>
              <a:rPr lang="en-US" sz="2000" dirty="0">
                <a:latin typeface="Gill Sans MT" panose="020B0502020104020203" pitchFamily="34" charset="0"/>
              </a:rPr>
              <a:t> Examples of non-TEM transmission lines</a:t>
            </a:r>
          </a:p>
          <a:p>
            <a:pPr>
              <a:buClr>
                <a:srgbClr val="FF0000"/>
              </a:buClr>
            </a:pPr>
            <a:endParaRPr lang="en-US" sz="2000" dirty="0">
              <a:latin typeface="Gill Sans MT" panose="020B0502020104020203" pitchFamily="34" charset="0"/>
            </a:endParaRPr>
          </a:p>
          <a:p>
            <a:pPr>
              <a:buClr>
                <a:srgbClr val="FF0000"/>
              </a:buClr>
              <a:buFont typeface="Arial"/>
              <a:buChar char="•"/>
            </a:pPr>
            <a:r>
              <a:rPr lang="en-US" sz="2000" dirty="0">
                <a:latin typeface="Gill Sans MT" panose="020B0502020104020203" pitchFamily="34" charset="0"/>
              </a:rPr>
              <a:t> We will now examine wave propagation in a rectangular waveguide with metal surfaces</a:t>
            </a:r>
          </a:p>
          <a:p>
            <a:pPr>
              <a:buClr>
                <a:srgbClr val="FF0000"/>
              </a:buClr>
              <a:buFont typeface="Arial"/>
              <a:buChar char="•"/>
            </a:pPr>
            <a:endParaRPr lang="en-US" sz="2000" dirty="0">
              <a:latin typeface="Gill Sans MT" panose="020B0502020104020203" pitchFamily="34" charset="0"/>
            </a:endParaRPr>
          </a:p>
          <a:p>
            <a:pPr>
              <a:buClr>
                <a:srgbClr val="FF0000"/>
              </a:buClr>
              <a:buFont typeface="Arial"/>
              <a:buChar char="•"/>
            </a:pPr>
            <a:r>
              <a:rPr lang="en-US" sz="2000" dirty="0">
                <a:latin typeface="Gill Sans MT" panose="020B0502020104020203" pitchFamily="34" charset="0"/>
              </a:rPr>
              <a:t>The energy is carried by </a:t>
            </a:r>
            <a:r>
              <a:rPr lang="en-US" sz="2000" dirty="0">
                <a:solidFill>
                  <a:srgbClr val="FF0000"/>
                </a:solidFill>
                <a:latin typeface="Gill Sans MT" panose="020B0502020104020203" pitchFamily="34" charset="0"/>
              </a:rPr>
              <a:t>Transverse Electric </a:t>
            </a:r>
            <a:r>
              <a:rPr lang="en-US" sz="2000" dirty="0">
                <a:latin typeface="Gill Sans MT" panose="020B0502020104020203" pitchFamily="34" charset="0"/>
              </a:rPr>
              <a:t>or </a:t>
            </a:r>
            <a:r>
              <a:rPr lang="en-US" sz="2000" dirty="0">
                <a:solidFill>
                  <a:srgbClr val="FF0000"/>
                </a:solidFill>
                <a:latin typeface="Gill Sans MT" panose="020B0502020104020203" pitchFamily="34" charset="0"/>
              </a:rPr>
              <a:t>Transverse Magnetic </a:t>
            </a:r>
            <a:r>
              <a:rPr lang="en-US" sz="2000" dirty="0">
                <a:latin typeface="Gill Sans MT" panose="020B0502020104020203" pitchFamily="34" charset="0"/>
              </a:rPr>
              <a:t>modes, or a combination of both</a:t>
            </a:r>
          </a:p>
        </p:txBody>
      </p:sp>
      <p:pic>
        <p:nvPicPr>
          <p:cNvPr id="40962" name="Picture 2"/>
          <p:cNvPicPr>
            <a:picLocks noChangeAspect="1" noChangeArrowheads="1"/>
          </p:cNvPicPr>
          <p:nvPr/>
        </p:nvPicPr>
        <p:blipFill>
          <a:blip r:embed="rId3" cstate="print"/>
          <a:srcRect/>
          <a:stretch>
            <a:fillRect/>
          </a:stretch>
        </p:blipFill>
        <p:spPr bwMode="auto">
          <a:xfrm>
            <a:off x="76200" y="5257801"/>
            <a:ext cx="5060912" cy="762000"/>
          </a:xfrm>
          <a:prstGeom prst="rect">
            <a:avLst/>
          </a:prstGeom>
          <a:noFill/>
          <a:ln w="9525">
            <a:noFill/>
            <a:miter lim="800000"/>
            <a:headEnd/>
            <a:tailEnd/>
          </a:ln>
        </p:spPr>
      </p:pic>
      <p:pic>
        <p:nvPicPr>
          <p:cNvPr id="40963" name="Picture 3"/>
          <p:cNvPicPr>
            <a:picLocks noGrp="1" noChangeAspect="1" noChangeArrowheads="1"/>
          </p:cNvPicPr>
          <p:nvPr>
            <p:ph sz="quarter" idx="1"/>
          </p:nvPr>
        </p:nvPicPr>
        <p:blipFill>
          <a:blip r:embed="rId4" cstate="print"/>
          <a:srcRect/>
          <a:stretch>
            <a:fillRect/>
          </a:stretch>
        </p:blipFill>
        <p:spPr bwMode="auto">
          <a:xfrm>
            <a:off x="5379273" y="152400"/>
            <a:ext cx="3383727" cy="6553200"/>
          </a:xfrm>
          <a:prstGeom prst="rect">
            <a:avLst/>
          </a:prstGeom>
          <a:noFill/>
          <a:ln w="9525">
            <a:noFill/>
            <a:miter lim="800000"/>
            <a:headEnd/>
            <a:tailEnd/>
          </a:ln>
        </p:spPr>
      </p:pic>
      <p:sp>
        <p:nvSpPr>
          <p:cNvPr id="6" name="Rectangle 5"/>
          <p:cNvSpPr/>
          <p:nvPr/>
        </p:nvSpPr>
        <p:spPr>
          <a:xfrm>
            <a:off x="76200" y="5181600"/>
            <a:ext cx="5181600" cy="914400"/>
          </a:xfrm>
          <a:prstGeom prst="rect">
            <a:avLst/>
          </a:prstGeom>
          <a:solidFill>
            <a:schemeClr val="accent1">
              <a:alpha val="0"/>
            </a:schemeClr>
          </a:solidFill>
          <a:ln w="29083"/>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灯片编号占位符 2">
            <a:extLst>
              <a:ext uri="{FF2B5EF4-FFF2-40B4-BE49-F238E27FC236}">
                <a16:creationId xmlns:a16="http://schemas.microsoft.com/office/drawing/2014/main" id="{0E6AB587-9E66-41A0-A25A-BA7797017AA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226552" cy="1066800"/>
          </a:xfrm>
        </p:spPr>
        <p:txBody>
          <a:bodyPr>
            <a:normAutofit fontScale="90000"/>
          </a:bodyPr>
          <a:lstStyle/>
          <a:p>
            <a:r>
              <a:rPr lang="en-US" dirty="0"/>
              <a:t>Single-Conductor Waveguide CANNOT Carry TEM Waves</a:t>
            </a:r>
          </a:p>
        </p:txBody>
      </p:sp>
      <p:sp>
        <p:nvSpPr>
          <p:cNvPr id="15" name="Content Placeholder 2"/>
          <p:cNvSpPr txBox="1">
            <a:spLocks/>
          </p:cNvSpPr>
          <p:nvPr/>
        </p:nvSpPr>
        <p:spPr>
          <a:xfrm>
            <a:off x="4390661" y="4005064"/>
            <a:ext cx="4448539" cy="2026613"/>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to carry the conduction current, there must be a component of displacement current </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or </a:t>
            </a:r>
            <a:r>
              <a:rPr lang="en-US" sz="2000" dirty="0">
                <a:latin typeface="Times New Roman" panose="02020603050405020304" pitchFamily="18" charset="0"/>
                <a:cs typeface="Times New Roman" panose="02020603050405020304" pitchFamily="18" charset="0"/>
              </a:rPr>
              <a:t>electric </a:t>
            </a:r>
            <a:r>
              <a:rPr lang="en-US" sz="2000" dirty="0" smtClean="0">
                <a:latin typeface="Times New Roman" panose="02020603050405020304" pitchFamily="18" charset="0"/>
                <a:cs typeface="Times New Roman" panose="02020603050405020304" pitchFamily="18" charset="0"/>
              </a:rPr>
              <a:t>field) </a:t>
            </a:r>
            <a:r>
              <a:rPr lang="en-US" sz="2000" dirty="0">
                <a:latin typeface="Times New Roman" panose="02020603050405020304" pitchFamily="18" charset="0"/>
                <a:cs typeface="Times New Roman" panose="02020603050405020304" pitchFamily="18" charset="0"/>
              </a:rPr>
              <a:t>in the direction of propagation. </a:t>
            </a:r>
            <a:r>
              <a:rPr lang="en-US" sz="2000" dirty="0">
                <a:solidFill>
                  <a:srgbClr val="FF0000"/>
                </a:solidFill>
                <a:latin typeface="Times New Roman" panose="02020603050405020304" pitchFamily="18" charset="0"/>
                <a:cs typeface="Times New Roman" panose="02020603050405020304" pitchFamily="18" charset="0"/>
              </a:rPr>
              <a:t>So no TEM in a hollow metallic waveguide, such as a rectangular waveguide or circular waveguide</a:t>
            </a:r>
            <a:endParaRPr lang="en-US" sz="20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cstate="print"/>
          <a:stretch>
            <a:fillRect/>
          </a:stretch>
        </p:blipFill>
        <p:spPr>
          <a:xfrm>
            <a:off x="1007373" y="4077072"/>
            <a:ext cx="2988563" cy="2639047"/>
          </a:xfrm>
          <a:prstGeom prst="rect">
            <a:avLst/>
          </a:prstGeom>
        </p:spPr>
      </p:pic>
      <p:sp>
        <p:nvSpPr>
          <p:cNvPr id="17" name="TextBox 16"/>
          <p:cNvSpPr txBox="1"/>
          <p:nvPr/>
        </p:nvSpPr>
        <p:spPr>
          <a:xfrm>
            <a:off x="2443876" y="4648200"/>
            <a:ext cx="74839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endParaRPr lang="en-US" sz="2000" baseline="-25000" dirty="0">
              <a:solidFill>
                <a:srgbClr val="FF0000"/>
              </a:solidFill>
              <a:latin typeface="Times New Roman" panose="02020603050405020304" pitchFamily="18" charset="0"/>
              <a:cs typeface="Times New Roman" panose="02020603050405020304" pitchFamily="18" charset="0"/>
            </a:endParaRPr>
          </a:p>
        </p:txBody>
      </p:sp>
      <p:sp>
        <p:nvSpPr>
          <p:cNvPr id="5" name="Oval 4"/>
          <p:cNvSpPr/>
          <p:nvPr/>
        </p:nvSpPr>
        <p:spPr>
          <a:xfrm>
            <a:off x="1981200" y="5630425"/>
            <a:ext cx="1084642"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2596849" y="5899366"/>
                <a:ext cx="263982" cy="345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FF0000"/>
                              </a:solidFill>
                              <a:latin typeface="Cambria Math" panose="02040503050406030204" pitchFamily="18" charset="0"/>
                            </a:rPr>
                          </m:ctrlPr>
                        </m:accPr>
                        <m:e>
                          <m:r>
                            <a:rPr lang="en-US" sz="2000" b="0" i="1" smtClean="0">
                              <a:solidFill>
                                <a:srgbClr val="FF0000"/>
                              </a:solidFill>
                              <a:latin typeface="Cambria Math" panose="02040503050406030204" pitchFamily="18" charset="0"/>
                            </a:rPr>
                            <m:t>𝐻</m:t>
                          </m:r>
                        </m:e>
                      </m:acc>
                    </m:oMath>
                  </m:oMathPara>
                </a14:m>
                <a:endParaRPr lang="en-US" sz="2000"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96849" y="5899366"/>
                <a:ext cx="263982" cy="345159"/>
              </a:xfrm>
              <a:prstGeom prst="rect">
                <a:avLst/>
              </a:prstGeom>
              <a:blipFill rotWithShape="0">
                <a:blip r:embed="rId3" cstate="print"/>
                <a:stretch>
                  <a:fillRect l="-20930" r="-18605" b="-7143"/>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A789CFCB-C9CF-4122-A360-11DA02F146C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48</a:t>
            </a:fld>
            <a:endParaRPr lang="en-US"/>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00E57000-3514-4C19-82CA-86BE93AD9B2D}"/>
                  </a:ext>
                </a:extLst>
              </p:cNvPr>
              <p:cNvSpPr txBox="1">
                <a:spLocks/>
              </p:cNvSpPr>
              <p:nvPr/>
            </p:nvSpPr>
            <p:spPr>
              <a:xfrm>
                <a:off x="612648" y="1600200"/>
                <a:ext cx="8302752" cy="246588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Assume TEM wave can propagate in a hollow metallic waveguide in +</a:t>
                </a:r>
                <a:r>
                  <a:rPr lang="en-US" altLang="zh-CN" sz="2000" i="1" dirty="0">
                    <a:solidFill>
                      <a:prstClr val="black"/>
                    </a:solidFill>
                    <a:latin typeface="Times New Roman" panose="02020603050405020304" pitchFamily="18" charset="0"/>
                    <a:cs typeface="Times New Roman" panose="02020603050405020304" pitchFamily="18" charset="0"/>
                  </a:rPr>
                  <a:t>z</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Because magnetic field lines are always closed, so we draw a closed loop to represent the </a:t>
                </a:r>
                <a:r>
                  <a:rPr lang="en-US" sz="2000" dirty="0">
                    <a:solidFill>
                      <a:schemeClr val="tx1"/>
                    </a:solidFill>
                    <a:latin typeface="Times New Roman" panose="02020603050405020304" pitchFamily="18" charset="0"/>
                    <a:cs typeface="Times New Roman" panose="02020603050405020304" pitchFamily="18" charset="0"/>
                  </a:rPr>
                  <a:t>magnetic field line</a:t>
                </a:r>
              </a:p>
              <a:p>
                <a:pPr>
                  <a:buClr>
                    <a:srgbClr val="F0A22E"/>
                  </a:buClr>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The Maxwell’s equation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𝐻</m:t>
                        </m:r>
                      </m:e>
                    </m:acc>
                    <m:r>
                      <a:rPr lang="en-US" altLang="zh-CN" sz="20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𝐽</m:t>
                            </m:r>
                          </m:e>
                        </m:acc>
                      </m:e>
                      <m:sub>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acc>
                      </m:num>
                      <m:den>
                        <m: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𝑡</m:t>
                        </m:r>
                      </m:den>
                    </m:f>
                  </m:oMath>
                </a14:m>
                <a:r>
                  <a:rPr lang="en-US" sz="2000" dirty="0">
                    <a:solidFill>
                      <a:schemeClr val="tx1"/>
                    </a:solidFill>
                    <a:latin typeface="Times New Roman" panose="02020603050405020304" pitchFamily="18" charset="0"/>
                    <a:cs typeface="Times New Roman" panose="02020603050405020304" pitchFamily="18" charset="0"/>
                  </a:rPr>
                  <a:t> suggests that a circulating magnetic field is generated by either a conducting current or displacement current </a:t>
                </a:r>
                <a:r>
                  <a:rPr lang="en-US" sz="2000" dirty="0">
                    <a:solidFill>
                      <a:srgbClr val="FF0000"/>
                    </a:solidFill>
                    <a:latin typeface="Times New Roman" panose="02020603050405020304" pitchFamily="18" charset="0"/>
                    <a:cs typeface="Times New Roman" panose="02020603050405020304" pitchFamily="18" charset="0"/>
                  </a:rPr>
                  <a:t>going through the loop</a:t>
                </a:r>
                <a:r>
                  <a:rPr lang="en-US" sz="2000" dirty="0">
                    <a:solidFill>
                      <a:schemeClr val="tx1"/>
                    </a:solidFill>
                    <a:latin typeface="Times New Roman" panose="02020603050405020304" pitchFamily="18" charset="0"/>
                    <a:cs typeface="Times New Roman" panose="02020603050405020304" pitchFamily="18" charset="0"/>
                  </a:rPr>
                  <a:t>, which means there must be a component of either of the currents in the direction of propagation. Since there is no metal</a:t>
                </a:r>
              </a:p>
            </p:txBody>
          </p:sp>
        </mc:Choice>
        <mc:Fallback xmlns="">
          <p:sp>
            <p:nvSpPr>
              <p:cNvPr id="13" name="Content Placeholder 4">
                <a:extLst>
                  <a:ext uri="{FF2B5EF4-FFF2-40B4-BE49-F238E27FC236}">
                    <a16:creationId xmlns:a16="http://schemas.microsoft.com/office/drawing/2014/main" id="{00E57000-3514-4C19-82CA-86BE93AD9B2D}"/>
                  </a:ext>
                </a:extLst>
              </p:cNvPr>
              <p:cNvSpPr txBox="1">
                <a:spLocks noRot="1" noChangeAspect="1" noMove="1" noResize="1" noEditPoints="1" noAdjustHandles="1" noChangeArrowheads="1" noChangeShapeType="1" noTextEdit="1"/>
              </p:cNvSpPr>
              <p:nvPr/>
            </p:nvSpPr>
            <p:spPr>
              <a:xfrm>
                <a:off x="612648" y="1600200"/>
                <a:ext cx="8302752" cy="2465885"/>
              </a:xfrm>
              <a:prstGeom prst="rect">
                <a:avLst/>
              </a:prstGeom>
              <a:blipFill>
                <a:blip r:embed="rId4"/>
                <a:stretch>
                  <a:fillRect l="-661" t="-2723" r="-587" b="-2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85197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 TE, TM Modes</a:t>
            </a:r>
          </a:p>
        </p:txBody>
      </p:sp>
      <p:sp>
        <p:nvSpPr>
          <p:cNvPr id="10" name="Content Placeholder 4"/>
          <p:cNvSpPr txBox="1">
            <a:spLocks/>
          </p:cNvSpPr>
          <p:nvPr/>
        </p:nvSpPr>
        <p:spPr>
          <a:xfrm>
            <a:off x="3785262" y="2819400"/>
            <a:ext cx="4749138" cy="2112264"/>
          </a:xfrm>
          <a:prstGeom prst="rect">
            <a:avLst/>
          </a:prstGeom>
          <a:ln>
            <a:solidFill>
              <a:sysClr val="windowText" lastClr="00000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Can be supported by transmission lines with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at least two conductors</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fields that exist in two different dielectric materials, such as microstrip lines and coplanar waveguides, the mode is actually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quasi-TEM wave</a:t>
            </a:r>
          </a:p>
        </p:txBody>
      </p:sp>
      <p:sp>
        <p:nvSpPr>
          <p:cNvPr id="11" name="TextBox 10"/>
          <p:cNvSpPr txBox="1"/>
          <p:nvPr/>
        </p:nvSpPr>
        <p:spPr>
          <a:xfrm>
            <a:off x="609600" y="3193964"/>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TEM</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Electromagnetic</a:t>
            </a:r>
          </a:p>
          <a:p>
            <a:pPr algn="ct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a:t>
            </a: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12" name="Content Placeholder 4"/>
          <p:cNvSpPr txBox="1">
            <a:spLocks/>
          </p:cNvSpPr>
          <p:nvPr/>
        </p:nvSpPr>
        <p:spPr>
          <a:xfrm>
            <a:off x="612648" y="1600200"/>
            <a:ext cx="8302752" cy="1143000"/>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Waves propagating on transmission lines can be classified into </a:t>
            </a:r>
            <a:r>
              <a:rPr lang="en-US" sz="2000" dirty="0">
                <a:solidFill>
                  <a:srgbClr val="0070C0"/>
                </a:solidFill>
                <a:latin typeface="Times New Roman" panose="02020603050405020304" pitchFamily="18" charset="0"/>
                <a:cs typeface="Times New Roman" panose="02020603050405020304" pitchFamily="18" charset="0"/>
              </a:rPr>
              <a:t>three different modes</a:t>
            </a:r>
            <a:r>
              <a:rPr lang="en-US" sz="2000" dirty="0">
                <a:solidFill>
                  <a:prstClr val="black"/>
                </a:solidFill>
                <a:latin typeface="Times New Roman" panose="02020603050405020304" pitchFamily="18" charset="0"/>
                <a:cs typeface="Times New Roman" panose="02020603050405020304" pitchFamily="18" charset="0"/>
              </a:rPr>
              <a:t>, in which different field components exist in the direction of propagation</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Modes here represent different electric and magnetic </a:t>
            </a:r>
            <a:r>
              <a:rPr lang="en-US" sz="2000" dirty="0">
                <a:solidFill>
                  <a:srgbClr val="0070C0"/>
                </a:solidFill>
                <a:latin typeface="Times New Roman" panose="02020603050405020304" pitchFamily="18" charset="0"/>
                <a:cs typeface="Times New Roman" panose="02020603050405020304" pitchFamily="18" charset="0"/>
              </a:rPr>
              <a:t>field distributions</a:t>
            </a:r>
          </a:p>
        </p:txBody>
      </p:sp>
      <p:sp>
        <p:nvSpPr>
          <p:cNvPr id="13" name="Content Placeholder 4"/>
          <p:cNvSpPr txBox="1">
            <a:spLocks/>
          </p:cNvSpPr>
          <p:nvPr/>
        </p:nvSpPr>
        <p:spPr>
          <a:xfrm>
            <a:off x="3785262" y="5380326"/>
            <a:ext cx="4749138" cy="714246"/>
          </a:xfrm>
          <a:prstGeom prst="rect">
            <a:avLst/>
          </a:prstGeom>
          <a:ln>
            <a:solidFill>
              <a:sysClr val="windowText" lastClr="00000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Can be supported by transmission lines with one or more than one conductors</a:t>
            </a:r>
          </a:p>
        </p:txBody>
      </p:sp>
      <p:sp>
        <p:nvSpPr>
          <p:cNvPr id="14" name="TextBox 13"/>
          <p:cNvSpPr txBox="1"/>
          <p:nvPr/>
        </p:nvSpPr>
        <p:spPr>
          <a:xfrm>
            <a:off x="609600" y="4649618"/>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TE</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Electric</a:t>
            </a:r>
          </a:p>
          <a:p>
            <a:pPr algn="ct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 </a:t>
            </a: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09600" y="5686243"/>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TM</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Magnetic</a:t>
            </a:r>
          </a:p>
          <a:p>
            <a:pPr algn="ct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 </a:t>
            </a: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A3063206-23A9-4407-80F8-2393731D36B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49</a:t>
            </a:fld>
            <a:endParaRPr lang="en-US"/>
          </a:p>
        </p:txBody>
      </p:sp>
    </p:spTree>
    <p:extLst>
      <p:ext uri="{BB962C8B-B14F-4D97-AF65-F5344CB8AC3E}">
        <p14:creationId xmlns:p14="http://schemas.microsoft.com/office/powerpoint/2010/main" val="15673675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7769352" cy="990600"/>
          </a:xfrm>
        </p:spPr>
        <p:txBody>
          <a:bodyPr>
            <a:normAutofit fontScale="90000"/>
          </a:bodyPr>
          <a:lstStyle/>
          <a:p>
            <a:r>
              <a:rPr lang="en-US" dirty="0"/>
              <a:t>Modeling Normal Incidence (Lossless)</a:t>
            </a:r>
          </a:p>
        </p:txBody>
      </p:sp>
      <p:pic>
        <p:nvPicPr>
          <p:cNvPr id="6146" name="Picture 2"/>
          <p:cNvPicPr>
            <a:picLocks noGrp="1" noChangeAspect="1" noChangeArrowheads="1"/>
          </p:cNvPicPr>
          <p:nvPr>
            <p:ph sz="quarter" idx="1"/>
          </p:nvPr>
        </p:nvPicPr>
        <p:blipFill rotWithShape="1">
          <a:blip r:embed="rId3" cstate="print"/>
          <a:srcRect b="37681"/>
          <a:stretch/>
        </p:blipFill>
        <p:spPr bwMode="auto">
          <a:xfrm>
            <a:off x="236475" y="1772815"/>
            <a:ext cx="4652407" cy="3263921"/>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AD3BAF29-10F0-44A3-9F3B-10B95D7A337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a:t>
            </a:fld>
            <a:endParaRPr lang="en-US"/>
          </a:p>
        </p:txBody>
      </p:sp>
      <p:sp>
        <p:nvSpPr>
          <p:cNvPr id="6" name="圆角矩形 5"/>
          <p:cNvSpPr/>
          <p:nvPr/>
        </p:nvSpPr>
        <p:spPr>
          <a:xfrm>
            <a:off x="182526" y="5445224"/>
            <a:ext cx="4677506" cy="1296144"/>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marL="285750" indent="-285750" algn="just">
              <a:lnSpc>
                <a:spcPct val="150000"/>
              </a:lnSpc>
              <a:buFont typeface="Arial" panose="020B0604020202020204" pitchFamily="34" charset="0"/>
              <a:buChar char="•"/>
            </a:pPr>
            <a:r>
              <a:rPr lang="en-US" altLang="zh-CN" sz="1600" dirty="0" smtClean="0">
                <a:solidFill>
                  <a:schemeClr val="tx1"/>
                </a:solidFill>
                <a:latin typeface="Gill Sans MT" panose="020B0502020104020203" pitchFamily="34" charset="0"/>
              </a:rPr>
              <a:t>What are the fields in both regions?</a:t>
            </a:r>
          </a:p>
          <a:p>
            <a:pPr marL="285750" indent="-285750" algn="just">
              <a:lnSpc>
                <a:spcPct val="150000"/>
              </a:lnSpc>
              <a:buFont typeface="Arial" panose="020B0604020202020204" pitchFamily="34" charset="0"/>
              <a:buChar char="•"/>
            </a:pPr>
            <a:r>
              <a:rPr lang="en-US" altLang="zh-CN" sz="1600" dirty="0" smtClean="0">
                <a:solidFill>
                  <a:schemeClr val="tx1"/>
                </a:solidFill>
                <a:latin typeface="Gill Sans MT" panose="020B0502020104020203" pitchFamily="34" charset="0"/>
              </a:rPr>
              <a:t>Concept of loss</a:t>
            </a:r>
            <a:r>
              <a:rPr lang="en-US" altLang="zh-CN" sz="1600" dirty="0" smtClean="0">
                <a:solidFill>
                  <a:srgbClr val="C00000"/>
                </a:solidFill>
                <a:latin typeface="Gill Sans MT" panose="020B0502020104020203" pitchFamily="34" charset="0"/>
              </a:rPr>
              <a:t>less</a:t>
            </a:r>
            <a:r>
              <a:rPr lang="en-US" altLang="zh-CN" sz="1600" dirty="0" smtClean="0">
                <a:solidFill>
                  <a:schemeClr val="tx1"/>
                </a:solidFill>
                <a:latin typeface="Gill Sans MT" panose="020B0502020104020203" pitchFamily="34" charset="0"/>
              </a:rPr>
              <a:t>, </a:t>
            </a:r>
            <a:r>
              <a:rPr lang="en-US" altLang="zh-CN" sz="1600" dirty="0" smtClean="0">
                <a:solidFill>
                  <a:srgbClr val="C00000"/>
                </a:solidFill>
                <a:latin typeface="Gill Sans MT" panose="020B0502020104020203" pitchFamily="34" charset="0"/>
              </a:rPr>
              <a:t>in</a:t>
            </a:r>
            <a:r>
              <a:rPr lang="en-US" altLang="zh-CN" sz="1600" dirty="0" smtClean="0">
                <a:solidFill>
                  <a:schemeClr val="tx1"/>
                </a:solidFill>
                <a:latin typeface="Gill Sans MT" panose="020B0502020104020203" pitchFamily="34" charset="0"/>
              </a:rPr>
              <a:t>homogeneous, </a:t>
            </a:r>
            <a:r>
              <a:rPr lang="en-US" altLang="zh-CN" sz="1600" dirty="0" smtClean="0">
                <a:solidFill>
                  <a:srgbClr val="C00000"/>
                </a:solidFill>
                <a:latin typeface="Gill Sans MT" panose="020B0502020104020203" pitchFamily="34" charset="0"/>
              </a:rPr>
              <a:t>an</a:t>
            </a:r>
            <a:r>
              <a:rPr lang="en-US" altLang="zh-CN" sz="1600" dirty="0" smtClean="0">
                <a:solidFill>
                  <a:schemeClr val="tx1"/>
                </a:solidFill>
                <a:latin typeface="Gill Sans MT" panose="020B0502020104020203" pitchFamily="34" charset="0"/>
              </a:rPr>
              <a:t>isotropic</a:t>
            </a:r>
          </a:p>
        </p:txBody>
      </p:sp>
      <mc:AlternateContent xmlns:mc="http://schemas.openxmlformats.org/markup-compatibility/2006" xmlns:a14="http://schemas.microsoft.com/office/drawing/2010/main">
        <mc:Choice Requires="a14">
          <p:sp>
            <p:nvSpPr>
              <p:cNvPr id="4" name="矩形 3"/>
              <p:cNvSpPr/>
              <p:nvPr/>
            </p:nvSpPr>
            <p:spPr>
              <a:xfrm>
                <a:off x="4978212" y="2063135"/>
                <a:ext cx="4165788" cy="4869410"/>
              </a:xfrm>
              <a:prstGeom prst="rect">
                <a:avLst/>
              </a:prstGeom>
            </p:spPr>
            <p:txBody>
              <a:bodyPr wrap="square">
                <a:spAutoFit/>
              </a:bodyPr>
              <a:lstStyle/>
              <a:p>
                <a:pPr algn="just">
                  <a:lnSpc>
                    <a:spcPct val="150000"/>
                  </a:lnSpc>
                </a:pPr>
                <a:r>
                  <a:rPr lang="en-US" altLang="zh-CN" sz="1600" dirty="0" smtClean="0">
                    <a:latin typeface="Times New Roman" panose="02020603050405020304" pitchFamily="18" charset="0"/>
                    <a:cs typeface="Times New Roman" panose="02020603050405020304" pitchFamily="18" charset="0"/>
                  </a:rPr>
                  <a:t>Suppose</a:t>
                </a:r>
                <a:r>
                  <a:rPr lang="en-US" altLang="zh-CN" sz="1600" i="1" dirty="0" smtClean="0">
                    <a:latin typeface="Times New Roman" panose="02020603050405020304" pitchFamily="18" charset="0"/>
                    <a:cs typeface="Times New Roman" panose="02020603050405020304" pitchFamily="18" charset="0"/>
                  </a:rPr>
                  <a:t>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1</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 e</a:t>
                </a:r>
                <a:r>
                  <a:rPr lang="en-US" altLang="zh-CN" sz="1600" i="1" baseline="30000" dirty="0" smtClean="0">
                    <a:latin typeface="Times New Roman" panose="02020603050405020304" pitchFamily="18" charset="0"/>
                    <a:cs typeface="Times New Roman" panose="02020603050405020304" pitchFamily="18" charset="0"/>
                  </a:rPr>
                  <a:t>–</a:t>
                </a:r>
                <a:r>
                  <a:rPr lang="en-US" altLang="zh-CN" sz="1600" i="1" baseline="30000" dirty="0" err="1" smtClean="0">
                    <a:latin typeface="Times New Roman" panose="02020603050405020304" pitchFamily="18" charset="0"/>
                    <a:cs typeface="Times New Roman" panose="02020603050405020304" pitchFamily="18" charset="0"/>
                  </a:rPr>
                  <a:t>iωt+ikz</a:t>
                </a:r>
                <a:endParaRPr lang="en-US" altLang="zh-CN" sz="1600" dirty="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Take real part,   </a:t>
                </a:r>
                <a:r>
                  <a:rPr lang="en-US" altLang="zh-CN" sz="1600" i="1" dirty="0" smtClean="0">
                    <a:latin typeface="Times New Roman" panose="02020603050405020304" pitchFamily="18" charset="0"/>
                    <a:cs typeface="Times New Roman" panose="02020603050405020304" pitchFamily="18" charset="0"/>
                  </a:rPr>
                  <a:t>Re</a:t>
                </a:r>
                <a:r>
                  <a:rPr lang="en-US" altLang="zh-CN" sz="1600" dirty="0" smtClean="0">
                    <a:latin typeface="Times New Roman" panose="02020603050405020304" pitchFamily="18" charset="0"/>
                    <a:cs typeface="Times New Roman" panose="02020603050405020304" pitchFamily="18" charset="0"/>
                  </a:rPr>
                  <a:t>[</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1</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 </a:t>
                </a:r>
                <a:r>
                  <a:rPr lang="en-US" altLang="zh-CN" sz="1600" b="1" i="1" dirty="0">
                    <a:latin typeface="Times New Roman" panose="02020603050405020304" pitchFamily="18" charset="0"/>
                    <a:cs typeface="Times New Roman" panose="02020603050405020304" pitchFamily="18" charset="0"/>
                  </a:rPr>
                  <a:t>E</a:t>
                </a:r>
                <a:r>
                  <a:rPr lang="en-US" altLang="zh-CN" sz="1600" baseline="-25000" dirty="0">
                    <a:latin typeface="Times New Roman" panose="02020603050405020304" pitchFamily="18" charset="0"/>
                    <a:cs typeface="Times New Roman" panose="02020603050405020304" pitchFamily="18" charset="0"/>
                  </a:rPr>
                  <a:t>0 </a:t>
                </a:r>
                <a:r>
                  <a:rPr lang="en-US" altLang="zh-CN" sz="1600" dirty="0" smtClean="0">
                    <a:latin typeface="Times New Roman" panose="02020603050405020304" pitchFamily="18" charset="0"/>
                    <a:cs typeface="Times New Roman" panose="02020603050405020304" pitchFamily="18" charset="0"/>
                  </a:rPr>
                  <a:t>cos(</a:t>
                </a:r>
                <a:r>
                  <a:rPr lang="en-US" altLang="zh-CN" sz="1600" i="1" dirty="0" err="1" smtClean="0">
                    <a:latin typeface="Times New Roman" panose="02020603050405020304" pitchFamily="18" charset="0"/>
                    <a:cs typeface="Times New Roman" panose="02020603050405020304" pitchFamily="18" charset="0"/>
                  </a:rPr>
                  <a:t>ωt</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 </a:t>
                </a:r>
                <a:r>
                  <a:rPr lang="en-US" altLang="zh-CN" sz="1600" i="1" dirty="0" err="1" smtClean="0">
                    <a:latin typeface="Times New Roman" panose="02020603050405020304" pitchFamily="18" charset="0"/>
                    <a:cs typeface="Times New Roman" panose="02020603050405020304" pitchFamily="18" charset="0"/>
                  </a:rPr>
                  <a:t>kz</a:t>
                </a:r>
                <a:r>
                  <a:rPr lang="en-US" altLang="zh-CN" sz="1600" dirty="0" smtClean="0">
                    <a:latin typeface="Times New Roman" panose="02020603050405020304" pitchFamily="18" charset="0"/>
                    <a:cs typeface="Times New Roman" panose="02020603050405020304" pitchFamily="18" charset="0"/>
                  </a:rPr>
                  <a:t>)</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Let (</a:t>
                </a:r>
                <a:r>
                  <a:rPr lang="en-US" altLang="zh-CN" sz="1600" i="1" dirty="0" err="1" smtClean="0">
                    <a:latin typeface="Times New Roman" panose="02020603050405020304" pitchFamily="18" charset="0"/>
                    <a:cs typeface="Times New Roman" panose="02020603050405020304" pitchFamily="18" charset="0"/>
                  </a:rPr>
                  <a:t>ωt</a:t>
                </a:r>
                <a:r>
                  <a:rPr lang="en-US" altLang="zh-CN" sz="1600"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r>
                  <a:rPr lang="en-US" altLang="zh-CN" sz="1600" i="1" dirty="0" err="1" smtClean="0">
                    <a:latin typeface="Times New Roman" panose="02020603050405020304" pitchFamily="18" charset="0"/>
                    <a:cs typeface="Times New Roman" panose="02020603050405020304" pitchFamily="18" charset="0"/>
                  </a:rPr>
                  <a:t>kz</a:t>
                </a:r>
                <a:r>
                  <a:rPr lang="en-US" altLang="zh-CN" sz="1600" dirty="0" smtClean="0">
                    <a:latin typeface="Times New Roman" panose="02020603050405020304" pitchFamily="18" charset="0"/>
                    <a:cs typeface="Times New Roman" panose="02020603050405020304" pitchFamily="18" charset="0"/>
                  </a:rPr>
                  <a:t>) = const. (</a:t>
                </a:r>
                <a:r>
                  <a:rPr lang="en-US" altLang="zh-CN" sz="1600" dirty="0" err="1" smtClean="0">
                    <a:latin typeface="Times New Roman" panose="02020603050405020304" pitchFamily="18" charset="0"/>
                    <a:cs typeface="Times New Roman" panose="02020603050405020304" pitchFamily="18" charset="0"/>
                  </a:rPr>
                  <a:t>equaiphase</a:t>
                </a:r>
                <a:r>
                  <a:rPr lang="en-US" altLang="zh-CN" sz="1600" dirty="0" smtClean="0">
                    <a:latin typeface="Times New Roman" panose="02020603050405020304" pitchFamily="18" charset="0"/>
                    <a:cs typeface="Times New Roman" panose="02020603050405020304" pitchFamily="18" charset="0"/>
                  </a:rPr>
                  <a:t> plane)</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and take </a:t>
                </a:r>
                <a:r>
                  <a:rPr lang="en-US" altLang="zh-CN" sz="1600" i="1" dirty="0" err="1" smtClean="0">
                    <a:latin typeface="Times New Roman" panose="02020603050405020304" pitchFamily="18" charset="0"/>
                    <a:cs typeface="Times New Roman" panose="02020603050405020304" pitchFamily="18" charset="0"/>
                  </a:rPr>
                  <a:t>dt</a:t>
                </a:r>
                <a:r>
                  <a:rPr lang="en-US" altLang="zh-CN" sz="1600" dirty="0" smtClean="0">
                    <a:latin typeface="Times New Roman" panose="02020603050405020304" pitchFamily="18" charset="0"/>
                    <a:cs typeface="Times New Roman" panose="02020603050405020304" pitchFamily="18" charset="0"/>
                  </a:rPr>
                  <a:t> in both sides,</a:t>
                </a:r>
                <a:endParaRPr lang="en-US" altLang="zh-CN" sz="1600" dirty="0">
                  <a:latin typeface="Times New Roman" panose="02020603050405020304" pitchFamily="18" charset="0"/>
                  <a:cs typeface="Times New Roman" panose="02020603050405020304" pitchFamily="18" charset="0"/>
                </a:endParaRPr>
              </a:p>
              <a:p>
                <a:pPr algn="just">
                  <a:lnSpc>
                    <a:spcPct val="150000"/>
                  </a:lnSpc>
                </a:pPr>
                <a:r>
                  <a:rPr lang="en-US" altLang="zh-CN" sz="1600" i="1" dirty="0" smtClean="0">
                    <a:latin typeface="Times New Roman" panose="02020603050405020304" pitchFamily="18" charset="0"/>
                    <a:cs typeface="Times New Roman" panose="02020603050405020304" pitchFamily="18" charset="0"/>
                  </a:rPr>
                  <a:t>ω</a:t>
                </a:r>
                <a:r>
                  <a:rPr lang="en-US" altLang="zh-CN" sz="1600"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k</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r>
                      <a:rPr lang="en-US" altLang="zh-CN" sz="160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0,  </m:t>
                    </m:r>
                    <m:r>
                      <a:rPr lang="en-US" altLang="zh-CN" sz="1600" b="0" i="1" smtClean="0">
                        <a:latin typeface="Cambria Math" panose="02040503050406030204" pitchFamily="18" charset="0"/>
                        <a:cs typeface="Times New Roman" panose="02020603050405020304" pitchFamily="18" charset="0"/>
                      </a:rPr>
                      <m:t>h𝑒𝑛𝑐𝑒</m:t>
                    </m:r>
                  </m:oMath>
                </a14:m>
                <a:r>
                  <a:rPr lang="zh-CN" altLang="en-US" sz="1600" i="1"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nor/>
                          </m:rPr>
                          <a:rPr lang="en-US" altLang="zh-CN" sz="1600" i="1" dirty="0">
                            <a:latin typeface="Times New Roman" panose="02020603050405020304" pitchFamily="18" charset="0"/>
                            <a:cs typeface="Times New Roman" panose="02020603050405020304" pitchFamily="18" charset="0"/>
                          </a:rPr>
                          <m:t>ω</m:t>
                        </m:r>
                      </m:num>
                      <m:den>
                        <m:r>
                          <m:rPr>
                            <m:nor/>
                          </m:rPr>
                          <a:rPr lang="en-US" altLang="zh-CN" sz="1600" i="1" dirty="0">
                            <a:latin typeface="Times New Roman" panose="02020603050405020304" pitchFamily="18" charset="0"/>
                            <a:cs typeface="Times New Roman" panose="02020603050405020304" pitchFamily="18" charset="0"/>
                          </a:rPr>
                          <m:t>k</m:t>
                        </m:r>
                      </m:den>
                    </m:f>
                  </m:oMath>
                </a14:m>
                <a:r>
                  <a:rPr lang="en-US" altLang="zh-CN" sz="1600" dirty="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𝑣</m:t>
                        </m:r>
                      </m:e>
                      <m:sub>
                        <m:r>
                          <a:rPr lang="en-US" altLang="zh-CN" sz="1600" b="0" i="1" smtClean="0">
                            <a:latin typeface="Cambria Math" panose="02040503050406030204" pitchFamily="18" charset="0"/>
                            <a:cs typeface="Times New Roman" panose="02020603050405020304" pitchFamily="18" charset="0"/>
                          </a:rPr>
                          <m:t>𝑝</m:t>
                        </m:r>
                      </m:sub>
                    </m:sSub>
                    <m:r>
                      <m:rPr>
                        <m:nor/>
                      </m:rPr>
                      <a:rPr lang="en-US" altLang="zh-CN" sz="1600" i="1" dirty="0">
                        <a:latin typeface="Times New Roman" panose="020206030504050203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oMath>
                </a14:m>
                <a:r>
                  <a:rPr lang="en-US" altLang="zh-CN" sz="1600" dirty="0" smtClean="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m/s</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Therefore, wave propagates along +</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direction.</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Otherwise when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2</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 </a:t>
                </a:r>
                <a:r>
                  <a:rPr lang="en-US" altLang="zh-CN" sz="1600" b="1" i="1" dirty="0">
                    <a:latin typeface="Times New Roman" panose="02020603050405020304" pitchFamily="18" charset="0"/>
                    <a:cs typeface="Times New Roman" panose="02020603050405020304" pitchFamily="18" charset="0"/>
                  </a:rPr>
                  <a:t>E</a:t>
                </a:r>
                <a:r>
                  <a:rPr lang="en-US" altLang="zh-CN" sz="1600" baseline="-25000" dirty="0">
                    <a:latin typeface="Times New Roman" panose="02020603050405020304" pitchFamily="18" charset="0"/>
                    <a:cs typeface="Times New Roman" panose="02020603050405020304" pitchFamily="18" charset="0"/>
                  </a:rPr>
                  <a:t>0</a:t>
                </a:r>
                <a:r>
                  <a:rPr lang="en-US" altLang="zh-CN" sz="1600" dirty="0">
                    <a:latin typeface="Times New Roman" panose="02020603050405020304" pitchFamily="18" charset="0"/>
                    <a:cs typeface="Times New Roman" panose="02020603050405020304" pitchFamily="18" charset="0"/>
                  </a:rPr>
                  <a:t> </a:t>
                </a:r>
                <a:r>
                  <a:rPr lang="en-US" altLang="zh-CN" sz="1600" dirty="0" err="1" smtClean="0">
                    <a:latin typeface="Times New Roman" panose="02020603050405020304" pitchFamily="18" charset="0"/>
                    <a:cs typeface="Times New Roman" panose="02020603050405020304" pitchFamily="18" charset="0"/>
                  </a:rPr>
                  <a:t>e</a:t>
                </a:r>
                <a:r>
                  <a:rPr lang="en-US" altLang="zh-CN" sz="1600" i="1" baseline="30000" dirty="0" err="1" smtClean="0">
                    <a:latin typeface="Times New Roman" panose="02020603050405020304" pitchFamily="18" charset="0"/>
                    <a:cs typeface="Times New Roman" panose="02020603050405020304" pitchFamily="18" charset="0"/>
                  </a:rPr>
                  <a:t>iωt+ikz</a:t>
                </a:r>
                <a:endParaRPr lang="en-US" altLang="zh-CN" sz="1600" i="1" baseline="300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i="1" dirty="0">
                    <a:latin typeface="Times New Roman" panose="02020603050405020304" pitchFamily="18" charset="0"/>
                    <a:cs typeface="Times New Roman" panose="02020603050405020304" pitchFamily="18" charset="0"/>
                  </a:rPr>
                  <a:t>ω</a:t>
                </a:r>
                <a:r>
                  <a:rPr lang="en-US" altLang="zh-CN" sz="1600" dirty="0">
                    <a:latin typeface="Times New Roman" panose="02020603050405020304" pitchFamily="18" charset="0"/>
                    <a:cs typeface="Times New Roman" panose="02020603050405020304" pitchFamily="18" charset="0"/>
                  </a:rPr>
                  <a:t> </a:t>
                </a:r>
                <a:r>
                  <a:rPr lang="en-US" altLang="zh-CN" sz="1600" b="1" i="1" dirty="0" smtClean="0">
                    <a:solidFill>
                      <a:srgbClr val="C00000"/>
                    </a:solidFill>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k</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r>
                      <a:rPr lang="en-US" altLang="zh-CN" sz="1600" i="1">
                        <a:latin typeface="Cambria Math" panose="02040503050406030204" pitchFamily="18" charset="0"/>
                        <a:cs typeface="Times New Roman" panose="02020603050405020304" pitchFamily="18" charset="0"/>
                      </a:rPr>
                      <m:t>=0</m:t>
                    </m:r>
                  </m:oMath>
                </a14:m>
                <a:r>
                  <a:rPr lang="en-US" altLang="zh-CN" sz="16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nor/>
                          </m:rPr>
                          <a:rPr lang="en-US" altLang="zh-CN" sz="1600" i="1" dirty="0">
                            <a:latin typeface="Times New Roman" panose="02020603050405020304" pitchFamily="18" charset="0"/>
                            <a:cs typeface="Times New Roman" panose="02020603050405020304" pitchFamily="18" charset="0"/>
                          </a:rPr>
                          <m:t>ω</m:t>
                        </m:r>
                      </m:num>
                      <m:den>
                        <m:r>
                          <m:rPr>
                            <m:nor/>
                          </m:rPr>
                          <a:rPr lang="en-US" altLang="zh-CN" sz="1600" i="1" dirty="0">
                            <a:latin typeface="Times New Roman" panose="02020603050405020304" pitchFamily="18" charset="0"/>
                            <a:cs typeface="Times New Roman" panose="02020603050405020304" pitchFamily="18" charset="0"/>
                          </a:rPr>
                          <m:t>k</m:t>
                        </m:r>
                      </m:den>
                    </m:f>
                  </m:oMath>
                </a14:m>
                <a:r>
                  <a:rPr lang="en-US" altLang="zh-CN" sz="1600"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𝑣</m:t>
                        </m:r>
                      </m:e>
                      <m:sub>
                        <m:r>
                          <a:rPr lang="en-US" altLang="zh-CN" sz="1600" i="1">
                            <a:latin typeface="Cambria Math" panose="02040503050406030204" pitchFamily="18" charset="0"/>
                            <a:cs typeface="Times New Roman" panose="02020603050405020304" pitchFamily="18" charset="0"/>
                          </a:rPr>
                          <m:t>𝑝</m:t>
                        </m:r>
                      </m:sub>
                    </m:sSub>
                    <m:r>
                      <m:rPr>
                        <m:nor/>
                      </m:rPr>
                      <a:rPr lang="en-US" altLang="zh-CN" sz="1600" i="1" dirty="0">
                        <a:latin typeface="Times New Roman" panose="02020603050405020304" pitchFamily="18" charset="0"/>
                        <a:cs typeface="Times New Roman" panose="02020603050405020304" pitchFamily="18" charset="0"/>
                      </a:rPr>
                      <m:t>=</m:t>
                    </m:r>
                    <m:r>
                      <a:rPr lang="en-US" altLang="zh-CN" sz="1600" b="0" i="1" dirty="0" smtClean="0">
                        <a:latin typeface="Cambria Math" panose="02040503050406030204" pitchFamily="18" charset="0"/>
                        <a:cs typeface="Times New Roman" panose="02020603050405020304" pitchFamily="18" charset="0"/>
                      </a:rPr>
                      <m:t> </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oMath>
                </a14:m>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m/s</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a:latin typeface="Times New Roman" panose="02020603050405020304" pitchFamily="18" charset="0"/>
                    <a:cs typeface="Times New Roman" panose="02020603050405020304" pitchFamily="18" charset="0"/>
                  </a:rPr>
                  <a:t>wave propagates along </a:t>
                </a:r>
                <a14:m>
                  <m:oMath xmlns:m="http://schemas.openxmlformats.org/officeDocument/2006/math">
                    <m:r>
                      <a:rPr lang="en-US" altLang="zh-CN" sz="160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1600" i="1" dirty="0">
                    <a:solidFill>
                      <a:srgbClr val="C00000"/>
                    </a:solidFill>
                    <a:latin typeface="Times New Roman" panose="02020603050405020304" pitchFamily="18" charset="0"/>
                    <a:cs typeface="Times New Roman" panose="02020603050405020304" pitchFamily="18" charset="0"/>
                  </a:rPr>
                  <a:t>z</a:t>
                </a:r>
                <a:r>
                  <a:rPr lang="en-US" altLang="zh-CN" sz="1600" dirty="0">
                    <a:latin typeface="Times New Roman" panose="02020603050405020304" pitchFamily="18" charset="0"/>
                    <a:cs typeface="Times New Roman" panose="02020603050405020304" pitchFamily="18" charset="0"/>
                  </a:rPr>
                  <a:t> direction</a:t>
                </a:r>
              </a:p>
              <a:p>
                <a:pPr algn="just">
                  <a:lnSpc>
                    <a:spcPct val="150000"/>
                  </a:lnSpc>
                </a:pP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Consequently, it is OK to take either e</a:t>
                </a:r>
                <a:r>
                  <a:rPr lang="en-US" altLang="zh-CN" sz="1600" i="1" baseline="30000" dirty="0" smtClean="0">
                    <a:latin typeface="Times New Roman" panose="02020603050405020304" pitchFamily="18" charset="0"/>
                    <a:cs typeface="Times New Roman" panose="02020603050405020304" pitchFamily="18" charset="0"/>
                  </a:rPr>
                  <a:t>–</a:t>
                </a:r>
                <a:r>
                  <a:rPr lang="en-US" altLang="zh-CN" sz="1600" i="1" baseline="30000" dirty="0" err="1" smtClean="0">
                    <a:latin typeface="Times New Roman" panose="02020603050405020304" pitchFamily="18" charset="0"/>
                    <a:cs typeface="Times New Roman" panose="02020603050405020304" pitchFamily="18" charset="0"/>
                  </a:rPr>
                  <a:t>iωt</a:t>
                </a:r>
                <a:r>
                  <a:rPr lang="en-US" altLang="zh-CN" sz="1600" i="1" baseline="300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or </a:t>
                </a:r>
                <a:r>
                  <a:rPr lang="en-US" altLang="zh-CN" sz="1600" dirty="0" err="1" smtClean="0">
                    <a:latin typeface="Times New Roman" panose="02020603050405020304" pitchFamily="18" charset="0"/>
                    <a:cs typeface="Times New Roman" panose="02020603050405020304" pitchFamily="18" charset="0"/>
                  </a:rPr>
                  <a:t>e</a:t>
                </a:r>
                <a:r>
                  <a:rPr lang="en-US" altLang="zh-CN" sz="1600" i="1" baseline="30000" dirty="0" err="1" smtClean="0">
                    <a:latin typeface="Times New Roman" panose="02020603050405020304" pitchFamily="18" charset="0"/>
                    <a:cs typeface="Times New Roman" panose="02020603050405020304" pitchFamily="18" charset="0"/>
                  </a:rPr>
                  <a:t>jωt</a:t>
                </a:r>
                <a:r>
                  <a:rPr lang="en-US" altLang="zh-CN" sz="1600" i="1" baseline="300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as their real part go to the same conclusion. </a:t>
                </a:r>
                <a:endParaRPr lang="en-US" altLang="zh-CN" sz="16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978212" y="2063135"/>
                <a:ext cx="4165788" cy="4869410"/>
              </a:xfrm>
              <a:prstGeom prst="rect">
                <a:avLst/>
              </a:prstGeom>
              <a:blipFill>
                <a:blip r:embed="rId4"/>
                <a:stretch>
                  <a:fillRect l="-878"/>
                </a:stretch>
              </a:blipFill>
            </p:spPr>
            <p:txBody>
              <a:bodyPr/>
              <a:lstStyle/>
              <a:p>
                <a:r>
                  <a:rPr lang="zh-CN" altLang="en-US">
                    <a:noFill/>
                  </a:rPr>
                  <a:t> </a:t>
                </a:r>
              </a:p>
            </p:txBody>
          </p:sp>
        </mc:Fallback>
      </mc:AlternateContent>
      <p:sp>
        <p:nvSpPr>
          <p:cNvPr id="7" name="矩形 6"/>
          <p:cNvSpPr/>
          <p:nvPr/>
        </p:nvSpPr>
        <p:spPr>
          <a:xfrm>
            <a:off x="5007062" y="1555304"/>
            <a:ext cx="4427984" cy="507831"/>
          </a:xfrm>
          <a:prstGeom prst="rect">
            <a:avLst/>
          </a:prstGeom>
        </p:spPr>
        <p:txBody>
          <a:bodyPr wrap="square">
            <a:spAutoFit/>
          </a:bodyPr>
          <a:lstStyle/>
          <a:p>
            <a:pPr algn="just">
              <a:lnSpc>
                <a:spcPct val="150000"/>
              </a:lnSpc>
            </a:pPr>
            <a:r>
              <a:rPr lang="en-US" altLang="zh-CN" dirty="0" smtClean="0">
                <a:latin typeface="Gill Sans MT" panose="020B0502020104020203" pitchFamily="34" charset="0"/>
              </a:rPr>
              <a:t>Time </a:t>
            </a:r>
            <a:r>
              <a:rPr lang="en-US" altLang="zh-CN" dirty="0">
                <a:latin typeface="Gill Sans MT" panose="020B0502020104020203" pitchFamily="34" charset="0"/>
              </a:rPr>
              <a:t>conventions: e</a:t>
            </a:r>
            <a:r>
              <a:rPr lang="en-US" altLang="zh-CN" i="1" baseline="30000" dirty="0">
                <a:latin typeface="Gill Sans MT" panose="020B0502020104020203" pitchFamily="34" charset="0"/>
              </a:rPr>
              <a:t>–</a:t>
            </a:r>
            <a:r>
              <a:rPr lang="en-US" altLang="zh-CN" i="1" baseline="30000" dirty="0" err="1">
                <a:latin typeface="Gill Sans MT" panose="020B0502020104020203" pitchFamily="34" charset="0"/>
              </a:rPr>
              <a:t>iωt</a:t>
            </a:r>
            <a:r>
              <a:rPr lang="en-US" altLang="zh-CN" dirty="0">
                <a:latin typeface="Gill Sans MT" panose="020B0502020104020203" pitchFamily="34" charset="0"/>
              </a:rPr>
              <a:t> and </a:t>
            </a:r>
            <a:r>
              <a:rPr lang="en-US" altLang="zh-CN" dirty="0" err="1" smtClean="0">
                <a:latin typeface="Gill Sans MT" panose="020B0502020104020203" pitchFamily="34" charset="0"/>
              </a:rPr>
              <a:t>e</a:t>
            </a:r>
            <a:r>
              <a:rPr lang="en-US" altLang="zh-CN" i="1" baseline="30000" dirty="0" err="1" smtClean="0">
                <a:latin typeface="Gill Sans MT" panose="020B0502020104020203" pitchFamily="34" charset="0"/>
              </a:rPr>
              <a:t>+jωt</a:t>
            </a:r>
            <a:r>
              <a:rPr lang="en-US" altLang="zh-CN" i="1" baseline="30000" dirty="0" smtClean="0">
                <a:latin typeface="Gill Sans MT" panose="020B0502020104020203" pitchFamily="34" charset="0"/>
              </a:rPr>
              <a:t> </a:t>
            </a:r>
            <a:r>
              <a:rPr lang="en-US" altLang="zh-CN" dirty="0">
                <a:latin typeface="Gill Sans MT" panose="020B0502020104020203" pitchFamily="34" charset="0"/>
              </a:rPr>
              <a:t>(</a:t>
            </a:r>
            <a:r>
              <a:rPr lang="en-US" altLang="zh-CN" i="1" dirty="0" smtClean="0">
                <a:latin typeface="Gill Sans MT" panose="020B0502020104020203" pitchFamily="34" charset="0"/>
              </a:rPr>
              <a:t>pp. 25</a:t>
            </a:r>
            <a:r>
              <a:rPr lang="en-US" altLang="zh-CN" dirty="0" smtClean="0">
                <a:latin typeface="Gill Sans MT" panose="020B0502020104020203" pitchFamily="34" charset="0"/>
              </a:rPr>
              <a:t>)</a:t>
            </a:r>
            <a:endParaRPr lang="en-US" altLang="zh-CN" dirty="0">
              <a:latin typeface="Gill Sans MT" panose="020B0502020104020203" pitchFamily="34" charset="0"/>
            </a:endParaRPr>
          </a:p>
        </p:txBody>
      </p:sp>
      <p:sp>
        <p:nvSpPr>
          <p:cNvPr id="8" name="右箭头 7"/>
          <p:cNvSpPr/>
          <p:nvPr/>
        </p:nvSpPr>
        <p:spPr>
          <a:xfrm>
            <a:off x="6444208" y="5008376"/>
            <a:ext cx="360040" cy="196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Relations for </a:t>
            </a:r>
            <a:r>
              <a:rPr lang="en-US" b="1" dirty="0"/>
              <a:t>E</a:t>
            </a:r>
            <a:r>
              <a:rPr lang="en-US" dirty="0"/>
              <a:t> and </a:t>
            </a:r>
            <a:r>
              <a:rPr lang="en-US" b="1" dirty="0"/>
              <a:t>H</a:t>
            </a:r>
            <a:endParaRPr lang="en-US" dirty="0"/>
          </a:p>
        </p:txBody>
      </p:sp>
      <p:sp>
        <p:nvSpPr>
          <p:cNvPr id="4" name="Content Placeholder 4"/>
          <p:cNvSpPr txBox="1">
            <a:spLocks/>
          </p:cNvSpPr>
          <p:nvPr/>
        </p:nvSpPr>
        <p:spPr>
          <a:xfrm>
            <a:off x="612649" y="1639454"/>
            <a:ext cx="7997952" cy="10653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Next we will find general solutions (relations for </a:t>
            </a:r>
            <a:r>
              <a:rPr lang="en-US" sz="2000" b="1" i="1" dirty="0">
                <a:solidFill>
                  <a:schemeClr val="tx1"/>
                </a:solidFill>
                <a:latin typeface="Times New Roman" panose="02020603050405020304" pitchFamily="18" charset="0"/>
                <a:cs typeface="Times New Roman" panose="02020603050405020304" pitchFamily="18" charset="0"/>
              </a:rPr>
              <a:t>E</a:t>
            </a:r>
            <a:r>
              <a:rPr lang="en-US" sz="2000" dirty="0">
                <a:solidFill>
                  <a:schemeClr val="tx1"/>
                </a:solidFill>
                <a:latin typeface="Times New Roman" panose="02020603050405020304" pitchFamily="18" charset="0"/>
                <a:cs typeface="Times New Roman" panose="02020603050405020304" pitchFamily="18" charset="0"/>
              </a:rPr>
              <a:t> and </a:t>
            </a:r>
            <a:r>
              <a:rPr lang="en-US" sz="2000" b="1" i="1" dirty="0">
                <a:solidFill>
                  <a:schemeClr val="tx1"/>
                </a:solidFill>
                <a:latin typeface="Times New Roman" panose="02020603050405020304" pitchFamily="18" charset="0"/>
                <a:cs typeface="Times New Roman" panose="02020603050405020304" pitchFamily="18" charset="0"/>
              </a:rPr>
              <a:t>H</a:t>
            </a:r>
            <a:r>
              <a:rPr lang="en-US" sz="2000" dirty="0">
                <a:solidFill>
                  <a:schemeClr val="tx1"/>
                </a:solidFill>
                <a:latin typeface="Times New Roman" panose="02020603050405020304" pitchFamily="18" charset="0"/>
                <a:cs typeface="Times New Roman" panose="02020603050405020304" pitchFamily="18" charset="0"/>
              </a:rPr>
              <a:t>) to Maxwell’s equations for TEM, TE, and TM wave propagation in cylindrical transmission lines or waveguides.</a:t>
            </a: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stretch>
            <a:fillRect/>
          </a:stretch>
        </p:blipFill>
        <p:spPr>
          <a:xfrm>
            <a:off x="1600200" y="2971800"/>
            <a:ext cx="2302875" cy="2405600"/>
          </a:xfrm>
          <a:prstGeom prst="rect">
            <a:avLst/>
          </a:prstGeom>
        </p:spPr>
      </p:pic>
      <p:pic>
        <p:nvPicPr>
          <p:cNvPr id="6" name="Picture 5"/>
          <p:cNvPicPr>
            <a:picLocks noChangeAspect="1"/>
          </p:cNvPicPr>
          <p:nvPr/>
        </p:nvPicPr>
        <p:blipFill>
          <a:blip r:embed="rId3" cstate="print"/>
          <a:stretch>
            <a:fillRect/>
          </a:stretch>
        </p:blipFill>
        <p:spPr>
          <a:xfrm>
            <a:off x="5054819" y="2971800"/>
            <a:ext cx="2716875" cy="2399134"/>
          </a:xfrm>
          <a:prstGeom prst="rect">
            <a:avLst/>
          </a:prstGeom>
        </p:spPr>
      </p:pic>
      <p:sp>
        <p:nvSpPr>
          <p:cNvPr id="7" name="TextBox 6"/>
          <p:cNvSpPr txBox="1"/>
          <p:nvPr/>
        </p:nvSpPr>
        <p:spPr>
          <a:xfrm>
            <a:off x="5745744" y="5592178"/>
            <a:ext cx="1335024"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Waveguide</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711971" y="5438290"/>
            <a:ext cx="2079332" cy="707886"/>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General transmission line</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flipV="1">
            <a:off x="2532182" y="3820404"/>
            <a:ext cx="1554480" cy="3509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081078" y="4026331"/>
            <a:ext cx="2005584" cy="5874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73046" y="3626221"/>
            <a:ext cx="1344168" cy="194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04749" y="3626221"/>
            <a:ext cx="74839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endParaRPr lang="en-US" sz="2000" baseline="-25000" dirty="0">
              <a:solidFill>
                <a:srgbClr val="FF000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5828040" y="4171367"/>
            <a:ext cx="983534"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Hollow</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57D10D53-584E-48B1-99BE-8DAC61D76BB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50</a:t>
            </a:fld>
            <a:endParaRPr lang="en-US"/>
          </a:p>
        </p:txBody>
      </p:sp>
    </p:spTree>
    <p:extLst>
      <p:ext uri="{BB962C8B-B14F-4D97-AF65-F5344CB8AC3E}">
        <p14:creationId xmlns:p14="http://schemas.microsoft.com/office/powerpoint/2010/main" val="9449487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Procedure for Solving Fields</a:t>
            </a:r>
            <a:endParaRPr lang="zh-CN" altLang="en-US" dirty="0"/>
          </a:p>
        </p:txBody>
      </p:sp>
      <p:sp>
        <p:nvSpPr>
          <p:cNvPr id="3" name="内容占位符 2"/>
          <p:cNvSpPr>
            <a:spLocks noGrp="1"/>
          </p:cNvSpPr>
          <p:nvPr>
            <p:ph sz="quarter" idx="1"/>
          </p:nvPr>
        </p:nvSpPr>
        <p:spPr>
          <a:xfrm>
            <a:off x="467544" y="1600200"/>
            <a:ext cx="8208912" cy="4493096"/>
          </a:xfrm>
        </p:spPr>
        <p:txBody>
          <a:bodyPr/>
          <a:lstStyle/>
          <a:p>
            <a:pPr>
              <a:buFont typeface="Wingdings" panose="05000000000000000000" pitchFamily="2" charset="2"/>
              <a:buChar char="Ø"/>
            </a:pPr>
            <a:r>
              <a:rPr lang="en-US" altLang="zh-CN" dirty="0"/>
              <a:t>Express E</a:t>
            </a:r>
            <a:r>
              <a:rPr lang="en-US" altLang="zh-CN" baseline="-25000" dirty="0"/>
              <a:t>x</a:t>
            </a:r>
            <a:r>
              <a:rPr lang="en-US" altLang="zh-CN" dirty="0"/>
              <a:t>, </a:t>
            </a:r>
            <a:r>
              <a:rPr lang="en-US" altLang="zh-CN" dirty="0" err="1"/>
              <a:t>E</a:t>
            </a:r>
            <a:r>
              <a:rPr lang="en-US" altLang="zh-CN" baseline="-25000" dirty="0" err="1"/>
              <a:t>y</a:t>
            </a:r>
            <a:r>
              <a:rPr lang="en-US" altLang="zh-CN" dirty="0"/>
              <a:t>, </a:t>
            </a:r>
            <a:r>
              <a:rPr lang="en-US" altLang="zh-CN" dirty="0" err="1"/>
              <a:t>H</a:t>
            </a:r>
            <a:r>
              <a:rPr lang="en-US" altLang="zh-CN" baseline="-25000" dirty="0" err="1"/>
              <a:t>x</a:t>
            </a:r>
            <a:r>
              <a:rPr lang="en-US" altLang="zh-CN" dirty="0"/>
              <a:t>, and </a:t>
            </a:r>
            <a:r>
              <a:rPr lang="en-US" altLang="zh-CN" dirty="0" err="1"/>
              <a:t>H</a:t>
            </a:r>
            <a:r>
              <a:rPr lang="en-US" altLang="zh-CN" baseline="-25000" dirty="0" err="1"/>
              <a:t>y</a:t>
            </a:r>
            <a:r>
              <a:rPr lang="en-US" altLang="zh-CN" dirty="0"/>
              <a:t> in terms of </a:t>
            </a:r>
            <a:r>
              <a:rPr lang="en-US" altLang="zh-CN" dirty="0" err="1"/>
              <a:t>E</a:t>
            </a:r>
            <a:r>
              <a:rPr lang="en-US" altLang="zh-CN" baseline="-25000" dirty="0" err="1"/>
              <a:t>z</a:t>
            </a:r>
            <a:r>
              <a:rPr lang="en-US" altLang="zh-CN" dirty="0"/>
              <a:t> (TM case) and H</a:t>
            </a:r>
            <a:r>
              <a:rPr lang="en-US" altLang="zh-CN" baseline="-25000" dirty="0"/>
              <a:t>z</a:t>
            </a:r>
            <a:r>
              <a:rPr lang="en-US" altLang="zh-CN" dirty="0"/>
              <a:t> (TE case)</a:t>
            </a:r>
          </a:p>
          <a:p>
            <a:pPr>
              <a:buFont typeface="Wingdings" panose="05000000000000000000" pitchFamily="2" charset="2"/>
              <a:buChar char="Ø"/>
            </a:pPr>
            <a:r>
              <a:rPr lang="en-US" altLang="zh-CN" dirty="0"/>
              <a:t>Solve wave equation for </a:t>
            </a:r>
            <a:r>
              <a:rPr lang="en-US" altLang="zh-CN" dirty="0" err="1"/>
              <a:t>E</a:t>
            </a:r>
            <a:r>
              <a:rPr lang="en-US" altLang="zh-CN" baseline="-25000" dirty="0" err="1"/>
              <a:t>z</a:t>
            </a:r>
            <a:r>
              <a:rPr lang="en-US" altLang="zh-CN" dirty="0"/>
              <a:t> (TM case) and H</a:t>
            </a:r>
            <a:r>
              <a:rPr lang="en-US" altLang="zh-CN" baseline="-25000" dirty="0"/>
              <a:t>z</a:t>
            </a:r>
            <a:r>
              <a:rPr lang="en-US" altLang="zh-CN" dirty="0"/>
              <a:t> (TE case)</a:t>
            </a:r>
          </a:p>
          <a:p>
            <a:pPr>
              <a:buFont typeface="Wingdings" panose="05000000000000000000" pitchFamily="2" charset="2"/>
              <a:buChar char="Ø"/>
            </a:pPr>
            <a:r>
              <a:rPr lang="en-US" altLang="zh-CN" dirty="0"/>
              <a:t>Get E</a:t>
            </a:r>
            <a:r>
              <a:rPr lang="en-US" altLang="zh-CN" baseline="-25000" dirty="0"/>
              <a:t>x</a:t>
            </a:r>
            <a:r>
              <a:rPr lang="en-US" altLang="zh-CN" dirty="0"/>
              <a:t>, </a:t>
            </a:r>
            <a:r>
              <a:rPr lang="en-US" altLang="zh-CN" dirty="0" err="1"/>
              <a:t>E</a:t>
            </a:r>
            <a:r>
              <a:rPr lang="en-US" altLang="zh-CN" baseline="-25000" dirty="0" err="1"/>
              <a:t>y</a:t>
            </a:r>
            <a:r>
              <a:rPr lang="en-US" altLang="zh-CN" dirty="0"/>
              <a:t>, </a:t>
            </a:r>
            <a:r>
              <a:rPr lang="en-US" altLang="zh-CN" dirty="0" err="1"/>
              <a:t>H</a:t>
            </a:r>
            <a:r>
              <a:rPr lang="en-US" altLang="zh-CN" baseline="-25000" dirty="0" err="1"/>
              <a:t>x</a:t>
            </a:r>
            <a:r>
              <a:rPr lang="en-US" altLang="zh-CN" dirty="0"/>
              <a:t>, and </a:t>
            </a:r>
            <a:r>
              <a:rPr lang="en-US" altLang="zh-CN" dirty="0" err="1"/>
              <a:t>H</a:t>
            </a:r>
            <a:r>
              <a:rPr lang="en-US" altLang="zh-CN" baseline="-25000" dirty="0" err="1"/>
              <a:t>y</a:t>
            </a:r>
            <a:r>
              <a:rPr lang="en-US" altLang="zh-CN" dirty="0"/>
              <a:t> from step 1</a:t>
            </a:r>
          </a:p>
        </p:txBody>
      </p:sp>
      <p:sp>
        <p:nvSpPr>
          <p:cNvPr id="4" name="灯片编号占位符 3">
            <a:extLst>
              <a:ext uri="{FF2B5EF4-FFF2-40B4-BE49-F238E27FC236}">
                <a16:creationId xmlns:a16="http://schemas.microsoft.com/office/drawing/2014/main" id="{959B95A2-8374-477E-96DB-2542B0F9187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51</a:t>
            </a:fld>
            <a:endParaRPr lang="en-US"/>
          </a:p>
        </p:txBody>
      </p:sp>
    </p:spTree>
    <p:extLst>
      <p:ext uri="{BB962C8B-B14F-4D97-AF65-F5344CB8AC3E}">
        <p14:creationId xmlns:p14="http://schemas.microsoft.com/office/powerpoint/2010/main" val="5590472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Fields</a:t>
            </a:r>
            <a:endParaRPr lang="en-US" b="1" dirty="0"/>
          </a:p>
        </p:txBody>
      </p:sp>
      <p:sp>
        <p:nvSpPr>
          <p:cNvPr id="16" name="Content Placeholder 4"/>
          <p:cNvSpPr txBox="1">
            <a:spLocks/>
          </p:cNvSpPr>
          <p:nvPr/>
        </p:nvSpPr>
        <p:spPr>
          <a:xfrm>
            <a:off x="151996" y="1524000"/>
            <a:ext cx="7927848" cy="4496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Assume a wave propagating along the +</a:t>
            </a:r>
            <a:r>
              <a:rPr lang="en-US" sz="2000" i="1"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direction</a:t>
            </a: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2" cstate="print"/>
          <a:srcRect b="51268"/>
          <a:stretch/>
        </p:blipFill>
        <p:spPr>
          <a:xfrm>
            <a:off x="497557" y="4681508"/>
            <a:ext cx="3105000" cy="2155488"/>
          </a:xfrm>
          <a:prstGeom prst="rect">
            <a:avLst/>
          </a:prstGeom>
        </p:spPr>
      </p:pic>
      <p:pic>
        <p:nvPicPr>
          <p:cNvPr id="21" name="Picture 20"/>
          <p:cNvPicPr>
            <a:picLocks noChangeAspect="1"/>
          </p:cNvPicPr>
          <p:nvPr/>
        </p:nvPicPr>
        <p:blipFill rotWithShape="1">
          <a:blip r:embed="rId2" cstate="print"/>
          <a:srcRect t="51005"/>
          <a:stretch/>
        </p:blipFill>
        <p:spPr>
          <a:xfrm>
            <a:off x="3960291" y="4695268"/>
            <a:ext cx="3105000" cy="2167128"/>
          </a:xfrm>
          <a:prstGeom prst="rect">
            <a:avLst/>
          </a:prstGeom>
        </p:spPr>
      </p:pic>
      <mc:AlternateContent xmlns:mc="http://schemas.openxmlformats.org/markup-compatibility/2006">
        <mc:Choice xmlns:a14="http://schemas.microsoft.com/office/drawing/2010/main" Requires="a14">
          <p:sp>
            <p:nvSpPr>
              <p:cNvPr id="22" name="TextBox 21"/>
              <p:cNvSpPr txBox="1"/>
              <p:nvPr/>
            </p:nvSpPr>
            <p:spPr>
              <a:xfrm>
                <a:off x="153116" y="3809330"/>
                <a:ext cx="6696962" cy="712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d>
                        <m:dPr>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a:latin typeface="Cambria Math" panose="02040503050406030204" pitchFamily="18" charset="0"/>
                                    </a:rPr>
                                    <m:t>𝐸</m:t>
                                  </m:r>
                                </m:e>
                                <m:sub>
                                  <m:r>
                                    <m:rPr>
                                      <m:sty m:val="p"/>
                                    </m:rPr>
                                    <a:rPr lang="en-US" altLang="zh-CN" sz="2000" i="1">
                                      <a:latin typeface="Cambria Math" panose="02040503050406030204" pitchFamily="18" charset="0"/>
                                    </a:rPr>
                                    <m:t>z</m:t>
                                  </m:r>
                                </m:sub>
                              </m:sSub>
                            </m:num>
                            <m:den>
                              <m:r>
                                <a:rPr lang="en-US" sz="2000" i="1" smtClean="0">
                                  <a:latin typeface="Cambria Math" panose="02040503050406030204" pitchFamily="18" charset="0"/>
                                </a:rPr>
                                <m:t>𝜕</m:t>
                              </m:r>
                              <m:r>
                                <a:rPr lang="en-US" sz="2000" i="1" smtClean="0">
                                  <a:latin typeface="Cambria Math" panose="02040503050406030204" pitchFamily="18" charset="0"/>
                                </a:rPr>
                                <m:t>𝑦</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b="0" i="1" smtClean="0">
                                      <a:latin typeface="Cambria Math" panose="02040503050406030204" pitchFamily="18" charset="0"/>
                                    </a:rPr>
                                    <m:t>𝑦</m:t>
                                  </m:r>
                                </m:sub>
                              </m:sSub>
                            </m:num>
                            <m:den>
                              <m:r>
                                <a:rPr lang="en-US" sz="2000" i="1" smtClean="0">
                                  <a:latin typeface="Cambria Math" panose="02040503050406030204" pitchFamily="18" charset="0"/>
                                </a:rPr>
                                <m:t>𝜕</m:t>
                              </m:r>
                              <m:r>
                                <a:rPr lang="en-US" sz="2000" i="1" smtClean="0">
                                  <a:latin typeface="Cambria Math" panose="02040503050406030204" pitchFamily="18" charset="0"/>
                                </a:rPr>
                                <m:t>𝑧</m:t>
                              </m:r>
                            </m:den>
                          </m:f>
                        </m:e>
                      </m:d>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b="0" i="1" smtClean="0">
                                      <a:latin typeface="Cambria Math" panose="02040503050406030204" pitchFamily="18" charset="0"/>
                                    </a:rPr>
                                    <m:t>𝑥</m:t>
                                  </m:r>
                                </m:sub>
                              </m:sSub>
                            </m:num>
                            <m:den>
                              <m:r>
                                <a:rPr lang="en-US" sz="2000" i="1" smtClean="0">
                                  <a:latin typeface="Cambria Math" panose="02040503050406030204" pitchFamily="18" charset="0"/>
                                </a:rPr>
                                <m:t>𝜕</m:t>
                              </m:r>
                              <m:r>
                                <a:rPr lang="en-US" sz="2000" i="1" smtClean="0">
                                  <a:latin typeface="Cambria Math" panose="02040503050406030204" pitchFamily="18" charset="0"/>
                                </a:rPr>
                                <m:t>𝑧</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m:rPr>
                                      <m:sty m:val="p"/>
                                    </m:rPr>
                                    <a:rPr lang="en-US" altLang="zh-CN" sz="2000" i="1">
                                      <a:latin typeface="Cambria Math" panose="02040503050406030204" pitchFamily="18" charset="0"/>
                                    </a:rPr>
                                    <m:t>z</m:t>
                                  </m:r>
                                </m:sub>
                              </m:sSub>
                            </m:num>
                            <m:den>
                              <m:r>
                                <a:rPr lang="en-US" sz="2000" i="1">
                                  <a:latin typeface="Cambria Math" panose="02040503050406030204" pitchFamily="18" charset="0"/>
                                </a:rPr>
                                <m:t>𝜕</m:t>
                              </m:r>
                              <m:r>
                                <a:rPr lang="en-US" sz="2000" i="1" smtClean="0">
                                  <a:latin typeface="Cambria Math" panose="02040503050406030204" pitchFamily="18" charset="0"/>
                                </a:rPr>
                                <m:t>𝑥</m:t>
                              </m:r>
                            </m:den>
                          </m:f>
                        </m:e>
                      </m:d>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b="0" i="1" smtClean="0">
                                      <a:latin typeface="Cambria Math" panose="02040503050406030204" pitchFamily="18" charset="0"/>
                                    </a:rPr>
                                    <m:t>𝑦</m:t>
                                  </m:r>
                                </m:sub>
                              </m:sSub>
                            </m:num>
                            <m:den>
                              <m:r>
                                <a:rPr lang="en-US" sz="2000" i="1">
                                  <a:latin typeface="Cambria Math" panose="02040503050406030204" pitchFamily="18" charset="0"/>
                                </a:rPr>
                                <m:t>𝜕</m:t>
                              </m:r>
                              <m:r>
                                <a:rPr lang="en-US" sz="2000" i="1" smtClean="0">
                                  <a:latin typeface="Cambria Math" panose="02040503050406030204" pitchFamily="18" charset="0"/>
                                </a:rPr>
                                <m:t>𝑥</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altLang="zh-CN" sz="2000" i="1">
                                  <a:latin typeface="Cambria Math" panose="02040503050406030204" pitchFamily="18" charset="0"/>
                                </a:rPr>
                                <m:t>𝐸</m:t>
                              </m:r>
                            </m:num>
                            <m:den>
                              <m:r>
                                <a:rPr lang="en-US" sz="2000" i="1">
                                  <a:latin typeface="Cambria Math" panose="02040503050406030204" pitchFamily="18" charset="0"/>
                                </a:rPr>
                                <m:t>𝜕</m:t>
                              </m:r>
                              <m:r>
                                <a:rPr lang="en-US" sz="2000" i="1" smtClean="0">
                                  <a:latin typeface="Cambria Math" panose="02040503050406030204" pitchFamily="18" charset="0"/>
                                </a:rPr>
                                <m:t>𝑦</m:t>
                              </m:r>
                            </m:den>
                          </m:f>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𝜔𝜇</m:t>
                      </m:r>
                      <m:r>
                        <a:rPr lang="en-US" altLang="zh-CN" sz="2000" b="1" i="1" smtClean="0">
                          <a:latin typeface="Cambria Math" panose="02040503050406030204" pitchFamily="18" charset="0"/>
                        </a:rPr>
                        <m:t>𝑯</m:t>
                      </m:r>
                    </m:oMath>
                  </m:oMathPara>
                </a14:m>
                <a:endParaRPr lang="en-US" sz="2000" dirty="0"/>
              </a:p>
            </p:txBody>
          </p:sp>
        </mc:Choice>
        <mc:Fallback>
          <p:sp>
            <p:nvSpPr>
              <p:cNvPr id="22" name="TextBox 21"/>
              <p:cNvSpPr txBox="1">
                <a:spLocks noRot="1" noChangeAspect="1" noMove="1" noResize="1" noEditPoints="1" noAdjustHandles="1" noChangeArrowheads="1" noChangeShapeType="1" noTextEdit="1"/>
              </p:cNvSpPr>
              <p:nvPr/>
            </p:nvSpPr>
            <p:spPr>
              <a:xfrm>
                <a:off x="153116" y="3809330"/>
                <a:ext cx="6696962" cy="712567"/>
              </a:xfrm>
              <a:prstGeom prst="rect">
                <a:avLst/>
              </a:prstGeom>
              <a:blipFill>
                <a:blip r:embed="rId3"/>
                <a:stretch>
                  <a:fillRect/>
                </a:stretch>
              </a:blipFill>
            </p:spPr>
            <p:txBody>
              <a:bodyPr/>
              <a:lstStyle/>
              <a:p>
                <a:r>
                  <a:rPr lang="zh-CN" altLang="en-US">
                    <a:noFill/>
                  </a:rPr>
                  <a:t> </a:t>
                </a:r>
              </a:p>
            </p:txBody>
          </p:sp>
        </mc:Fallback>
      </mc:AlternateContent>
      <p:sp>
        <p:nvSpPr>
          <p:cNvPr id="25" name="Content Placeholder 4"/>
          <p:cNvSpPr txBox="1">
            <a:spLocks/>
          </p:cNvSpPr>
          <p:nvPr/>
        </p:nvSpPr>
        <p:spPr>
          <a:xfrm>
            <a:off x="151996" y="3215767"/>
            <a:ext cx="5257799" cy="3991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Start from the two curl Maxwell’s equations</a:t>
            </a:r>
          </a:p>
        </p:txBody>
      </p:sp>
      <p:sp>
        <p:nvSpPr>
          <p:cNvPr id="3" name="灯片编号占位符 2">
            <a:extLst>
              <a:ext uri="{FF2B5EF4-FFF2-40B4-BE49-F238E27FC236}">
                <a16:creationId xmlns:a16="http://schemas.microsoft.com/office/drawing/2014/main" id="{96F2EB01-C982-4275-87D7-8E9B21A52D6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52</a:t>
            </a:fld>
            <a:endParaRPr lang="en-US"/>
          </a:p>
        </p:txBody>
      </p:sp>
      <p:sp>
        <p:nvSpPr>
          <p:cNvPr id="12" name="矩形 11"/>
          <p:cNvSpPr/>
          <p:nvPr/>
        </p:nvSpPr>
        <p:spPr>
          <a:xfrm>
            <a:off x="7641965" y="2973835"/>
            <a:ext cx="1482166" cy="2031325"/>
          </a:xfrm>
          <a:prstGeom prst="rect">
            <a:avLst/>
          </a:prstGeom>
          <a:solidFill>
            <a:schemeClr val="accent6">
              <a:lumMod val="20000"/>
              <a:lumOff val="80000"/>
            </a:schemeClr>
          </a:solidFill>
        </p:spPr>
        <p:txBody>
          <a:bodyPr wrap="square">
            <a:spAutoFit/>
          </a:bodyPr>
          <a:lstStyle/>
          <a:p>
            <a:r>
              <a:rPr lang="en-US" altLang="zh-CN" dirty="0" smtClean="0">
                <a:latin typeface="Times New Roman" panose="02020603050405020304" pitchFamily="18" charset="0"/>
                <a:cs typeface="Times New Roman" panose="02020603050405020304" pitchFamily="18" charset="0"/>
              </a:rPr>
              <a:t>*Conducting current density</a:t>
            </a:r>
            <a:r>
              <a:rPr lang="en-US" altLang="zh-CN" b="1" i="1" dirty="0" smtClean="0">
                <a:latin typeface="Times New Roman" panose="02020603050405020304" pitchFamily="18" charset="0"/>
                <a:cs typeface="Times New Roman" panose="02020603050405020304" pitchFamily="18" charset="0"/>
              </a:rPr>
              <a:t> J </a:t>
            </a:r>
            <a:r>
              <a:rPr lang="en-US" altLang="zh-CN" dirty="0" smtClean="0">
                <a:latin typeface="Times New Roman" panose="02020603050405020304" pitchFamily="18" charset="0"/>
                <a:cs typeface="Times New Roman" panose="02020603050405020304" pitchFamily="18" charset="0"/>
              </a:rPr>
              <a:t>=0in lossless and source-free space (medium)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3" name="矩形 22"/>
              <p:cNvSpPr/>
              <p:nvPr/>
            </p:nvSpPr>
            <p:spPr>
              <a:xfrm>
                <a:off x="659961" y="2769876"/>
                <a:ext cx="4431021" cy="44589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𝑬</m:t>
                      </m:r>
                      <m:sSub>
                        <m:sSubPr>
                          <m:ctrlPr>
                            <a:rPr lang="en-US" altLang="zh-CN" sz="2000" i="1">
                              <a:solidFill>
                                <a:schemeClr val="tx1"/>
                              </a:solidFill>
                              <a:latin typeface="Cambria Math" panose="02040503050406030204" pitchFamily="18" charset="0"/>
                            </a:rPr>
                          </m:ctrlPr>
                        </m:sSubPr>
                        <m:e>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𝑥</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𝑦</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𝑧</m:t>
                              </m:r>
                            </m:e>
                          </m:d>
                          <m:r>
                            <a:rPr lang="en-US" altLang="zh-CN" sz="2000" i="1">
                              <a:solidFill>
                                <a:schemeClr val="tx1"/>
                              </a:solidFill>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b="0" i="1" smtClean="0">
                              <a:latin typeface="Cambria Math" panose="02040503050406030204" pitchFamily="18" charset="0"/>
                            </a:rPr>
                            <m:t> </m:t>
                          </m:r>
                          <m:r>
                            <a:rPr lang="en-US" altLang="zh-CN" sz="2000" b="0" i="1"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b="1" i="1">
                                  <a:solidFill>
                                    <a:schemeClr val="tx1"/>
                                  </a:solidFill>
                                  <a:latin typeface="Cambria Math" panose="02040503050406030204" pitchFamily="18" charset="0"/>
                                </a:rPr>
                                <m:t>𝒙</m:t>
                              </m:r>
                            </m:e>
                          </m:acc>
                          <m:r>
                            <a:rPr lang="en-US" altLang="zh-CN" sz="2000" i="1">
                              <a:solidFill>
                                <a:schemeClr val="tx1"/>
                              </a:solidFill>
                              <a:latin typeface="Cambria Math" panose="02040503050406030204" pitchFamily="18" charset="0"/>
                            </a:rPr>
                            <m:t> </m:t>
                          </m:r>
                          <m:r>
                            <a:rPr lang="en-US" altLang="zh-CN" sz="2000" i="1" smtClean="0">
                              <a:solidFill>
                                <a:schemeClr val="tx1"/>
                              </a:solidFill>
                              <a:latin typeface="Cambria Math" panose="02040503050406030204" pitchFamily="18" charset="0"/>
                            </a:rPr>
                            <m:t>𝐸</m:t>
                          </m:r>
                        </m:e>
                        <m:sub>
                          <m:r>
                            <a:rPr lang="en-US" altLang="zh-CN" sz="2000" i="1" smtClean="0">
                              <a:solidFill>
                                <a:srgbClr val="FF0000"/>
                              </a:solidFill>
                              <a:latin typeface="Cambria Math" panose="02040503050406030204" pitchFamily="18" charset="0"/>
                            </a:rPr>
                            <m:t>𝑥</m:t>
                          </m:r>
                        </m:sub>
                      </m:sSub>
                      <m:r>
                        <a:rPr lang="en-US" altLang="zh-CN" sz="2000" b="0" i="1" smtClean="0">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acc>
                            <m:accPr>
                              <m:chr m:val="̂"/>
                              <m:ctrlPr>
                                <a:rPr lang="en-US" altLang="zh-CN" sz="2000" i="1">
                                  <a:solidFill>
                                    <a:schemeClr val="tx1"/>
                                  </a:solidFill>
                                  <a:latin typeface="Cambria Math" panose="02040503050406030204" pitchFamily="18" charset="0"/>
                                </a:rPr>
                              </m:ctrlPr>
                            </m:accPr>
                            <m:e>
                              <m:r>
                                <a:rPr lang="en-US" altLang="zh-CN" sz="2000" b="1" i="1" smtClean="0">
                                  <a:solidFill>
                                    <a:schemeClr val="tx1"/>
                                  </a:solidFill>
                                  <a:latin typeface="Cambria Math" panose="02040503050406030204" pitchFamily="18" charset="0"/>
                                </a:rPr>
                                <m:t>𝒚</m:t>
                              </m:r>
                            </m:e>
                          </m:acc>
                          <m:r>
                            <a:rPr lang="en-US" altLang="zh-CN" sz="2000" i="1">
                              <a:solidFill>
                                <a:schemeClr val="tx1"/>
                              </a:solidFill>
                              <a:latin typeface="Cambria Math" panose="02040503050406030204" pitchFamily="18" charset="0"/>
                            </a:rPr>
                            <m:t> </m:t>
                          </m:r>
                          <m:r>
                            <a:rPr lang="en-US" altLang="zh-CN" sz="2000" i="1" smtClean="0">
                              <a:solidFill>
                                <a:schemeClr val="tx1"/>
                              </a:solidFill>
                              <a:latin typeface="Cambria Math" panose="02040503050406030204" pitchFamily="18" charset="0"/>
                            </a:rPr>
                            <m:t>𝐸</m:t>
                          </m:r>
                        </m:e>
                        <m:sub>
                          <m:r>
                            <a:rPr lang="en-US" altLang="zh-CN" sz="2000" b="0" i="1" smtClean="0">
                              <a:solidFill>
                                <a:srgbClr val="00B050"/>
                              </a:solidFill>
                              <a:latin typeface="Cambria Math" panose="02040503050406030204" pitchFamily="18" charset="0"/>
                            </a:rPr>
                            <m:t>𝑦</m:t>
                          </m:r>
                        </m:sub>
                      </m:sSub>
                      <m:r>
                        <a:rPr lang="en-US" altLang="zh-CN" sz="2000" b="0" i="1" smtClean="0">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acc>
                            <m:accPr>
                              <m:chr m:val="̂"/>
                              <m:ctrlPr>
                                <a:rPr lang="en-US" altLang="zh-CN" sz="2000" i="1">
                                  <a:solidFill>
                                    <a:schemeClr val="tx1"/>
                                  </a:solidFill>
                                  <a:latin typeface="Cambria Math" panose="02040503050406030204" pitchFamily="18" charset="0"/>
                                </a:rPr>
                              </m:ctrlPr>
                            </m:accPr>
                            <m:e>
                              <m:r>
                                <a:rPr lang="en-US" altLang="zh-CN" sz="2000" b="1" i="1" smtClean="0">
                                  <a:solidFill>
                                    <a:schemeClr val="tx1"/>
                                  </a:solidFill>
                                  <a:latin typeface="Cambria Math" panose="02040503050406030204" pitchFamily="18" charset="0"/>
                                </a:rPr>
                                <m:t>𝒛</m:t>
                              </m:r>
                            </m:e>
                          </m:acc>
                          <m:r>
                            <a:rPr lang="en-US" altLang="zh-CN" sz="2000" i="1" smtClean="0">
                              <a:solidFill>
                                <a:schemeClr val="tx1"/>
                              </a:solidFill>
                              <a:latin typeface="Cambria Math" panose="02040503050406030204" pitchFamily="18" charset="0"/>
                            </a:rPr>
                            <m:t>𝐸</m:t>
                          </m:r>
                        </m:e>
                        <m:sub>
                          <m:r>
                            <a:rPr lang="en-US" altLang="zh-CN" sz="2000" b="0" i="1" smtClean="0">
                              <a:solidFill>
                                <a:srgbClr val="0000CC"/>
                              </a:solidFill>
                              <a:latin typeface="Cambria Math" panose="02040503050406030204" pitchFamily="18" charset="0"/>
                            </a:rPr>
                            <m:t>𝑧</m:t>
                          </m:r>
                        </m:sub>
                      </m:sSub>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p:sp>
            <p:nvSpPr>
              <p:cNvPr id="23" name="矩形 22"/>
              <p:cNvSpPr>
                <a:spLocks noRot="1" noChangeAspect="1" noMove="1" noResize="1" noEditPoints="1" noAdjustHandles="1" noChangeArrowheads="1" noChangeShapeType="1" noTextEdit="1"/>
              </p:cNvSpPr>
              <p:nvPr/>
            </p:nvSpPr>
            <p:spPr>
              <a:xfrm>
                <a:off x="659961" y="2769876"/>
                <a:ext cx="4431021" cy="445891"/>
              </a:xfrm>
              <a:prstGeom prst="rect">
                <a:avLst/>
              </a:prstGeom>
              <a:blipFill>
                <a:blip r:embed="rId4"/>
                <a:stretch>
                  <a:fillRect t="-1351" b="-81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06865" y="2107808"/>
                <a:ext cx="5343116" cy="70788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𝑬</m:t>
                      </m:r>
                      <m:r>
                        <a:rPr lang="en-US" altLang="zh-CN" sz="2000" b="1" i="1">
                          <a:latin typeface="Cambria Math" panose="02040503050406030204" pitchFamily="18" charset="0"/>
                        </a:rPr>
                        <m:t> </m:t>
                      </m:r>
                      <m:r>
                        <a:rPr lang="en-US" altLang="zh-CN" sz="2000" b="0" i="1" smtClean="0">
                          <a:latin typeface="Cambria Math" panose="02040503050406030204" pitchFamily="18" charset="0"/>
                        </a:rPr>
                        <m:t>=</m:t>
                      </m:r>
                      <m:r>
                        <a:rPr lang="en-US" altLang="zh-CN" sz="2000" b="1" i="1">
                          <a:latin typeface="Cambria Math" panose="02040503050406030204" pitchFamily="18" charset="0"/>
                        </a:rPr>
                        <m:t>𝑬</m:t>
                      </m:r>
                      <m:r>
                        <a:rPr lang="en-US" altLang="zh-CN" sz="2000" i="1" baseline="-25000">
                          <a:latin typeface="Cambria Math" panose="02040503050406030204" pitchFamily="18" charset="0"/>
                        </a:rPr>
                        <m:t>𝑥</m:t>
                      </m:r>
                      <m:d>
                        <m:dPr>
                          <m:ctrlPr>
                            <a:rPr lang="en-US" altLang="zh-CN" sz="2000" b="0" i="1" baseline="-25000"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𝑧</m:t>
                          </m:r>
                        </m:e>
                      </m:d>
                      <m:r>
                        <a:rPr lang="en-US" altLang="zh-CN" sz="2000" b="0" i="1" smtClean="0">
                          <a:latin typeface="Cambria Math" panose="02040503050406030204" pitchFamily="18" charset="0"/>
                        </a:rPr>
                        <m:t>+</m:t>
                      </m:r>
                      <m:r>
                        <a:rPr lang="en-US" altLang="zh-CN" sz="2000" b="1" i="1">
                          <a:latin typeface="Cambria Math" panose="02040503050406030204" pitchFamily="18" charset="0"/>
                        </a:rPr>
                        <m:t>𝑬</m:t>
                      </m:r>
                      <m:r>
                        <a:rPr lang="en-US" altLang="zh-CN" sz="2000" b="0" i="1" baseline="-25000" smtClean="0">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𝑧</m:t>
                      </m:r>
                      <m:r>
                        <a:rPr lang="en-US" altLang="zh-CN" sz="2000" i="1">
                          <a:latin typeface="Cambria Math" panose="02040503050406030204" pitchFamily="18" charset="0"/>
                        </a:rPr>
                        <m:t>)+</m:t>
                      </m:r>
                      <m:r>
                        <a:rPr lang="en-US" altLang="zh-CN" sz="2000" b="1" i="1">
                          <a:latin typeface="Cambria Math" panose="02040503050406030204" pitchFamily="18" charset="0"/>
                        </a:rPr>
                        <m:t>𝑬</m:t>
                      </m:r>
                      <m:r>
                        <a:rPr lang="en-US" altLang="zh-CN" sz="2000" b="0" i="1" baseline="-25000" smtClean="0">
                          <a:latin typeface="Cambria Math" panose="02040503050406030204" pitchFamily="18" charset="0"/>
                        </a:rPr>
                        <m:t>𝑧</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𝑧</m:t>
                      </m:r>
                      <m:r>
                        <a:rPr lang="en-US" altLang="zh-CN" sz="2000" i="1">
                          <a:latin typeface="Cambria Math" panose="02040503050406030204" pitchFamily="18" charset="0"/>
                        </a:rPr>
                        <m:t>)</m:t>
                      </m:r>
                    </m:oMath>
                  </m:oMathPara>
                </a14:m>
                <a:endParaRPr lang="zh-CN" altLang="en-US" sz="2000" dirty="0"/>
              </a:p>
              <a:p>
                <a:endParaRPr lang="zh-CN" altLang="en-US" sz="2000" dirty="0"/>
              </a:p>
            </p:txBody>
          </p:sp>
        </mc:Choice>
        <mc:Fallback>
          <p:sp>
            <p:nvSpPr>
              <p:cNvPr id="7" name="矩形 6"/>
              <p:cNvSpPr>
                <a:spLocks noRot="1" noChangeAspect="1" noMove="1" noResize="1" noEditPoints="1" noAdjustHandles="1" noChangeArrowheads="1" noChangeShapeType="1" noTextEdit="1"/>
              </p:cNvSpPr>
              <p:nvPr/>
            </p:nvSpPr>
            <p:spPr>
              <a:xfrm>
                <a:off x="306865" y="2107808"/>
                <a:ext cx="5343116" cy="707886"/>
              </a:xfrm>
              <a:prstGeom prst="rect">
                <a:avLst/>
              </a:prstGeom>
              <a:blipFill>
                <a:blip r:embed="rId5"/>
                <a:stretch>
                  <a:fillRect/>
                </a:stretch>
              </a:blipFill>
            </p:spPr>
            <p:txBody>
              <a:bodyPr/>
              <a:lstStyle/>
              <a:p>
                <a:r>
                  <a:rPr lang="zh-CN" altLang="en-US">
                    <a:noFill/>
                  </a:rPr>
                  <a:t> </a:t>
                </a:r>
              </a:p>
            </p:txBody>
          </p:sp>
        </mc:Fallback>
      </mc:AlternateContent>
      <p:grpSp>
        <p:nvGrpSpPr>
          <p:cNvPr id="10" name="组合 9"/>
          <p:cNvGrpSpPr/>
          <p:nvPr/>
        </p:nvGrpSpPr>
        <p:grpSpPr>
          <a:xfrm>
            <a:off x="4723861" y="-83634"/>
            <a:ext cx="4458576" cy="1377979"/>
            <a:chOff x="4791067" y="-81434"/>
            <a:chExt cx="4458576" cy="1377979"/>
          </a:xfrm>
        </p:grpSpPr>
        <mc:AlternateContent xmlns:mc="http://schemas.openxmlformats.org/markup-compatibility/2006">
          <mc:Choice xmlns:a14="http://schemas.microsoft.com/office/drawing/2010/main" Requires="a14">
            <p:sp>
              <p:nvSpPr>
                <p:cNvPr id="29" name="矩形 28"/>
                <p:cNvSpPr/>
                <p:nvPr/>
              </p:nvSpPr>
              <p:spPr>
                <a:xfrm>
                  <a:off x="5529647" y="-81434"/>
                  <a:ext cx="1872564" cy="1371722"/>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𝐸</m:t>
                            </m:r>
                          </m:e>
                          <m:sub>
                            <m:r>
                              <a:rPr lang="en-US" altLang="zh-CN" b="0" i="1" smtClean="0">
                                <a:solidFill>
                                  <a:srgbClr val="FF0000"/>
                                </a:solidFill>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b="0" i="1" smtClean="0">
                                <a:solidFill>
                                  <a:srgbClr val="FF0000"/>
                                </a:solidFill>
                                <a:latin typeface="Cambria Math" panose="02040503050406030204" pitchFamily="18" charset="0"/>
                              </a:rPr>
                              <m:t>𝑥</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oMath>
                    </m:oMathPara>
                  </a14:m>
                  <a:endParaRPr lang="en-US" altLang="zh-CN" b="0" i="1" dirty="0" smtClean="0">
                    <a:latin typeface="Cambria Math" panose="02040503050406030204" pitchFamily="18" charset="0"/>
                  </a:endParaRPr>
                </a:p>
                <a:p>
                  <a:pPr>
                    <a:lnSpc>
                      <a:spcPct val="150000"/>
                    </a:lnSpc>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b="0" i="1" smtClean="0">
                              <a:solidFill>
                                <a:srgbClr val="00B050"/>
                              </a:solidFill>
                              <a:latin typeface="Cambria Math" panose="02040503050406030204" pitchFamily="18" charset="0"/>
                            </a:rPr>
                            <m:t>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b="0" i="1" smtClean="0">
                              <a:solidFill>
                                <a:srgbClr val="00B050"/>
                              </a:solidFill>
                              <a:latin typeface="Cambria Math" panose="02040503050406030204" pitchFamily="18" charset="0"/>
                            </a:rPr>
                            <m:t>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smtClean="0"/>
                </a:p>
                <a:p>
                  <a:pPr>
                    <a:lnSpc>
                      <a:spcPct val="150000"/>
                    </a:lnSpc>
                  </a:pP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b="0" i="1" smtClean="0">
                              <a:solidFill>
                                <a:srgbClr val="0000CC"/>
                              </a:solidFill>
                              <a:latin typeface="Cambria Math" panose="02040503050406030204" pitchFamily="18" charset="0"/>
                            </a:rPr>
                            <m:t>𝑧</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b="0" i="1" smtClean="0">
                              <a:solidFill>
                                <a:srgbClr val="0000CC"/>
                              </a:solidFill>
                              <a:latin typeface="Cambria Math" panose="02040503050406030204" pitchFamily="18" charset="0"/>
                            </a:rPr>
                            <m:t>𝑧</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smtClean="0"/>
                </a:p>
              </p:txBody>
            </p:sp>
          </mc:Choice>
          <mc:Fallback>
            <p:sp>
              <p:nvSpPr>
                <p:cNvPr id="29" name="矩形 28"/>
                <p:cNvSpPr>
                  <a:spLocks noRot="1" noChangeAspect="1" noMove="1" noResize="1" noEditPoints="1" noAdjustHandles="1" noChangeArrowheads="1" noChangeShapeType="1" noTextEdit="1"/>
                </p:cNvSpPr>
                <p:nvPr/>
              </p:nvSpPr>
              <p:spPr>
                <a:xfrm>
                  <a:off x="5529647" y="-81434"/>
                  <a:ext cx="1872564" cy="1371722"/>
                </a:xfrm>
                <a:prstGeom prst="rect">
                  <a:avLst/>
                </a:prstGeom>
                <a:blipFill>
                  <a:blip r:embed="rId6"/>
                  <a:stretch>
                    <a:fillRect/>
                  </a:stretch>
                </a:blipFill>
              </p:spPr>
              <p:txBody>
                <a:bodyPr/>
                <a:lstStyle/>
                <a:p>
                  <a:r>
                    <a:rPr lang="zh-CN" altLang="en-US">
                      <a:noFill/>
                    </a:rPr>
                    <a:t> </a:t>
                  </a:r>
                </a:p>
              </p:txBody>
            </p:sp>
          </mc:Fallback>
        </mc:AlternateContent>
        <p:sp>
          <p:nvSpPr>
            <p:cNvPr id="8" name="矩形 7"/>
            <p:cNvSpPr/>
            <p:nvPr/>
          </p:nvSpPr>
          <p:spPr>
            <a:xfrm>
              <a:off x="4791067" y="377431"/>
              <a:ext cx="486030" cy="507831"/>
            </a:xfrm>
            <a:prstGeom prst="rect">
              <a:avLst/>
            </a:prstGeom>
          </p:spPr>
          <p:txBody>
            <a:bodyPr wrap="none">
              <a:spAutoFit/>
            </a:bodyPr>
            <a:lstStyle/>
            <a:p>
              <a:pPr>
                <a:lnSpc>
                  <a:spcPct val="150000"/>
                </a:lnSpc>
              </a:pPr>
              <a:r>
                <a:rPr lang="en-US" altLang="zh-CN" dirty="0">
                  <a:latin typeface="Gill Sans MT" panose="020B0502020104020203" pitchFamily="34" charset="0"/>
                </a:rPr>
                <a:t>Let</a:t>
              </a:r>
            </a:p>
          </p:txBody>
        </p:sp>
        <mc:AlternateContent xmlns:mc="http://schemas.openxmlformats.org/markup-compatibility/2006">
          <mc:Choice xmlns:a14="http://schemas.microsoft.com/office/drawing/2010/main" Requires="a14">
            <p:sp>
              <p:nvSpPr>
                <p:cNvPr id="34" name="矩形 33"/>
                <p:cNvSpPr/>
                <p:nvPr/>
              </p:nvSpPr>
              <p:spPr>
                <a:xfrm>
                  <a:off x="7396700" y="-75177"/>
                  <a:ext cx="1852943" cy="1371722"/>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solidFill>
                                  <a:srgbClr val="FF0000"/>
                                </a:solidFill>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solidFill>
                                  <a:srgbClr val="FF0000"/>
                                </a:solidFill>
                                <a:latin typeface="Cambria Math" panose="02040503050406030204" pitchFamily="18" charset="0"/>
                              </a:rPr>
                              <m:t>𝑥</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m:oMathPara>
                  </a14:m>
                  <a:endParaRPr lang="en-US" altLang="zh-CN" b="0" i="1" dirty="0" smtClean="0">
                    <a:latin typeface="Cambria Math" panose="02040503050406030204" pitchFamily="18" charset="0"/>
                  </a:endParaRPr>
                </a:p>
                <a:p>
                  <a:pPr>
                    <a:lnSpc>
                      <a:spcPct val="150000"/>
                    </a:lnSpc>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solidFill>
                                <a:srgbClr val="00B050"/>
                              </a:solidFill>
                              <a:latin typeface="Cambria Math" panose="02040503050406030204" pitchFamily="18" charset="0"/>
                            </a:rPr>
                            <m:t>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solidFill>
                                <a:srgbClr val="00B050"/>
                              </a:solidFill>
                              <a:latin typeface="Cambria Math" panose="02040503050406030204" pitchFamily="18" charset="0"/>
                            </a:rPr>
                            <m:t>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smtClean="0"/>
                </a:p>
                <a:p>
                  <a:pPr>
                    <a:lnSpc>
                      <a:spcPct val="150000"/>
                    </a:lnSpc>
                  </a:pP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solidFill>
                                <a:srgbClr val="0000CC"/>
                              </a:solidFill>
                              <a:latin typeface="Cambria Math" panose="02040503050406030204" pitchFamily="18" charset="0"/>
                            </a:rPr>
                            <m:t>𝑧</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solidFill>
                                <a:srgbClr val="0000CC"/>
                              </a:solidFill>
                              <a:latin typeface="Cambria Math" panose="02040503050406030204" pitchFamily="18" charset="0"/>
                            </a:rPr>
                            <m:t>𝑧</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smtClean="0"/>
                </a:p>
              </p:txBody>
            </p:sp>
          </mc:Choice>
          <mc:Fallback>
            <p:sp>
              <p:nvSpPr>
                <p:cNvPr id="34" name="矩形 33"/>
                <p:cNvSpPr>
                  <a:spLocks noRot="1" noChangeAspect="1" noMove="1" noResize="1" noEditPoints="1" noAdjustHandles="1" noChangeArrowheads="1" noChangeShapeType="1" noTextEdit="1"/>
                </p:cNvSpPr>
                <p:nvPr/>
              </p:nvSpPr>
              <p:spPr>
                <a:xfrm>
                  <a:off x="7396700" y="-75177"/>
                  <a:ext cx="1852943" cy="1371722"/>
                </a:xfrm>
                <a:prstGeom prst="rect">
                  <a:avLst/>
                </a:prstGeom>
                <a:blipFill>
                  <a:blip r:embed="rId7"/>
                  <a:stretch>
                    <a:fillRect/>
                  </a:stretch>
                </a:blipFill>
              </p:spPr>
              <p:txBody>
                <a:bodyPr/>
                <a:lstStyle/>
                <a:p>
                  <a:r>
                    <a:rPr lang="zh-CN" altLang="en-US">
                      <a:noFill/>
                    </a:rPr>
                    <a:t> </a:t>
                  </a:r>
                </a:p>
              </p:txBody>
            </p:sp>
          </mc:Fallback>
        </mc:AlternateContent>
        <p:sp>
          <p:nvSpPr>
            <p:cNvPr id="35" name="左大括号 34"/>
            <p:cNvSpPr/>
            <p:nvPr/>
          </p:nvSpPr>
          <p:spPr>
            <a:xfrm>
              <a:off x="5448473" y="238035"/>
              <a:ext cx="155448" cy="864701"/>
            </a:xfrm>
            <a:prstGeom prst="leftBrace">
              <a:avLst>
                <a:gd name="adj1" fmla="val 45097"/>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左大括号 35"/>
            <p:cNvSpPr/>
            <p:nvPr/>
          </p:nvSpPr>
          <p:spPr>
            <a:xfrm>
              <a:off x="7318325" y="233178"/>
              <a:ext cx="155448" cy="864701"/>
            </a:xfrm>
            <a:prstGeom prst="leftBrace">
              <a:avLst>
                <a:gd name="adj1" fmla="val 45097"/>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7" name="右箭头 36"/>
          <p:cNvSpPr/>
          <p:nvPr/>
        </p:nvSpPr>
        <p:spPr>
          <a:xfrm>
            <a:off x="178808" y="2829158"/>
            <a:ext cx="462103" cy="28935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2" name="矩形 41"/>
              <p:cNvSpPr/>
              <p:nvPr/>
            </p:nvSpPr>
            <p:spPr>
              <a:xfrm>
                <a:off x="5937607" y="1992982"/>
                <a:ext cx="3115918" cy="41056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𝑬</m:t>
                      </m:r>
                      <m:r>
                        <a:rPr lang="en-US" altLang="zh-CN" b="0" i="1" baseline="-25000" smtClean="0">
                          <a:latin typeface="Cambria Math" panose="02040503050406030204" pitchFamily="18" charset="0"/>
                        </a:rPr>
                        <m:t>𝑦</m:t>
                      </m:r>
                      <m:sSub>
                        <m:sSubPr>
                          <m:ctrlPr>
                            <a:rPr lang="en-US" altLang="zh-CN"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𝒚</m:t>
                              </m:r>
                            </m:e>
                          </m:acc>
                          <m:r>
                            <a:rPr lang="en-US" altLang="zh-CN" b="0" i="1" smtClean="0">
                              <a:latin typeface="Cambria Math" panose="02040503050406030204" pitchFamily="18" charset="0"/>
                            </a:rPr>
                            <m:t> </m:t>
                          </m:r>
                          <m:r>
                            <a:rPr lang="en-US" altLang="zh-CN" i="1">
                              <a:latin typeface="Cambria Math" panose="02040503050406030204" pitchFamily="18" charset="0"/>
                            </a:rPr>
                            <m:t>𝐸</m:t>
                          </m:r>
                        </m:e>
                        <m:sub>
                          <m:r>
                            <a:rPr lang="en-US" altLang="zh-CN" b="0" i="1" smtClean="0">
                              <a:solidFill>
                                <a:srgbClr val="00B050"/>
                              </a:solidFill>
                              <a:latin typeface="Cambria Math" panose="02040503050406030204" pitchFamily="18" charset="0"/>
                            </a:rPr>
                            <m:t>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zh-CN" altLang="en-US" b="0" i="1" smtClean="0">
                              <a:latin typeface="Cambria Math" panose="02040503050406030204" pitchFamily="18" charset="0"/>
                            </a:rPr>
                            <m:t>𝛽</m:t>
                          </m:r>
                          <m:r>
                            <a:rPr lang="en-US" altLang="zh-CN" b="0" i="1" smtClean="0">
                              <a:latin typeface="Cambria Math" panose="02040503050406030204" pitchFamily="18" charset="0"/>
                            </a:rPr>
                            <m:t>𝑧</m:t>
                          </m:r>
                        </m:sup>
                      </m:sSup>
                    </m:oMath>
                  </m:oMathPara>
                </a14:m>
                <a:endParaRPr lang="zh-CN" altLang="en-US" dirty="0"/>
              </a:p>
            </p:txBody>
          </p:sp>
        </mc:Choice>
        <mc:Fallback>
          <p:sp>
            <p:nvSpPr>
              <p:cNvPr id="42" name="矩形 41"/>
              <p:cNvSpPr>
                <a:spLocks noRot="1" noChangeAspect="1" noMove="1" noResize="1" noEditPoints="1" noAdjustHandles="1" noChangeArrowheads="1" noChangeShapeType="1" noTextEdit="1"/>
              </p:cNvSpPr>
              <p:nvPr/>
            </p:nvSpPr>
            <p:spPr>
              <a:xfrm>
                <a:off x="5937607" y="1992982"/>
                <a:ext cx="3115918" cy="410562"/>
              </a:xfrm>
              <a:prstGeom prst="rect">
                <a:avLst/>
              </a:prstGeom>
              <a:blipFill>
                <a:blip r:embed="rId8"/>
                <a:stretch>
                  <a:fillRect b="-29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矩形 42"/>
              <p:cNvSpPr/>
              <p:nvPr/>
            </p:nvSpPr>
            <p:spPr>
              <a:xfrm>
                <a:off x="5937607" y="2436054"/>
                <a:ext cx="3103094" cy="38228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𝑬</m:t>
                      </m:r>
                      <m:r>
                        <a:rPr lang="en-US" altLang="zh-CN" b="0" i="1" baseline="-25000" smtClean="0">
                          <a:latin typeface="Cambria Math" panose="02040503050406030204" pitchFamily="18" charset="0"/>
                        </a:rPr>
                        <m:t>𝑧</m:t>
                      </m:r>
                      <m:sSub>
                        <m:sSubPr>
                          <m:ctrlPr>
                            <a:rPr lang="en-US" altLang="zh-CN"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𝒛</m:t>
                              </m:r>
                            </m:e>
                          </m:acc>
                          <m:r>
                            <a:rPr lang="en-US" altLang="zh-CN" b="0" i="1" smtClean="0">
                              <a:latin typeface="Cambria Math" panose="02040503050406030204" pitchFamily="18" charset="0"/>
                            </a:rPr>
                            <m:t> </m:t>
                          </m:r>
                          <m:r>
                            <a:rPr lang="en-US" altLang="zh-CN" i="1">
                              <a:latin typeface="Cambria Math" panose="02040503050406030204" pitchFamily="18" charset="0"/>
                            </a:rPr>
                            <m:t>𝐸</m:t>
                          </m:r>
                        </m:e>
                        <m:sub>
                          <m:r>
                            <a:rPr lang="en-US" altLang="zh-CN" b="0" i="1" smtClean="0">
                              <a:solidFill>
                                <a:srgbClr val="0000CC"/>
                              </a:solidFill>
                              <a:latin typeface="Cambria Math" panose="02040503050406030204" pitchFamily="18" charset="0"/>
                            </a:rPr>
                            <m:t>𝑧</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zh-CN" altLang="en-US" b="0" i="1" smtClean="0">
                              <a:latin typeface="Cambria Math" panose="02040503050406030204" pitchFamily="18" charset="0"/>
                            </a:rPr>
                            <m:t>𝛽</m:t>
                          </m:r>
                          <m:r>
                            <a:rPr lang="en-US" altLang="zh-CN" b="0" i="1" smtClean="0">
                              <a:latin typeface="Cambria Math" panose="02040503050406030204" pitchFamily="18" charset="0"/>
                            </a:rPr>
                            <m:t>𝑧</m:t>
                          </m:r>
                        </m:sup>
                      </m:sSup>
                    </m:oMath>
                  </m:oMathPara>
                </a14:m>
                <a:endParaRPr lang="zh-CN" altLang="en-US" dirty="0"/>
              </a:p>
            </p:txBody>
          </p:sp>
        </mc:Choice>
        <mc:Fallback>
          <p:sp>
            <p:nvSpPr>
              <p:cNvPr id="43" name="矩形 42"/>
              <p:cNvSpPr>
                <a:spLocks noRot="1" noChangeAspect="1" noMove="1" noResize="1" noEditPoints="1" noAdjustHandles="1" noChangeArrowheads="1" noChangeShapeType="1" noTextEdit="1"/>
              </p:cNvSpPr>
              <p:nvPr/>
            </p:nvSpPr>
            <p:spPr>
              <a:xfrm>
                <a:off x="5937607" y="2436054"/>
                <a:ext cx="3103094" cy="382284"/>
              </a:xfrm>
              <a:prstGeom prst="rect">
                <a:avLst/>
              </a:prstGeom>
              <a:blipFill>
                <a:blip r:embed="rId9"/>
                <a:stretch>
                  <a:fillRect t="-1613" b="-80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矩形 43"/>
              <p:cNvSpPr/>
              <p:nvPr/>
            </p:nvSpPr>
            <p:spPr>
              <a:xfrm>
                <a:off x="5937607" y="1594065"/>
                <a:ext cx="3103094" cy="38228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𝑬</m:t>
                      </m:r>
                      <m:r>
                        <a:rPr lang="en-US" altLang="zh-CN" b="0" i="1" baseline="-25000" smtClean="0">
                          <a:latin typeface="Cambria Math" panose="02040503050406030204" pitchFamily="18" charset="0"/>
                        </a:rPr>
                        <m:t>𝑥</m:t>
                      </m:r>
                      <m:sSub>
                        <m:sSubPr>
                          <m:ctrlPr>
                            <a:rPr lang="en-US" altLang="zh-CN"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r>
                            <a:rPr lang="en-US" altLang="zh-CN" b="0" i="1" smtClean="0">
                              <a:latin typeface="Cambria Math" panose="02040503050406030204" pitchFamily="18" charset="0"/>
                            </a:rPr>
                            <m:t> </m:t>
                          </m:r>
                          <m:r>
                            <a:rPr lang="en-US" altLang="zh-CN" i="1">
                              <a:latin typeface="Cambria Math" panose="02040503050406030204" pitchFamily="18" charset="0"/>
                            </a:rPr>
                            <m:t>𝐸</m:t>
                          </m:r>
                        </m:e>
                        <m:sub>
                          <m:r>
                            <a:rPr lang="en-US" altLang="zh-CN" b="0" i="1" smtClean="0">
                              <a:solidFill>
                                <a:srgbClr val="FF0000"/>
                              </a:solidFill>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zh-CN" altLang="en-US" b="0" i="1" smtClean="0">
                              <a:latin typeface="Cambria Math" panose="02040503050406030204" pitchFamily="18" charset="0"/>
                            </a:rPr>
                            <m:t>𝛽</m:t>
                          </m:r>
                          <m:r>
                            <a:rPr lang="en-US" altLang="zh-CN" b="0" i="1" smtClean="0">
                              <a:latin typeface="Cambria Math" panose="02040503050406030204" pitchFamily="18" charset="0"/>
                            </a:rPr>
                            <m:t>𝑧</m:t>
                          </m:r>
                        </m:sup>
                      </m:sSup>
                    </m:oMath>
                  </m:oMathPara>
                </a14:m>
                <a:endParaRPr lang="zh-CN" altLang="en-US" dirty="0"/>
              </a:p>
            </p:txBody>
          </p:sp>
        </mc:Choice>
        <mc:Fallback>
          <p:sp>
            <p:nvSpPr>
              <p:cNvPr id="44" name="矩形 43"/>
              <p:cNvSpPr>
                <a:spLocks noRot="1" noChangeAspect="1" noMove="1" noResize="1" noEditPoints="1" noAdjustHandles="1" noChangeArrowheads="1" noChangeShapeType="1" noTextEdit="1"/>
              </p:cNvSpPr>
              <p:nvPr/>
            </p:nvSpPr>
            <p:spPr>
              <a:xfrm>
                <a:off x="5937607" y="1594065"/>
                <a:ext cx="3103094" cy="382284"/>
              </a:xfrm>
              <a:prstGeom prst="rect">
                <a:avLst/>
              </a:prstGeom>
              <a:blipFill>
                <a:blip r:embed="rId10"/>
                <a:stretch>
                  <a:fillRect t="-1587" b="-7937"/>
                </a:stretch>
              </a:blipFill>
            </p:spPr>
            <p:txBody>
              <a:bodyPr/>
              <a:lstStyle/>
              <a:p>
                <a:r>
                  <a:rPr lang="zh-CN" altLang="en-US">
                    <a:noFill/>
                  </a:rPr>
                  <a:t> </a:t>
                </a:r>
              </a:p>
            </p:txBody>
          </p:sp>
        </mc:Fallback>
      </mc:AlternateContent>
      <p:sp>
        <p:nvSpPr>
          <p:cNvPr id="45" name="左大括号 44"/>
          <p:cNvSpPr/>
          <p:nvPr/>
        </p:nvSpPr>
        <p:spPr>
          <a:xfrm>
            <a:off x="5804849" y="1809939"/>
            <a:ext cx="155448" cy="864701"/>
          </a:xfrm>
          <a:prstGeom prst="leftBrace">
            <a:avLst>
              <a:gd name="adj1" fmla="val 45097"/>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7" name="组合 46"/>
          <p:cNvGrpSpPr/>
          <p:nvPr/>
        </p:nvGrpSpPr>
        <p:grpSpPr>
          <a:xfrm>
            <a:off x="5333012" y="2900991"/>
            <a:ext cx="1990955" cy="923330"/>
            <a:chOff x="5724128" y="2972609"/>
            <a:chExt cx="1990955" cy="923330"/>
          </a:xfrm>
        </p:grpSpPr>
        <p:sp>
          <p:nvSpPr>
            <p:cNvPr id="5" name="左大括号 4"/>
            <p:cNvSpPr/>
            <p:nvPr/>
          </p:nvSpPr>
          <p:spPr>
            <a:xfrm>
              <a:off x="5724128" y="3186051"/>
              <a:ext cx="138530" cy="544648"/>
            </a:xfrm>
            <a:prstGeom prst="leftBrace">
              <a:avLst>
                <a:gd name="adj1" fmla="val 45097"/>
                <a:gd name="adj2" fmla="val 5058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6" name="TextBox 21"/>
                <p:cNvSpPr txBox="1"/>
                <p:nvPr/>
              </p:nvSpPr>
              <p:spPr>
                <a:xfrm>
                  <a:off x="5878042" y="2972609"/>
                  <a:ext cx="1837041" cy="923330"/>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𝑬</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𝜔𝜇</m:t>
                        </m:r>
                        <m:r>
                          <a:rPr lang="en-US" altLang="zh-CN" sz="2000" b="1" i="1" smtClean="0">
                            <a:latin typeface="Cambria Math" panose="02040503050406030204" pitchFamily="18" charset="0"/>
                          </a:rPr>
                          <m:t>𝑯</m:t>
                        </m:r>
                      </m:oMath>
                    </m:oMathPara>
                  </a14:m>
                  <a:endParaRPr lang="en-US" sz="2000" dirty="0" smtClean="0"/>
                </a:p>
                <a:p>
                  <a:pPr>
                    <a:lnSpc>
                      <a:spcPct val="150000"/>
                    </a:lnSpc>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𝑯</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𝜔</m:t>
                        </m:r>
                        <m:r>
                          <a:rPr lang="zh-CN" altLang="en-US" sz="2000" i="1" smtClean="0">
                            <a:latin typeface="Cambria Math" panose="02040503050406030204" pitchFamily="18" charset="0"/>
                            <a:ea typeface="Cambria Math" panose="02040503050406030204" pitchFamily="18" charset="0"/>
                          </a:rPr>
                          <m:t>𝜖</m:t>
                        </m:r>
                        <m:r>
                          <a:rPr lang="en-US" altLang="zh-CN" sz="2000" b="1" i="1" smtClean="0">
                            <a:latin typeface="Cambria Math" panose="02040503050406030204" pitchFamily="18" charset="0"/>
                          </a:rPr>
                          <m:t>𝑬</m:t>
                        </m:r>
                      </m:oMath>
                    </m:oMathPara>
                  </a14:m>
                  <a:endParaRPr lang="en-US" altLang="zh-CN" sz="2000" dirty="0"/>
                </a:p>
              </p:txBody>
            </p:sp>
          </mc:Choice>
          <mc:Fallback>
            <p:sp>
              <p:nvSpPr>
                <p:cNvPr id="46" name="TextBox 21"/>
                <p:cNvSpPr txBox="1">
                  <a:spLocks noRot="1" noChangeAspect="1" noMove="1" noResize="1" noEditPoints="1" noAdjustHandles="1" noChangeArrowheads="1" noChangeShapeType="1" noTextEdit="1"/>
                </p:cNvSpPr>
                <p:nvPr/>
              </p:nvSpPr>
              <p:spPr>
                <a:xfrm>
                  <a:off x="5878042" y="2972609"/>
                  <a:ext cx="1837041" cy="92333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48" name="矩形 47"/>
              <p:cNvSpPr/>
              <p:nvPr/>
            </p:nvSpPr>
            <p:spPr>
              <a:xfrm>
                <a:off x="7066842" y="5437656"/>
                <a:ext cx="2026004" cy="1333185"/>
              </a:xfrm>
              <a:prstGeom prst="rect">
                <a:avLst/>
              </a:prstGeom>
              <a:solidFill>
                <a:schemeClr val="accent6">
                  <a:lumMod val="20000"/>
                  <a:lumOff val="80000"/>
                </a:schemeClr>
              </a:solidFill>
              <a:ln>
                <a:solidFill>
                  <a:schemeClr val="tx1"/>
                </a:solidFill>
                <a:prstDash val="dash"/>
              </a:ln>
            </p:spPr>
            <p:txBody>
              <a:bodyPr wrap="none">
                <a:spAutoFit/>
              </a:bodyPr>
              <a:lstStyle/>
              <a:p>
                <a:pPr>
                  <a:lnSpc>
                    <a:spcPct val="150000"/>
                  </a:lnSpc>
                </a:pP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𝑦</m:t>
                            </m:r>
                          </m:sub>
                        </m:sSub>
                      </m:num>
                      <m:den>
                        <m:r>
                          <a:rPr lang="en-US" altLang="zh-CN" i="1">
                            <a:latin typeface="Cambria Math" panose="02040503050406030204" pitchFamily="18" charset="0"/>
                          </a:rPr>
                          <m:t>𝜕</m:t>
                        </m:r>
                        <m:r>
                          <a:rPr lang="en-US" altLang="zh-CN" i="1">
                            <a:latin typeface="Cambria Math" panose="02040503050406030204" pitchFamily="18" charset="0"/>
                          </a:rPr>
                          <m:t>𝑧</m:t>
                        </m:r>
                      </m:den>
                    </m:f>
                  </m:oMath>
                </a14:m>
                <a:r>
                  <a:rPr lang="en-US" altLang="zh-CN" dirty="0" smtClean="0"/>
                  <a:t>=</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𝐸</m:t>
                            </m:r>
                          </m:e>
                          <m:sub>
                            <m:r>
                              <a:rPr lang="en-US" altLang="zh-CN" i="1">
                                <a:solidFill>
                                  <a:srgbClr val="00B050"/>
                                </a:solidFill>
                                <a:latin typeface="Cambria Math" panose="02040503050406030204" pitchFamily="18" charset="0"/>
                              </a:rPr>
                              <m:t>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𝑗</m:t>
                            </m:r>
                            <m:r>
                              <a:rPr lang="zh-CN" altLang="en-US" i="1">
                                <a:latin typeface="Cambria Math" panose="02040503050406030204" pitchFamily="18" charset="0"/>
                              </a:rPr>
                              <m:t>𝛽</m:t>
                            </m:r>
                            <m:r>
                              <a:rPr lang="en-US" altLang="zh-CN" i="1">
                                <a:latin typeface="Cambria Math" panose="02040503050406030204" pitchFamily="18" charset="0"/>
                              </a:rPr>
                              <m:t>𝑧</m:t>
                            </m:r>
                          </m:sup>
                        </m:sSup>
                      </m:num>
                      <m:den>
                        <m:r>
                          <a:rPr lang="en-US" altLang="zh-CN" i="1">
                            <a:latin typeface="Cambria Math" panose="02040503050406030204" pitchFamily="18" charset="0"/>
                          </a:rPr>
                          <m:t>𝜕</m:t>
                        </m:r>
                        <m:r>
                          <a:rPr lang="en-US" altLang="zh-CN" i="1">
                            <a:latin typeface="Cambria Math" panose="02040503050406030204" pitchFamily="18" charset="0"/>
                          </a:rPr>
                          <m:t>𝑧</m:t>
                        </m:r>
                      </m:den>
                    </m:f>
                  </m:oMath>
                </a14:m>
                <a:endParaRPr lang="en-US" altLang="zh-CN" dirty="0" smtClean="0"/>
              </a:p>
              <a:p>
                <a:pPr>
                  <a:lnSpc>
                    <a:spcPct val="150000"/>
                  </a:lnSpc>
                </a:pPr>
                <a:r>
                  <a:rPr lang="en-US" altLang="zh-CN" dirty="0"/>
                  <a:t> </a:t>
                </a:r>
                <a:r>
                  <a:rPr lang="en-US" altLang="zh-CN" dirty="0" smtClean="0"/>
                  <a:t>    = </a:t>
                </a:r>
                <a14:m>
                  <m:oMath xmlns:m="http://schemas.openxmlformats.org/officeDocument/2006/math">
                    <m:r>
                      <a:rPr lang="en-US" altLang="zh-CN" sz="1400" i="1">
                        <a:latin typeface="Cambria Math" panose="02040503050406030204" pitchFamily="18" charset="0"/>
                      </a:rPr>
                      <m:t>−</m:t>
                    </m:r>
                    <m:r>
                      <a:rPr lang="en-US" altLang="zh-CN" sz="1400" i="1">
                        <a:latin typeface="Cambria Math" panose="02040503050406030204" pitchFamily="18" charset="0"/>
                      </a:rPr>
                      <m:t>𝑗</m:t>
                    </m:r>
                    <m:r>
                      <a:rPr lang="zh-CN" altLang="en-US" sz="1400" i="1">
                        <a:latin typeface="Cambria Math" panose="02040503050406030204" pitchFamily="18" charset="0"/>
                      </a:rPr>
                      <m:t>𝛽</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 </m:t>
                            </m:r>
                            <m:r>
                              <a:rPr lang="en-US" altLang="zh-CN" sz="1400" i="1">
                                <a:latin typeface="Cambria Math" panose="02040503050406030204" pitchFamily="18" charset="0"/>
                              </a:rPr>
                              <m:t>𝐸</m:t>
                            </m:r>
                          </m:e>
                          <m:sub>
                            <m:r>
                              <a:rPr lang="en-US" altLang="zh-CN" sz="1400" i="1">
                                <a:solidFill>
                                  <a:srgbClr val="00B050"/>
                                </a:solidFill>
                                <a:latin typeface="Cambria Math" panose="02040503050406030204" pitchFamily="18" charset="0"/>
                              </a:rPr>
                              <m:t>𝑦</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i="1">
                                <a:latin typeface="Cambria Math" panose="02040503050406030204" pitchFamily="18" charset="0"/>
                              </a:rPr>
                              <m:t>𝑦</m:t>
                            </m:r>
                          </m:e>
                        </m:d>
                        <m:r>
                          <a:rPr lang="en-US" altLang="zh-CN" sz="1400" i="1">
                            <a:latin typeface="Cambria Math" panose="02040503050406030204" pitchFamily="18" charset="0"/>
                          </a:rPr>
                          <m:t> </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𝑒</m:t>
                            </m:r>
                          </m:e>
                          <m:sup>
                            <m:r>
                              <a:rPr lang="en-US" altLang="zh-CN" sz="1400" i="1">
                                <a:latin typeface="Cambria Math" panose="02040503050406030204" pitchFamily="18" charset="0"/>
                              </a:rPr>
                              <m:t>−</m:t>
                            </m:r>
                            <m:r>
                              <a:rPr lang="en-US" altLang="zh-CN" sz="1400" i="1">
                                <a:latin typeface="Cambria Math" panose="02040503050406030204" pitchFamily="18" charset="0"/>
                              </a:rPr>
                              <m:t>𝑗</m:t>
                            </m:r>
                            <m:r>
                              <a:rPr lang="zh-CN" altLang="en-US" sz="1400" i="1">
                                <a:latin typeface="Cambria Math" panose="02040503050406030204" pitchFamily="18" charset="0"/>
                              </a:rPr>
                              <m:t>𝛽</m:t>
                            </m:r>
                            <m:r>
                              <a:rPr lang="en-US" altLang="zh-CN" sz="1400" i="1">
                                <a:latin typeface="Cambria Math" panose="02040503050406030204" pitchFamily="18" charset="0"/>
                              </a:rPr>
                              <m:t>𝑧</m:t>
                            </m:r>
                          </m:sup>
                        </m:sSup>
                      </m:num>
                      <m:den>
                        <m:r>
                          <a:rPr lang="en-US" altLang="zh-CN" sz="1400" i="1">
                            <a:latin typeface="Cambria Math" panose="02040503050406030204" pitchFamily="18" charset="0"/>
                          </a:rPr>
                          <m:t>𝜕</m:t>
                        </m:r>
                        <m:r>
                          <a:rPr lang="en-US" altLang="zh-CN" sz="1400" i="1">
                            <a:latin typeface="Cambria Math" panose="02040503050406030204" pitchFamily="18" charset="0"/>
                          </a:rPr>
                          <m:t>𝑧</m:t>
                        </m:r>
                      </m:den>
                    </m:f>
                  </m:oMath>
                </a14:m>
                <a:endParaRPr lang="zh-CN" altLang="en-US" dirty="0"/>
              </a:p>
            </p:txBody>
          </p:sp>
        </mc:Choice>
        <mc:Fallback>
          <p:sp>
            <p:nvSpPr>
              <p:cNvPr id="48" name="矩形 47"/>
              <p:cNvSpPr>
                <a:spLocks noRot="1" noChangeAspect="1" noMove="1" noResize="1" noEditPoints="1" noAdjustHandles="1" noChangeArrowheads="1" noChangeShapeType="1" noTextEdit="1"/>
              </p:cNvSpPr>
              <p:nvPr/>
            </p:nvSpPr>
            <p:spPr>
              <a:xfrm>
                <a:off x="7066842" y="5437656"/>
                <a:ext cx="2026004" cy="1333185"/>
              </a:xfrm>
              <a:prstGeom prst="rect">
                <a:avLst/>
              </a:prstGeom>
              <a:blipFill>
                <a:blip r:embed="rId12"/>
                <a:stretch>
                  <a:fillRect/>
                </a:stretch>
              </a:blipFill>
              <a:ln>
                <a:solidFill>
                  <a:schemeClr val="tx1"/>
                </a:solid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10972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12" grpId="0" animBg="1"/>
      <p:bldP spid="23" grpId="0"/>
      <p:bldP spid="42" grpId="0"/>
      <p:bldP spid="43" grpId="0"/>
      <p:bldP spid="44" grpId="0"/>
      <p:bldP spid="4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19" name="Content Placeholder 4"/>
          <p:cNvSpPr txBox="1">
            <a:spLocks/>
          </p:cNvSpPr>
          <p:nvPr/>
        </p:nvSpPr>
        <p:spPr>
          <a:xfrm>
            <a:off x="838200" y="1496220"/>
            <a:ext cx="6659303" cy="5075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Express fields in the </a:t>
            </a:r>
            <a:r>
              <a:rPr lang="en-US" sz="2000" i="1"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y</a:t>
            </a:r>
            <a:r>
              <a:rPr lang="en-US" sz="2000" dirty="0">
                <a:solidFill>
                  <a:prstClr val="black"/>
                </a:solidFill>
                <a:latin typeface="Times New Roman" panose="02020603050405020304" pitchFamily="18" charset="0"/>
                <a:cs typeface="Times New Roman" panose="02020603050405020304" pitchFamily="18" charset="0"/>
              </a:rPr>
              <a:t> directions by the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p>
        </p:txBody>
      </p:sp>
      <p:pic>
        <p:nvPicPr>
          <p:cNvPr id="20" name="Picture 19"/>
          <p:cNvPicPr>
            <a:picLocks noChangeAspect="1"/>
          </p:cNvPicPr>
          <p:nvPr/>
        </p:nvPicPr>
        <p:blipFill>
          <a:blip r:embed="rId2" cstate="print"/>
          <a:stretch>
            <a:fillRect/>
          </a:stretch>
        </p:blipFill>
        <p:spPr>
          <a:xfrm>
            <a:off x="719328" y="2067312"/>
            <a:ext cx="3105000" cy="4423200"/>
          </a:xfrm>
          <a:prstGeom prst="rect">
            <a:avLst/>
          </a:prstGeom>
        </p:spPr>
      </p:pic>
      <p:pic>
        <p:nvPicPr>
          <p:cNvPr id="21" name="Picture 20"/>
          <p:cNvPicPr>
            <a:picLocks noChangeAspect="1"/>
          </p:cNvPicPr>
          <p:nvPr/>
        </p:nvPicPr>
        <p:blipFill>
          <a:blip r:embed="rId3" cstate="print"/>
          <a:stretch>
            <a:fillRect/>
          </a:stretch>
        </p:blipFill>
        <p:spPr>
          <a:xfrm>
            <a:off x="4481396" y="2067312"/>
            <a:ext cx="3454313" cy="3113700"/>
          </a:xfrm>
          <a:prstGeom prst="rect">
            <a:avLst/>
          </a:prstGeom>
        </p:spPr>
      </p:pic>
      <p:sp>
        <p:nvSpPr>
          <p:cNvPr id="23" name="Rounded Rectangle 22"/>
          <p:cNvSpPr/>
          <p:nvPr/>
        </p:nvSpPr>
        <p:spPr>
          <a:xfrm>
            <a:off x="719328" y="2033194"/>
            <a:ext cx="3038279" cy="688868"/>
          </a:xfrm>
          <a:prstGeom prst="roundRect">
            <a:avLst/>
          </a:prstGeom>
          <a:solidFill>
            <a:srgbClr val="00B0F0">
              <a:alpha val="30000"/>
            </a:srgbClr>
          </a:solidFill>
          <a:ln w="15875"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24" name="Rounded Rectangle 23"/>
          <p:cNvSpPr/>
          <p:nvPr/>
        </p:nvSpPr>
        <p:spPr>
          <a:xfrm>
            <a:off x="719328" y="5057914"/>
            <a:ext cx="2773103" cy="667512"/>
          </a:xfrm>
          <a:prstGeom prst="roundRect">
            <a:avLst/>
          </a:prstGeom>
          <a:solidFill>
            <a:srgbClr val="00B0F0">
              <a:alpha val="30000"/>
            </a:srgbClr>
          </a:solidFill>
          <a:ln w="15875"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25" name="Picture 24"/>
          <p:cNvPicPr>
            <a:picLocks noChangeAspect="1"/>
          </p:cNvPicPr>
          <p:nvPr/>
        </p:nvPicPr>
        <p:blipFill>
          <a:blip r:embed="rId4" cstate="print"/>
          <a:stretch>
            <a:fillRect/>
          </a:stretch>
        </p:blipFill>
        <p:spPr>
          <a:xfrm>
            <a:off x="4350332" y="5291758"/>
            <a:ext cx="1474875" cy="397700"/>
          </a:xfrm>
          <a:prstGeom prst="rect">
            <a:avLst/>
          </a:prstGeom>
        </p:spPr>
      </p:pic>
      <p:sp>
        <p:nvSpPr>
          <p:cNvPr id="26" name="TextBox 25"/>
          <p:cNvSpPr txBox="1"/>
          <p:nvPr/>
        </p:nvSpPr>
        <p:spPr>
          <a:xfrm>
            <a:off x="7720584" y="5289348"/>
            <a:ext cx="813816" cy="400110"/>
          </a:xfrm>
          <a:prstGeom prst="rect">
            <a:avLst/>
          </a:prstGeom>
          <a:noFill/>
        </p:spPr>
        <p:txBody>
          <a:bodyPr wrap="square" rtlCol="0">
            <a:spAutoFit/>
          </a:bodyPr>
          <a:lstStyle/>
          <a:p>
            <a:pPr algn="ctr"/>
            <a:r>
              <a:rPr lang="en-US" sz="2000" i="1" dirty="0">
                <a:solidFill>
                  <a:srgbClr val="0070C0"/>
                </a:solidFill>
                <a:latin typeface="Times New Roman" panose="02020603050405020304" pitchFamily="18" charset="0"/>
                <a:cs typeface="Times New Roman" panose="02020603050405020304" pitchFamily="18" charset="0"/>
              </a:rPr>
              <a:t>k</a:t>
            </a:r>
            <a:r>
              <a:rPr lang="en-US" sz="2000" dirty="0">
                <a:solidFill>
                  <a:srgbClr val="0070C0"/>
                </a:solidFill>
                <a:latin typeface="Times New Roman" panose="02020603050405020304" pitchFamily="18" charset="0"/>
                <a:cs typeface="Times New Roman" panose="02020603050405020304" pitchFamily="18" charset="0"/>
              </a:rPr>
              <a:t> ≠ </a:t>
            </a:r>
            <a:r>
              <a:rPr lang="el-GR" sz="2000" i="1" dirty="0">
                <a:solidFill>
                  <a:srgbClr val="0070C0"/>
                </a:solidFill>
                <a:latin typeface="Times New Roman" panose="02020603050405020304" pitchFamily="18" charset="0"/>
                <a:cs typeface="Times New Roman" panose="02020603050405020304" pitchFamily="18" charset="0"/>
              </a:rPr>
              <a:t>β</a:t>
            </a:r>
            <a:endParaRPr lang="en-US" sz="2000" i="1" dirty="0">
              <a:solidFill>
                <a:srgbClr val="0070C0"/>
              </a:solidFill>
              <a:latin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a:blip r:embed="rId5" cstate="print"/>
          <a:stretch>
            <a:fillRect/>
          </a:stretch>
        </p:blipFill>
        <p:spPr>
          <a:xfrm>
            <a:off x="6468562" y="5311157"/>
            <a:ext cx="1242000" cy="358901"/>
          </a:xfrm>
          <a:prstGeom prst="rect">
            <a:avLst/>
          </a:prstGeom>
        </p:spPr>
      </p:pic>
      <p:sp>
        <p:nvSpPr>
          <p:cNvPr id="28" name="TextBox 27"/>
          <p:cNvSpPr txBox="1"/>
          <p:nvPr/>
        </p:nvSpPr>
        <p:spPr>
          <a:xfrm>
            <a:off x="4114511" y="6462372"/>
            <a:ext cx="2456400"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Cutoff wave number</a:t>
            </a:r>
          </a:p>
        </p:txBody>
      </p:sp>
      <p:sp>
        <p:nvSpPr>
          <p:cNvPr id="29" name="Up Arrow 28"/>
          <p:cNvSpPr/>
          <p:nvPr/>
        </p:nvSpPr>
        <p:spPr>
          <a:xfrm flipV="1">
            <a:off x="4432628" y="5685901"/>
            <a:ext cx="201168" cy="82296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0" name="Up Arrow 29"/>
          <p:cNvSpPr/>
          <p:nvPr/>
        </p:nvSpPr>
        <p:spPr>
          <a:xfrm flipV="1">
            <a:off x="4951913" y="5685901"/>
            <a:ext cx="201168" cy="41148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1" name="TextBox 30"/>
          <p:cNvSpPr txBox="1"/>
          <p:nvPr/>
        </p:nvSpPr>
        <p:spPr>
          <a:xfrm>
            <a:off x="4773046" y="6092468"/>
            <a:ext cx="282328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Wave </a:t>
            </a:r>
            <a:r>
              <a:rPr lang="en-US" sz="2000" dirty="0" smtClean="0">
                <a:solidFill>
                  <a:srgbClr val="0070C0"/>
                </a:solidFill>
                <a:latin typeface="Times New Roman" panose="02020603050405020304" pitchFamily="18" charset="0"/>
                <a:cs typeface="Times New Roman" panose="02020603050405020304" pitchFamily="18" charset="0"/>
              </a:rPr>
              <a:t>number </a:t>
            </a:r>
            <a:r>
              <a:rPr lang="en-US" altLang="zh-CN" sz="2000" dirty="0" smtClean="0">
                <a:solidFill>
                  <a:srgbClr val="0070C0"/>
                </a:solidFill>
                <a:latin typeface="Times New Roman" panose="02020603050405020304" pitchFamily="18" charset="0"/>
                <a:cs typeface="Times New Roman" panose="02020603050405020304" pitchFamily="18" charset="0"/>
              </a:rPr>
              <a:t>of medium</a:t>
            </a:r>
            <a:endParaRPr lang="en-US" sz="2000" dirty="0">
              <a:solidFill>
                <a:srgbClr val="0070C0"/>
              </a:solidFill>
              <a:latin typeface="Times New Roman" panose="02020603050405020304" pitchFamily="18" charset="0"/>
              <a:cs typeface="Times New Roman" panose="02020603050405020304" pitchFamily="18" charset="0"/>
            </a:endParaRPr>
          </a:p>
        </p:txBody>
      </p:sp>
      <p:sp>
        <p:nvSpPr>
          <p:cNvPr id="32" name="Up Arrow 31"/>
          <p:cNvSpPr/>
          <p:nvPr/>
        </p:nvSpPr>
        <p:spPr>
          <a:xfrm rot="-3600000" flipV="1">
            <a:off x="5675153" y="5580313"/>
            <a:ext cx="201168" cy="32004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3" name="TextBox 32"/>
          <p:cNvSpPr txBox="1"/>
          <p:nvPr/>
        </p:nvSpPr>
        <p:spPr>
          <a:xfrm>
            <a:off x="5825207" y="5722564"/>
            <a:ext cx="2563217"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Phase </a:t>
            </a:r>
            <a:r>
              <a:rPr lang="en-US" sz="2000" dirty="0" smtClean="0">
                <a:solidFill>
                  <a:srgbClr val="0070C0"/>
                </a:solidFill>
                <a:latin typeface="Times New Roman" panose="02020603050405020304" pitchFamily="18" charset="0"/>
                <a:cs typeface="Times New Roman" panose="02020603050405020304" pitchFamily="18" charset="0"/>
              </a:rPr>
              <a:t>constant along </a:t>
            </a:r>
            <a:r>
              <a:rPr lang="en-US" sz="2000" i="1" dirty="0" smtClean="0">
                <a:solidFill>
                  <a:srgbClr val="0070C0"/>
                </a:solidFill>
                <a:latin typeface="Times New Roman" panose="02020603050405020304" pitchFamily="18" charset="0"/>
                <a:cs typeface="Times New Roman" panose="02020603050405020304" pitchFamily="18" charset="0"/>
              </a:rPr>
              <a:t>z</a:t>
            </a:r>
            <a:endParaRPr lang="en-US" sz="2000" i="1" dirty="0">
              <a:solidFill>
                <a:srgbClr val="0070C0"/>
              </a:solidFill>
              <a:latin typeface="Times New Roman" panose="02020603050405020304" pitchFamily="18" charset="0"/>
              <a:cs typeface="Times New Roman" panose="02020603050405020304" pitchFamily="18" charset="0"/>
            </a:endParaRPr>
          </a:p>
        </p:txBody>
      </p:sp>
      <p:cxnSp>
        <p:nvCxnSpPr>
          <p:cNvPr id="35" name="Straight Arrow Connector 34"/>
          <p:cNvCxnSpPr/>
          <p:nvPr/>
        </p:nvCxnSpPr>
        <p:spPr>
          <a:xfrm>
            <a:off x="3824328" y="2362200"/>
            <a:ext cx="6570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15319" y="2376622"/>
            <a:ext cx="666077" cy="2396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538051" y="4787404"/>
            <a:ext cx="953367" cy="603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3562664" y="2368810"/>
            <a:ext cx="918732" cy="2983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719328" y="2794850"/>
            <a:ext cx="3012203" cy="688868"/>
          </a:xfrm>
          <a:prstGeom prst="roundRect">
            <a:avLst/>
          </a:prstGeom>
          <a:solidFill>
            <a:srgbClr val="FFC000">
              <a:alpha val="30000"/>
            </a:srgbClr>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46" name="Rounded Rectangle 45"/>
          <p:cNvSpPr/>
          <p:nvPr/>
        </p:nvSpPr>
        <p:spPr>
          <a:xfrm>
            <a:off x="719329" y="4289170"/>
            <a:ext cx="2770320" cy="688868"/>
          </a:xfrm>
          <a:prstGeom prst="roundRect">
            <a:avLst/>
          </a:prstGeom>
          <a:solidFill>
            <a:srgbClr val="FFC000">
              <a:alpha val="30000"/>
            </a:srgbClr>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cxnSp>
        <p:nvCxnSpPr>
          <p:cNvPr id="47" name="Straight Arrow Connector 46"/>
          <p:cNvCxnSpPr/>
          <p:nvPr/>
        </p:nvCxnSpPr>
        <p:spPr>
          <a:xfrm>
            <a:off x="3815319" y="3200400"/>
            <a:ext cx="6570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815319" y="3200400"/>
            <a:ext cx="690690" cy="772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3515838" y="3200400"/>
            <a:ext cx="956549" cy="14332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3528029" y="3971170"/>
            <a:ext cx="944358" cy="6768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89585553-1842-448F-9752-E74F3B865B1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53</a:t>
            </a:fld>
            <a:endParaRPr lang="en-US"/>
          </a:p>
        </p:txBody>
      </p:sp>
    </p:spTree>
    <p:extLst>
      <p:ext uri="{BB962C8B-B14F-4D97-AF65-F5344CB8AC3E}">
        <p14:creationId xmlns:p14="http://schemas.microsoft.com/office/powerpoint/2010/main" val="352268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0-#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0-#ppt_w/2"/>
                                          </p:val>
                                        </p:tav>
                                        <p:tav tm="100000">
                                          <p:val>
                                            <p:strVal val="#ppt_x"/>
                                          </p:val>
                                        </p:tav>
                                      </p:tavLst>
                                    </p:anim>
                                    <p:anim calcmode="lin" valueType="num">
                                      <p:cBhvr additive="base">
                                        <p:cTn id="44"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500" fill="hold"/>
                                        <p:tgtEl>
                                          <p:spTgt spid="47"/>
                                        </p:tgtEl>
                                        <p:attrNameLst>
                                          <p:attrName>ppt_x</p:attrName>
                                        </p:attrNameLst>
                                      </p:cBhvr>
                                      <p:tavLst>
                                        <p:tav tm="0">
                                          <p:val>
                                            <p:strVal val="#ppt_x"/>
                                          </p:val>
                                        </p:tav>
                                        <p:tav tm="100000">
                                          <p:val>
                                            <p:strVal val="#ppt_x"/>
                                          </p:val>
                                        </p:tav>
                                      </p:tavLst>
                                    </p:anim>
                                    <p:anim calcmode="lin" valueType="num">
                                      <p:cBhvr additive="base">
                                        <p:cTn id="50" dur="500" fill="hold"/>
                                        <p:tgtEl>
                                          <p:spTgt spid="4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additive="base">
                                        <p:cTn id="53" dur="500" fill="hold"/>
                                        <p:tgtEl>
                                          <p:spTgt spid="48"/>
                                        </p:tgtEl>
                                        <p:attrNameLst>
                                          <p:attrName>ppt_x</p:attrName>
                                        </p:attrNameLst>
                                      </p:cBhvr>
                                      <p:tavLst>
                                        <p:tav tm="0">
                                          <p:val>
                                            <p:strVal val="#ppt_x"/>
                                          </p:val>
                                        </p:tav>
                                        <p:tav tm="100000">
                                          <p:val>
                                            <p:strVal val="#ppt_x"/>
                                          </p:val>
                                        </p:tav>
                                      </p:tavLst>
                                    </p:anim>
                                    <p:anim calcmode="lin" valueType="num">
                                      <p:cBhvr additive="base">
                                        <p:cTn id="54" dur="500" fill="hold"/>
                                        <p:tgtEl>
                                          <p:spTgt spid="4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500" fill="hold"/>
                                        <p:tgtEl>
                                          <p:spTgt spid="51"/>
                                        </p:tgtEl>
                                        <p:attrNameLst>
                                          <p:attrName>ppt_x</p:attrName>
                                        </p:attrNameLst>
                                      </p:cBhvr>
                                      <p:tavLst>
                                        <p:tav tm="0">
                                          <p:val>
                                            <p:strVal val="#ppt_x"/>
                                          </p:val>
                                        </p:tav>
                                        <p:tav tm="100000">
                                          <p:val>
                                            <p:strVal val="#ppt_x"/>
                                          </p:val>
                                        </p:tav>
                                      </p:tavLst>
                                    </p:anim>
                                    <p:anim calcmode="lin" valueType="num">
                                      <p:cBhvr additive="base">
                                        <p:cTn id="58" dur="500" fill="hold"/>
                                        <p:tgtEl>
                                          <p:spTgt spid="5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 calcmode="lin" valueType="num">
                                      <p:cBhvr additive="base">
                                        <p:cTn id="61" dur="500" fill="hold"/>
                                        <p:tgtEl>
                                          <p:spTgt spid="53"/>
                                        </p:tgtEl>
                                        <p:attrNameLst>
                                          <p:attrName>ppt_x</p:attrName>
                                        </p:attrNameLst>
                                      </p:cBhvr>
                                      <p:tavLst>
                                        <p:tav tm="0">
                                          <p:val>
                                            <p:strVal val="#ppt_x"/>
                                          </p:val>
                                        </p:tav>
                                        <p:tav tm="100000">
                                          <p:val>
                                            <p:strVal val="#ppt_x"/>
                                          </p:val>
                                        </p:tav>
                                      </p:tavLst>
                                    </p:anim>
                                    <p:anim calcmode="lin" valueType="num">
                                      <p:cBhvr additive="base">
                                        <p:cTn id="6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500" fill="hold"/>
                                        <p:tgtEl>
                                          <p:spTgt spid="30"/>
                                        </p:tgtEl>
                                        <p:attrNameLst>
                                          <p:attrName>ppt_x</p:attrName>
                                        </p:attrNameLst>
                                      </p:cBhvr>
                                      <p:tavLst>
                                        <p:tav tm="0">
                                          <p:val>
                                            <p:strVal val="#ppt_x"/>
                                          </p:val>
                                        </p:tav>
                                        <p:tav tm="100000">
                                          <p:val>
                                            <p:strVal val="#ppt_x"/>
                                          </p:val>
                                        </p:tav>
                                      </p:tavLst>
                                    </p:anim>
                                    <p:anim calcmode="lin" valueType="num">
                                      <p:cBhvr additive="base">
                                        <p:cTn id="86" dur="500" fill="hold"/>
                                        <p:tgtEl>
                                          <p:spTgt spid="3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ppt_x"/>
                                          </p:val>
                                        </p:tav>
                                        <p:tav tm="100000">
                                          <p:val>
                                            <p:strVal val="#ppt_x"/>
                                          </p:val>
                                        </p:tav>
                                      </p:tavLst>
                                    </p:anim>
                                    <p:anim calcmode="lin" valueType="num">
                                      <p:cBhvr additive="base">
                                        <p:cTn id="90" dur="500" fill="hold"/>
                                        <p:tgtEl>
                                          <p:spTgt spid="32"/>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fill="hold"/>
                                        <p:tgtEl>
                                          <p:spTgt spid="33"/>
                                        </p:tgtEl>
                                        <p:attrNameLst>
                                          <p:attrName>ppt_x</p:attrName>
                                        </p:attrNameLst>
                                      </p:cBhvr>
                                      <p:tavLst>
                                        <p:tav tm="0">
                                          <p:val>
                                            <p:strVal val="#ppt_x"/>
                                          </p:val>
                                        </p:tav>
                                        <p:tav tm="100000">
                                          <p:val>
                                            <p:strVal val="#ppt_x"/>
                                          </p:val>
                                        </p:tav>
                                      </p:tavLst>
                                    </p:anim>
                                    <p:anim calcmode="lin" valueType="num">
                                      <p:cBhvr additive="base">
                                        <p:cTn id="94" dur="500" fill="hold"/>
                                        <p:tgtEl>
                                          <p:spTgt spid="33"/>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additive="base">
                                        <p:cTn id="97" dur="500" fill="hold"/>
                                        <p:tgtEl>
                                          <p:spTgt spid="31"/>
                                        </p:tgtEl>
                                        <p:attrNameLst>
                                          <p:attrName>ppt_x</p:attrName>
                                        </p:attrNameLst>
                                      </p:cBhvr>
                                      <p:tavLst>
                                        <p:tav tm="0">
                                          <p:val>
                                            <p:strVal val="#ppt_x"/>
                                          </p:val>
                                        </p:tav>
                                        <p:tav tm="100000">
                                          <p:val>
                                            <p:strVal val="#ppt_x"/>
                                          </p:val>
                                        </p:tav>
                                      </p:tavLst>
                                    </p:anim>
                                    <p:anim calcmode="lin" valueType="num">
                                      <p:cBhvr additive="base">
                                        <p:cTn id="9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ppt_x"/>
                                          </p:val>
                                        </p:tav>
                                        <p:tav tm="100000">
                                          <p:val>
                                            <p:strVal val="#ppt_x"/>
                                          </p:val>
                                        </p:tav>
                                      </p:tavLst>
                                    </p:anim>
                                    <p:anim calcmode="lin" valueType="num">
                                      <p:cBhvr additive="base">
                                        <p:cTn id="10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p:bldP spid="28" grpId="0"/>
      <p:bldP spid="29" grpId="0" animBg="1"/>
      <p:bldP spid="30" grpId="0" animBg="1"/>
      <p:bldP spid="31" grpId="0"/>
      <p:bldP spid="32" grpId="0" animBg="1"/>
      <p:bldP spid="33" grpId="0"/>
      <p:bldP spid="45" grpId="0" animBg="1"/>
      <p:bldP spid="4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Solution</a:t>
            </a:r>
          </a:p>
        </p:txBody>
      </p:sp>
      <p:sp>
        <p:nvSpPr>
          <p:cNvPr id="15" name="Content Placeholder 4"/>
          <p:cNvSpPr txBox="1">
            <a:spLocks/>
          </p:cNvSpPr>
          <p:nvPr/>
        </p:nvSpPr>
        <p:spPr>
          <a:xfrm>
            <a:off x="273334" y="1565745"/>
            <a:ext cx="6659303" cy="449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TE waves,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 and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p:txBody>
      </p:sp>
      <p:pic>
        <p:nvPicPr>
          <p:cNvPr id="16" name="Picture 15"/>
          <p:cNvPicPr>
            <a:picLocks noChangeAspect="1"/>
          </p:cNvPicPr>
          <p:nvPr/>
        </p:nvPicPr>
        <p:blipFill>
          <a:blip r:embed="rId2" cstate="print"/>
          <a:stretch>
            <a:fillRect/>
          </a:stretch>
        </p:blipFill>
        <p:spPr>
          <a:xfrm>
            <a:off x="697365" y="2015299"/>
            <a:ext cx="1940625" cy="2861501"/>
          </a:xfrm>
          <a:prstGeom prst="rect">
            <a:avLst/>
          </a:prstGeom>
        </p:spPr>
      </p:pic>
      <p:pic>
        <p:nvPicPr>
          <p:cNvPr id="17" name="Picture 16"/>
          <p:cNvPicPr>
            <a:picLocks noChangeAspect="1"/>
          </p:cNvPicPr>
          <p:nvPr/>
        </p:nvPicPr>
        <p:blipFill>
          <a:blip r:embed="rId3" cstate="print"/>
          <a:stretch>
            <a:fillRect/>
          </a:stretch>
        </p:blipFill>
        <p:spPr>
          <a:xfrm>
            <a:off x="3186357" y="2015299"/>
            <a:ext cx="1591313" cy="378300"/>
          </a:xfrm>
          <a:prstGeom prst="rect">
            <a:avLst/>
          </a:prstGeom>
        </p:spPr>
      </p:pic>
      <p:pic>
        <p:nvPicPr>
          <p:cNvPr id="18" name="Picture 17"/>
          <p:cNvPicPr>
            <a:picLocks noChangeAspect="1"/>
          </p:cNvPicPr>
          <p:nvPr/>
        </p:nvPicPr>
        <p:blipFill rotWithShape="1">
          <a:blip r:embed="rId4" cstate="print"/>
          <a:srcRect r="648"/>
          <a:stretch/>
        </p:blipFill>
        <p:spPr>
          <a:xfrm>
            <a:off x="3192216" y="2508260"/>
            <a:ext cx="3740421" cy="834200"/>
          </a:xfrm>
          <a:prstGeom prst="rect">
            <a:avLst/>
          </a:prstGeom>
        </p:spPr>
      </p:pic>
      <p:pic>
        <p:nvPicPr>
          <p:cNvPr id="19" name="Picture 18"/>
          <p:cNvPicPr>
            <a:picLocks noChangeAspect="1"/>
          </p:cNvPicPr>
          <p:nvPr/>
        </p:nvPicPr>
        <p:blipFill>
          <a:blip r:embed="rId5" cstate="print"/>
          <a:stretch>
            <a:fillRect/>
          </a:stretch>
        </p:blipFill>
        <p:spPr>
          <a:xfrm>
            <a:off x="3186357" y="3874151"/>
            <a:ext cx="2949750" cy="814800"/>
          </a:xfrm>
          <a:prstGeom prst="rect">
            <a:avLst/>
          </a:prstGeom>
        </p:spPr>
      </p:pic>
      <p:pic>
        <p:nvPicPr>
          <p:cNvPr id="20" name="Picture 19"/>
          <p:cNvPicPr>
            <a:picLocks noChangeAspect="1"/>
          </p:cNvPicPr>
          <p:nvPr/>
        </p:nvPicPr>
        <p:blipFill>
          <a:blip r:embed="rId6" cstate="print"/>
          <a:stretch>
            <a:fillRect/>
          </a:stretch>
        </p:blipFill>
        <p:spPr>
          <a:xfrm>
            <a:off x="2375328" y="5639707"/>
            <a:ext cx="3531938" cy="640200"/>
          </a:xfrm>
          <a:prstGeom prst="rect">
            <a:avLst/>
          </a:prstGeom>
        </p:spPr>
      </p:pic>
      <p:pic>
        <p:nvPicPr>
          <p:cNvPr id="21" name="Picture 20"/>
          <p:cNvPicPr>
            <a:picLocks noChangeAspect="1"/>
          </p:cNvPicPr>
          <p:nvPr/>
        </p:nvPicPr>
        <p:blipFill>
          <a:blip r:embed="rId7" cstate="print"/>
          <a:stretch>
            <a:fillRect/>
          </a:stretch>
        </p:blipFill>
        <p:spPr>
          <a:xfrm>
            <a:off x="3186357" y="3438833"/>
            <a:ext cx="2988563" cy="329801"/>
          </a:xfrm>
          <a:prstGeom prst="rect">
            <a:avLst/>
          </a:prstGeom>
        </p:spPr>
      </p:pic>
      <p:sp>
        <p:nvSpPr>
          <p:cNvPr id="22" name="Content Placeholder 4"/>
          <p:cNvSpPr txBox="1">
            <a:spLocks/>
          </p:cNvSpPr>
          <p:nvPr/>
        </p:nvSpPr>
        <p:spPr>
          <a:xfrm>
            <a:off x="273334" y="4876800"/>
            <a:ext cx="7467600" cy="7629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i="1" dirty="0" err="1">
                <a:solidFill>
                  <a:prstClr val="black"/>
                </a:solidFill>
                <a:latin typeface="Times New Roman" panose="02020603050405020304" pitchFamily="18" charset="0"/>
                <a:cs typeface="Times New Roman" panose="02020603050405020304" pitchFamily="18" charset="0"/>
              </a:rPr>
              <a:t>h</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solved subject to the boundary conditions of the specific guide geometry</a:t>
            </a:r>
          </a:p>
        </p:txBody>
      </p:sp>
      <p:sp>
        <p:nvSpPr>
          <p:cNvPr id="23" name="TextBox 22"/>
          <p:cNvSpPr txBox="1"/>
          <p:nvPr/>
        </p:nvSpPr>
        <p:spPr>
          <a:xfrm>
            <a:off x="6172641" y="5759752"/>
            <a:ext cx="243795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Frequency dependent</a:t>
            </a:r>
          </a:p>
        </p:txBody>
      </p:sp>
      <p:sp>
        <p:nvSpPr>
          <p:cNvPr id="24" name="Content Placeholder 4"/>
          <p:cNvSpPr txBox="1">
            <a:spLocks/>
          </p:cNvSpPr>
          <p:nvPr/>
        </p:nvSpPr>
        <p:spPr>
          <a:xfrm>
            <a:off x="914400" y="6279908"/>
            <a:ext cx="6659303" cy="4679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TE waves </a:t>
            </a:r>
            <a:r>
              <a:rPr lang="en-US" sz="2000" dirty="0">
                <a:solidFill>
                  <a:srgbClr val="0070C0"/>
                </a:solidFill>
                <a:latin typeface="Times New Roman" panose="02020603050405020304" pitchFamily="18" charset="0"/>
                <a:cs typeface="Times New Roman" panose="02020603050405020304" pitchFamily="18" charset="0"/>
              </a:rPr>
              <a:t>have cutoff wave number and cutoff frequency</a:t>
            </a:r>
          </a:p>
        </p:txBody>
      </p:sp>
      <p:sp>
        <p:nvSpPr>
          <p:cNvPr id="25" name="TextBox 24"/>
          <p:cNvSpPr txBox="1"/>
          <p:nvPr/>
        </p:nvSpPr>
        <p:spPr>
          <a:xfrm>
            <a:off x="4899840" y="1774760"/>
            <a:ext cx="2581164" cy="400110"/>
          </a:xfrm>
          <a:prstGeom prst="rect">
            <a:avLst/>
          </a:prstGeom>
          <a:noFill/>
        </p:spPr>
        <p:txBody>
          <a:bodyPr wrap="square" rtlCol="0">
            <a:spAutoFit/>
          </a:bodyPr>
          <a:lstStyle/>
          <a:p>
            <a:pPr algn="ctr"/>
            <a:r>
              <a:rPr lang="en-US" sz="2000" dirty="0" smtClean="0">
                <a:solidFill>
                  <a:srgbClr val="0070C0"/>
                </a:solidFill>
                <a:latin typeface="Times New Roman" panose="02020603050405020304" pitchFamily="18" charset="0"/>
                <a:cs typeface="Times New Roman" panose="02020603050405020304" pitchFamily="18" charset="0"/>
              </a:rPr>
              <a:t>When</a:t>
            </a:r>
            <a:r>
              <a:rPr lang="en-US" sz="2000" i="1" dirty="0" smtClean="0">
                <a:solidFill>
                  <a:srgbClr val="0070C0"/>
                </a:solidFill>
                <a:latin typeface="Times New Roman" panose="02020603050405020304" pitchFamily="18" charset="0"/>
                <a:cs typeface="Times New Roman" panose="02020603050405020304" pitchFamily="18" charset="0"/>
              </a:rPr>
              <a:t> k</a:t>
            </a:r>
            <a:r>
              <a:rPr lang="en-US" sz="2000" dirty="0" smtClean="0">
                <a:solidFill>
                  <a:srgbClr val="0070C0"/>
                </a:solidFill>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&gt; </a:t>
            </a:r>
            <a:r>
              <a:rPr lang="en-US" sz="2000" i="1" dirty="0">
                <a:solidFill>
                  <a:srgbClr val="0070C0"/>
                </a:solidFill>
                <a:latin typeface="Times New Roman" panose="02020603050405020304" pitchFamily="18" charset="0"/>
                <a:cs typeface="Times New Roman" panose="02020603050405020304" pitchFamily="18" charset="0"/>
              </a:rPr>
              <a:t>k</a:t>
            </a:r>
            <a:r>
              <a:rPr lang="en-US" sz="2000" i="1" baseline="-25000" dirty="0">
                <a:solidFill>
                  <a:srgbClr val="0070C0"/>
                </a:solidFill>
                <a:latin typeface="Times New Roman" panose="02020603050405020304" pitchFamily="18" charset="0"/>
                <a:cs typeface="Times New Roman" panose="02020603050405020304" pitchFamily="18" charset="0"/>
              </a:rPr>
              <a:t>c</a:t>
            </a:r>
            <a:r>
              <a:rPr lang="en-US" sz="2000" dirty="0">
                <a:solidFill>
                  <a:srgbClr val="0070C0"/>
                </a:solidFill>
                <a:latin typeface="Times New Roman" panose="02020603050405020304" pitchFamily="18" charset="0"/>
                <a:cs typeface="Times New Roman" panose="02020603050405020304" pitchFamily="18" charset="0"/>
              </a:rPr>
              <a:t>, </a:t>
            </a:r>
            <a:r>
              <a:rPr lang="el-GR" sz="2000" i="1" dirty="0">
                <a:solidFill>
                  <a:srgbClr val="0070C0"/>
                </a:solidFill>
                <a:latin typeface="Times New Roman" panose="02020603050405020304" pitchFamily="18" charset="0"/>
                <a:cs typeface="Times New Roman" panose="02020603050405020304" pitchFamily="18" charset="0"/>
              </a:rPr>
              <a:t>β</a:t>
            </a:r>
            <a:r>
              <a:rPr lang="en-US" sz="2000" i="1" dirty="0">
                <a:solidFill>
                  <a:srgbClr val="0070C0"/>
                </a:solidFill>
                <a:latin typeface="Times New Roman" panose="02020603050405020304" pitchFamily="18" charset="0"/>
                <a:cs typeface="Times New Roman" panose="02020603050405020304" pitchFamily="18" charset="0"/>
              </a:rPr>
              <a:t> </a:t>
            </a:r>
            <a:r>
              <a:rPr lang="en-US" altLang="zh-CN" sz="2000" dirty="0" smtClean="0">
                <a:solidFill>
                  <a:srgbClr val="0070C0"/>
                </a:solidFill>
                <a:latin typeface="Times New Roman" panose="02020603050405020304" pitchFamily="18" charset="0"/>
                <a:cs typeface="Times New Roman" panose="02020603050405020304" pitchFamily="18" charset="0"/>
              </a:rPr>
              <a:t>is </a:t>
            </a:r>
            <a:r>
              <a:rPr lang="en-US" sz="2000" dirty="0" smtClean="0">
                <a:solidFill>
                  <a:srgbClr val="0070C0"/>
                </a:solidFill>
                <a:latin typeface="Times New Roman" panose="02020603050405020304" pitchFamily="18" charset="0"/>
                <a:cs typeface="Times New Roman" panose="02020603050405020304" pitchFamily="18" charset="0"/>
              </a:rPr>
              <a:t>real</a:t>
            </a:r>
            <a:endParaRPr lang="en-US" sz="2000" dirty="0">
              <a:solidFill>
                <a:srgbClr val="0070C0"/>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304800" y="5759752"/>
            <a:ext cx="198723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Wave impedance</a:t>
            </a:r>
          </a:p>
        </p:txBody>
      </p:sp>
      <mc:AlternateContent xmlns:mc="http://schemas.openxmlformats.org/markup-compatibility/2006">
        <mc:Choice xmlns:a14="http://schemas.microsoft.com/office/drawing/2010/main" Requires="a14">
          <p:sp>
            <p:nvSpPr>
              <p:cNvPr id="27" name="TextBox 26"/>
              <p:cNvSpPr txBox="1"/>
              <p:nvPr/>
            </p:nvSpPr>
            <p:spPr>
              <a:xfrm>
                <a:off x="6723495" y="2281489"/>
                <a:ext cx="162397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smtClean="0">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𝐇</m:t>
                          </m:r>
                        </m:e>
                      </m:acc>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𝐇</m:t>
                          </m:r>
                        </m:e>
                      </m:acc>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6723495" y="2281489"/>
                <a:ext cx="1623971" cy="283860"/>
              </a:xfrm>
              <a:prstGeom prst="rect">
                <a:avLst/>
              </a:prstGeom>
              <a:blipFill>
                <a:blip r:embed="rId8"/>
                <a:stretch>
                  <a:fillRect l="-3008" t="-25532" r="-2632" b="-8511"/>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AE978131-824C-4EB5-9259-112B8BE66E0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54</a:t>
            </a:fld>
            <a:endParaRPr lang="en-US"/>
          </a:p>
        </p:txBody>
      </p:sp>
      <p:sp>
        <p:nvSpPr>
          <p:cNvPr id="29" name="左大括号 28"/>
          <p:cNvSpPr/>
          <p:nvPr/>
        </p:nvSpPr>
        <p:spPr>
          <a:xfrm>
            <a:off x="419746" y="2284313"/>
            <a:ext cx="155448" cy="2296815"/>
          </a:xfrm>
          <a:prstGeom prst="leftBrace">
            <a:avLst>
              <a:gd name="adj1" fmla="val 45097"/>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0" name="矩形 29"/>
              <p:cNvSpPr/>
              <p:nvPr/>
            </p:nvSpPr>
            <p:spPr>
              <a:xfrm>
                <a:off x="6677649" y="3037383"/>
                <a:ext cx="2358847" cy="1770998"/>
              </a:xfrm>
              <a:prstGeom prst="rect">
                <a:avLst/>
              </a:prstGeom>
              <a:noFill/>
              <a:ln>
                <a:solidFill>
                  <a:schemeClr val="tx1"/>
                </a:solidFill>
                <a:prstDash val="dash"/>
              </a:ln>
            </p:spPr>
            <p:txBody>
              <a:bodyPr wrap="square">
                <a:spAutoFit/>
              </a:bodyPr>
              <a:lstStyle/>
              <a:p>
                <a:pPr>
                  <a:lnSpc>
                    <a:spcPct val="150000"/>
                  </a:lnSpc>
                </a:pPr>
                <a14:m>
                  <m:oMath xmlns:m="http://schemas.openxmlformats.org/officeDocument/2006/math">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m:t>
                            </m:r>
                          </m:e>
                          <m:sup>
                            <m:r>
                              <a:rPr lang="en-US" altLang="zh-CN" sz="2400" b="0" i="1" smtClean="0">
                                <a:latin typeface="Cambria Math" panose="02040503050406030204" pitchFamily="18" charset="0"/>
                              </a:rPr>
                              <m:t>2</m:t>
                            </m:r>
                          </m:sup>
                        </m:sSup>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𝐻</m:t>
                            </m:r>
                          </m:e>
                          <m:sub>
                            <m:r>
                              <a:rPr lang="en-US" altLang="zh-CN" sz="2400" b="0" i="1" smtClean="0">
                                <a:latin typeface="Cambria Math" panose="02040503050406030204" pitchFamily="18" charset="0"/>
                              </a:rPr>
                              <m:t>𝑧</m:t>
                            </m:r>
                          </m:sub>
                        </m:sSub>
                      </m:num>
                      <m:den>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oMath>
                </a14:m>
                <a:r>
                  <a:rPr lang="en-US" altLang="zh-CN" sz="2400" dirty="0" smtClean="0"/>
                  <a:t>=</a:t>
                </a:r>
                <a14:m>
                  <m:oMath xmlns:m="http://schemas.openxmlformats.org/officeDocument/2006/math">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i="1">
                                <a:latin typeface="Cambria Math" panose="02040503050406030204" pitchFamily="18" charset="0"/>
                              </a:rPr>
                              <m:t>𝑧</m:t>
                            </m:r>
                          </m:sub>
                        </m:sSub>
                      </m:num>
                      <m:den>
                        <m:r>
                          <a:rPr lang="en-US" altLang="zh-CN" sz="2000" i="1">
                            <a:latin typeface="Cambria Math" panose="02040503050406030204" pitchFamily="18" charset="0"/>
                          </a:rPr>
                          <m:t>𝜕</m:t>
                        </m:r>
                        <m:r>
                          <a:rPr lang="en-US" altLang="zh-CN" sz="2000" i="1">
                            <a:latin typeface="Cambria Math" panose="02040503050406030204" pitchFamily="18" charset="0"/>
                          </a:rPr>
                          <m:t>𝑧</m:t>
                        </m:r>
                      </m:den>
                    </m:f>
                  </m:oMath>
                </a14:m>
                <a:endParaRPr lang="en-US" altLang="zh-CN" sz="2400" dirty="0" smtClean="0"/>
              </a:p>
              <a:p>
                <a:pPr>
                  <a:lnSpc>
                    <a:spcPct val="150000"/>
                  </a:lnSpc>
                </a:pPr>
                <a:r>
                  <a:rPr lang="en-US" altLang="zh-CN" sz="2400" dirty="0" smtClean="0"/>
                  <a:t>=</a:t>
                </a:r>
                <a14:m>
                  <m:oMath xmlns:m="http://schemas.openxmlformats.org/officeDocument/2006/math">
                    <m:sSup>
                      <m:sSupPr>
                        <m:ctrlPr>
                          <a:rPr lang="en-US" altLang="zh-CN" sz="2400" i="1">
                            <a:latin typeface="Cambria Math" panose="02040503050406030204" pitchFamily="18" charset="0"/>
                          </a:rPr>
                        </m:ctrlPr>
                      </m:sSupPr>
                      <m:e>
                        <m:r>
                          <a:rPr lang="en-US" altLang="zh-CN" sz="2400" i="1" smtClean="0">
                            <a:latin typeface="Cambria Math" panose="02040503050406030204" pitchFamily="18" charset="0"/>
                          </a:rPr>
                          <m:t>−</m:t>
                        </m:r>
                        <m:r>
                          <a:rPr lang="zh-CN" altLang="en-US" sz="2400" i="1">
                            <a:latin typeface="Cambria Math" panose="02040503050406030204" pitchFamily="18" charset="0"/>
                          </a:rPr>
                          <m:t>𝛽</m:t>
                        </m:r>
                      </m:e>
                      <m:sup>
                        <m:r>
                          <a:rPr lang="en-US" altLang="zh-CN" sz="2400" i="1">
                            <a:latin typeface="Cambria Math" panose="02040503050406030204" pitchFamily="18" charset="0"/>
                          </a:rPr>
                          <m:t>2</m:t>
                        </m:r>
                      </m:sup>
                    </m:sSup>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𝐻</m:t>
                            </m:r>
                          </m:e>
                          <m:sub>
                            <m:r>
                              <a:rPr lang="en-US" altLang="zh-CN" sz="2400" i="1">
                                <a:latin typeface="Cambria Math" panose="02040503050406030204" pitchFamily="18" charset="0"/>
                              </a:rPr>
                              <m:t>𝑧</m:t>
                            </m:r>
                          </m:sub>
                        </m:sSub>
                      </m:num>
                      <m:den>
                        <m:r>
                          <a:rPr lang="en-US" altLang="zh-CN" sz="2400" i="1">
                            <a:latin typeface="Cambria Math" panose="02040503050406030204" pitchFamily="18" charset="0"/>
                          </a:rPr>
                          <m:t>𝜕</m:t>
                        </m:r>
                        <m:r>
                          <a:rPr lang="en-US" altLang="zh-CN" sz="2400" i="1">
                            <a:latin typeface="Cambria Math" panose="02040503050406030204" pitchFamily="18" charset="0"/>
                          </a:rPr>
                          <m:t>𝑧</m:t>
                        </m:r>
                      </m:den>
                    </m:f>
                  </m:oMath>
                </a14:m>
                <a:endParaRPr lang="zh-CN" altLang="en-US" sz="2400" dirty="0"/>
              </a:p>
            </p:txBody>
          </p:sp>
        </mc:Choice>
        <mc:Fallback>
          <p:sp>
            <p:nvSpPr>
              <p:cNvPr id="30" name="矩形 29"/>
              <p:cNvSpPr>
                <a:spLocks noRot="1" noChangeAspect="1" noMove="1" noResize="1" noEditPoints="1" noAdjustHandles="1" noChangeArrowheads="1" noChangeShapeType="1" noTextEdit="1"/>
              </p:cNvSpPr>
              <p:nvPr/>
            </p:nvSpPr>
            <p:spPr>
              <a:xfrm>
                <a:off x="6677649" y="3037383"/>
                <a:ext cx="2358847" cy="1770998"/>
              </a:xfrm>
              <a:prstGeom prst="rect">
                <a:avLst/>
              </a:prstGeom>
              <a:blipFill>
                <a:blip r:embed="rId9"/>
                <a:stretch>
                  <a:fillRect l="-3599"/>
                </a:stretch>
              </a:blipFill>
              <a:ln>
                <a:solidFill>
                  <a:schemeClr val="tx1"/>
                </a:solidFill>
                <a:prstDash val="dash"/>
              </a:ln>
            </p:spPr>
            <p:txBody>
              <a:bodyPr/>
              <a:lstStyle/>
              <a:p>
                <a:r>
                  <a:rPr lang="zh-CN" altLang="en-US">
                    <a:noFill/>
                  </a:rPr>
                  <a:t> </a:t>
                </a:r>
              </a:p>
            </p:txBody>
          </p:sp>
        </mc:Fallback>
      </mc:AlternateContent>
      <p:sp>
        <p:nvSpPr>
          <p:cNvPr id="5" name="矩形 4"/>
          <p:cNvSpPr/>
          <p:nvPr/>
        </p:nvSpPr>
        <p:spPr>
          <a:xfrm>
            <a:off x="5851132" y="5258253"/>
            <a:ext cx="3192557" cy="307777"/>
          </a:xfrm>
          <a:prstGeom prst="rect">
            <a:avLst/>
          </a:prstGeom>
          <a:solidFill>
            <a:schemeClr val="accent6">
              <a:lumMod val="40000"/>
              <a:lumOff val="60000"/>
            </a:schemeClr>
          </a:solidFill>
        </p:spPr>
        <p:txBody>
          <a:bodyPr wrap="square">
            <a:spAutoFit/>
          </a:bodyPr>
          <a:lstStyle/>
          <a:p>
            <a:r>
              <a:rPr lang="en-US" altLang="zh-CN" sz="1400" dirty="0" smtClean="0">
                <a:solidFill>
                  <a:srgbClr val="000000"/>
                </a:solidFill>
                <a:latin typeface="Times New Roman" panose="02020603050405020304" pitchFamily="18" charset="0"/>
                <a:cs typeface="Times New Roman" panose="02020603050405020304" pitchFamily="18" charset="0"/>
              </a:rPr>
              <a:t>*negative </a:t>
            </a:r>
            <a:r>
              <a:rPr lang="en-US" altLang="zh-CN" sz="1400" i="1" dirty="0" smtClean="0">
                <a:solidFill>
                  <a:srgbClr val="000000"/>
                </a:solidFill>
                <a:latin typeface="Times New Roman" panose="02020603050405020304" pitchFamily="18" charset="0"/>
                <a:cs typeface="Times New Roman" panose="02020603050405020304" pitchFamily="18" charset="0"/>
              </a:rPr>
              <a:t>sign </a:t>
            </a:r>
            <a:r>
              <a:rPr lang="en-US" altLang="zh-CN" sz="1400" dirty="0" smtClean="0">
                <a:solidFill>
                  <a:srgbClr val="000000"/>
                </a:solidFill>
                <a:latin typeface="Times New Roman" panose="02020603050405020304" pitchFamily="18" charset="0"/>
                <a:cs typeface="Times New Roman" panose="02020603050405020304" pitchFamily="18" charset="0"/>
              </a:rPr>
              <a:t>due </a:t>
            </a:r>
            <a:r>
              <a:rPr lang="en-US" altLang="zh-CN" sz="1400" dirty="0">
                <a:solidFill>
                  <a:srgbClr val="000000"/>
                </a:solidFill>
                <a:latin typeface="Times New Roman" panose="02020603050405020304" pitchFamily="18" charset="0"/>
                <a:cs typeface="Times New Roman" panose="02020603050405020304" pitchFamily="18" charset="0"/>
              </a:rPr>
              <a:t>to the right hand </a:t>
            </a:r>
            <a:r>
              <a:rPr lang="en-US" altLang="zh-CN" sz="1400" dirty="0" smtClean="0">
                <a:solidFill>
                  <a:srgbClr val="000000"/>
                </a:solidFill>
                <a:latin typeface="Times New Roman" panose="02020603050405020304" pitchFamily="18" charset="0"/>
                <a:cs typeface="Times New Roman" panose="02020603050405020304" pitchFamily="18" charset="0"/>
              </a:rPr>
              <a:t>rules</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7308304" y="6289333"/>
            <a:ext cx="1550740" cy="369332"/>
          </a:xfrm>
          <a:prstGeom prst="rect">
            <a:avLst/>
          </a:prstGeom>
          <a:solidFill>
            <a:schemeClr val="accent6">
              <a:lumMod val="40000"/>
              <a:lumOff val="60000"/>
            </a:schemeClr>
          </a:solid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at which </a:t>
            </a:r>
            <a:r>
              <a:rPr lang="el-GR" altLang="zh-CN" i="1" dirty="0">
                <a:solidFill>
                  <a:srgbClr val="000000"/>
                </a:solidFill>
                <a:latin typeface="Times New Roman" panose="02020603050405020304" pitchFamily="18" charset="0"/>
                <a:cs typeface="Times New Roman" panose="02020603050405020304" pitchFamily="18" charset="0"/>
              </a:rPr>
              <a:t>β </a:t>
            </a:r>
            <a:r>
              <a:rPr lang="el-GR" altLang="zh-CN" dirty="0">
                <a:solidFill>
                  <a:srgbClr val="000000"/>
                </a:solidFill>
                <a:latin typeface="Times New Roman" panose="02020603050405020304" pitchFamily="18" charset="0"/>
                <a:cs typeface="Times New Roman" panose="02020603050405020304" pitchFamily="18" charset="0"/>
              </a:rPr>
              <a:t>= 0</a:t>
            </a:r>
            <a:r>
              <a:rPr lang="el-GR"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2" name="TextBox 21"/>
              <p:cNvSpPr txBox="1"/>
              <p:nvPr/>
            </p:nvSpPr>
            <p:spPr>
              <a:xfrm>
                <a:off x="117348" y="793056"/>
                <a:ext cx="9144000" cy="5714193"/>
              </a:xfrm>
              <a:prstGeom prst="rect">
                <a:avLst/>
              </a:prstGeom>
              <a:solidFill>
                <a:schemeClr val="tx1"/>
              </a:solidFill>
              <a:ln>
                <a:noFill/>
              </a:ln>
              <a:effectLst>
                <a:softEdge rad="635000"/>
              </a:effectLst>
            </p:spPr>
            <p:style>
              <a:lnRef idx="0">
                <a:scrgbClr r="0" g="0" b="0"/>
              </a:lnRef>
              <a:fillRef idx="0">
                <a:scrgbClr r="0" g="0" b="0"/>
              </a:fillRef>
              <a:effectRef idx="0">
                <a:scrgbClr r="0" g="0" b="0"/>
              </a:effectRef>
              <a:fontRef idx="minor">
                <a:schemeClr val="lt1"/>
              </a:fontRef>
            </p:style>
            <p:txBody>
              <a:bodyPr wrap="square" lIns="0" tIns="0" rIns="0" bIns="0" rtlCol="0">
                <a:spAutoFit/>
              </a:bodyPr>
              <a:lstStyle/>
              <a:p>
                <a:pPr/>
                <a:endParaRPr lang="en-US" altLang="zh-CN" sz="2400" b="1" i="1" dirty="0" smtClean="0">
                  <a:latin typeface="Cambria Math" panose="02040503050406030204" pitchFamily="18" charset="0"/>
                </a:endParaRPr>
              </a:p>
              <a:p>
                <a:pPr/>
                <a:endParaRPr lang="en-US" altLang="zh-CN" sz="2400" b="1" i="1" dirty="0">
                  <a:latin typeface="Cambria Math" panose="02040503050406030204" pitchFamily="18" charset="0"/>
                </a:endParaRPr>
              </a:p>
              <a:p>
                <a:pPr/>
                <a:endParaRPr lang="en-US" altLang="zh-CN" sz="24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latin typeface="Cambria Math" panose="02040503050406030204" pitchFamily="18" charset="0"/>
                            </a:rPr>
                          </m:ctrlPr>
                        </m:dPr>
                        <m:e>
                          <m:m>
                            <m:mPr>
                              <m:mcs>
                                <m:mc>
                                  <m:mcPr>
                                    <m:count m:val="1"/>
                                    <m:mcJc m:val="center"/>
                                  </m:mcPr>
                                </m:mc>
                              </m:mcs>
                              <m:ctrlPr>
                                <a:rPr lang="en-US" altLang="zh-CN" sz="2400" b="1" i="1" smtClean="0">
                                  <a:latin typeface="Cambria Math" panose="02040503050406030204" pitchFamily="18" charset="0"/>
                                </a:rPr>
                              </m:ctrlPr>
                            </m:mPr>
                            <m:mr>
                              <m:e>
                                <m:m>
                                  <m:mPr>
                                    <m:mcs>
                                      <m:mc>
                                        <m:mcPr>
                                          <m:count m:val="1"/>
                                          <m:mcJc m:val="center"/>
                                        </m:mcPr>
                                      </m:mc>
                                    </m:mcs>
                                    <m:ctrlPr>
                                      <a:rPr lang="en-US" altLang="zh-CN" sz="2400" b="1" i="1" smtClean="0">
                                        <a:latin typeface="Cambria Math" panose="02040503050406030204" pitchFamily="18" charset="0"/>
                                      </a:rPr>
                                    </m:ctrlPr>
                                  </m:mPr>
                                  <m:mr>
                                    <m:e>
                                      <m:eqArr>
                                        <m:eqArrPr>
                                          <m:ctrlPr>
                                            <a:rPr lang="en-US" altLang="zh-CN" sz="2400" b="1" i="1">
                                              <a:latin typeface="Cambria Math" panose="02040503050406030204" pitchFamily="18" charset="0"/>
                                            </a:rPr>
                                          </m:ctrlPr>
                                        </m:eqArr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𝑬</m:t>
                                              </m:r>
                                            </m:e>
                                            <m:sub>
                                              <m:r>
                                                <a:rPr lang="en-US" altLang="zh-CN" sz="2400" b="1" i="1" smtClean="0">
                                                  <a:latin typeface="Cambria Math" panose="02040503050406030204" pitchFamily="18" charset="0"/>
                                                </a:rPr>
                                                <m:t>𝒙</m:t>
                                              </m:r>
                                            </m:sub>
                                          </m:sSub>
                                        </m:e>
                                        <m:e>
                                          <m:r>
                                            <a:rPr lang="en-US" altLang="zh-CN" sz="2400" b="1" i="1" smtClean="0">
                                              <a:latin typeface="Cambria Math" panose="02040503050406030204" pitchFamily="18" charset="0"/>
                                            </a:rPr>
                                            <m:t> </m:t>
                                          </m:r>
                                        </m:e>
                                      </m:eqArr>
                                    </m:e>
                                  </m:mr>
                                  <m:mr>
                                    <m:e>
                                      <m:eqArr>
                                        <m:eqArrPr>
                                          <m:ctrlPr>
                                            <a:rPr lang="en-US" altLang="zh-CN" sz="2400" b="1" i="1">
                                              <a:latin typeface="Cambria Math" panose="02040503050406030204" pitchFamily="18" charset="0"/>
                                            </a:rPr>
                                          </m:ctrlPr>
                                        </m:eqArr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𝑬</m:t>
                                              </m:r>
                                            </m:e>
                                            <m:sub>
                                              <m:r>
                                                <a:rPr lang="en-US" altLang="zh-CN" sz="2400" b="1" i="1" smtClean="0">
                                                  <a:latin typeface="Cambria Math" panose="02040503050406030204" pitchFamily="18" charset="0"/>
                                                </a:rPr>
                                                <m:t>𝒚</m:t>
                                              </m:r>
                                            </m:sub>
                                          </m:sSub>
                                        </m:e>
                                        <m:e>
                                          <m:r>
                                            <a:rPr lang="en-US" altLang="zh-CN" sz="2400" b="1" i="1" smtClean="0">
                                              <a:latin typeface="Cambria Math" panose="02040503050406030204" pitchFamily="18" charset="0"/>
                                            </a:rPr>
                                            <m:t> </m:t>
                                          </m:r>
                                        </m:e>
                                      </m:eqArr>
                                    </m:e>
                                  </m:mr>
                                </m:m>
                              </m:e>
                            </m:mr>
                            <m:mr>
                              <m:e>
                                <m:m>
                                  <m:mPr>
                                    <m:mcs>
                                      <m:mc>
                                        <m:mcPr>
                                          <m:count m:val="1"/>
                                          <m:mcJc m:val="center"/>
                                        </m:mcPr>
                                      </m:mc>
                                    </m:mcs>
                                    <m:ctrlPr>
                                      <a:rPr lang="en-US" altLang="zh-CN" sz="2400" b="1" i="1" smtClean="0">
                                        <a:latin typeface="Cambria Math" panose="02040503050406030204" pitchFamily="18" charset="0"/>
                                      </a:rPr>
                                    </m:ctrlPr>
                                  </m:mPr>
                                  <m:mr>
                                    <m:e>
                                      <m:eqArr>
                                        <m:eqArrPr>
                                          <m:ctrlPr>
                                            <a:rPr lang="en-US" altLang="zh-CN" sz="2400" b="1" i="1">
                                              <a:latin typeface="Cambria Math" panose="02040503050406030204" pitchFamily="18" charset="0"/>
                                            </a:rPr>
                                          </m:ctrlPr>
                                        </m:eqArrPr>
                                        <m:e>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𝑯</m:t>
                                              </m:r>
                                            </m:e>
                                            <m:sub>
                                              <m:r>
                                                <a:rPr lang="en-US" altLang="zh-CN" sz="2400" b="1" i="1" smtClean="0">
                                                  <a:latin typeface="Cambria Math" panose="02040503050406030204" pitchFamily="18" charset="0"/>
                                                </a:rPr>
                                                <m:t>𝒙</m:t>
                                              </m:r>
                                            </m:sub>
                                          </m:sSub>
                                        </m:e>
                                        <m:e>
                                          <m:r>
                                            <a:rPr lang="en-US" altLang="zh-CN" sz="2400" b="1" i="1" smtClean="0">
                                              <a:latin typeface="Cambria Math" panose="02040503050406030204" pitchFamily="18" charset="0"/>
                                            </a:rPr>
                                            <m:t> </m:t>
                                          </m:r>
                                        </m:e>
                                      </m:eqArr>
                                    </m:e>
                                  </m:mr>
                                  <m:mr>
                                    <m:e>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𝑯</m:t>
                                          </m:r>
                                        </m:e>
                                        <m:sub>
                                          <m:r>
                                            <a:rPr lang="en-US" altLang="zh-CN" sz="2400" b="1" i="1" smtClean="0">
                                              <a:latin typeface="Cambria Math" panose="02040503050406030204" pitchFamily="18" charset="0"/>
                                            </a:rPr>
                                            <m:t>𝒚</m:t>
                                          </m:r>
                                        </m:sub>
                                      </m:sSub>
                                    </m:e>
                                  </m:mr>
                                </m:m>
                              </m:e>
                            </m:mr>
                          </m:m>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𝒌</m:t>
                              </m:r>
                            </m:e>
                            <m:sub>
                              <m:r>
                                <a:rPr lang="en-US" altLang="zh-CN" sz="2400" b="1" i="1" smtClean="0">
                                  <a:latin typeface="Cambria Math" panose="02040503050406030204" pitchFamily="18" charset="0"/>
                                </a:rPr>
                                <m:t>𝒄</m:t>
                              </m:r>
                            </m:sub>
                            <m:sup>
                              <m:r>
                                <a:rPr lang="en-US" altLang="zh-CN" sz="2400" b="1" i="1" smtClean="0">
                                  <a:latin typeface="Cambria Math" panose="02040503050406030204" pitchFamily="18" charset="0"/>
                                </a:rPr>
                                <m:t>𝟐</m:t>
                              </m:r>
                            </m:sup>
                          </m:sSubSup>
                        </m:den>
                      </m:f>
                      <m:d>
                        <m:dPr>
                          <m:begChr m:val="["/>
                          <m:endChr m:val="]"/>
                          <m:ctrlPr>
                            <a:rPr lang="en-US" altLang="zh-CN" sz="2400" b="1" i="1" smtClean="0">
                              <a:latin typeface="Cambria Math" panose="02040503050406030204" pitchFamily="18" charset="0"/>
                            </a:rPr>
                          </m:ctrlPr>
                        </m:dPr>
                        <m:e>
                          <m:m>
                            <m:mPr>
                              <m:mcs>
                                <m:mc>
                                  <m:mcPr>
                                    <m:count m:val="2"/>
                                    <m:mcJc m:val="center"/>
                                  </m:mcPr>
                                </m:mc>
                              </m:mcs>
                              <m:ctrlPr>
                                <a:rPr lang="en-US" altLang="zh-CN" sz="2400" b="1" i="1" smtClean="0">
                                  <a:latin typeface="Cambria Math" panose="02040503050406030204" pitchFamily="18" charset="0"/>
                                </a:rPr>
                              </m:ctrlPr>
                            </m:mPr>
                            <m:mr>
                              <m:e>
                                <m:m>
                                  <m:mPr>
                                    <m:mcs>
                                      <m:mc>
                                        <m:mcPr>
                                          <m:count m:val="2"/>
                                          <m:mcJc m:val="center"/>
                                        </m:mcPr>
                                      </m:mc>
                                    </m:mcs>
                                    <m:ctrlPr>
                                      <a:rPr lang="en-US" altLang="zh-CN" sz="2400" b="1" i="1" smtClean="0">
                                        <a:latin typeface="Cambria Math" panose="02040503050406030204" pitchFamily="18" charset="0"/>
                                      </a:rPr>
                                    </m:ctrlPr>
                                  </m:mPr>
                                  <m:mr>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m:t>
                                          </m:r>
                                          <m:r>
                                            <a:rPr lang="en-US" altLang="zh-CN" sz="2400" b="1" i="1">
                                              <a:latin typeface="Cambria Math" panose="02040503050406030204" pitchFamily="18" charset="0"/>
                                            </a:rPr>
                                            <m:t>𝒋</m:t>
                                          </m:r>
                                          <m:r>
                                            <a:rPr lang="zh-CN" altLang="en-US" sz="2400" b="1" i="1">
                                              <a:latin typeface="Cambria Math" panose="02040503050406030204" pitchFamily="18" charset="0"/>
                                            </a:rPr>
                                            <m:t>𝜷</m:t>
                                          </m:r>
                                        </m:e>
                                        <m:e>
                                          <m:r>
                                            <a:rPr lang="en-US" altLang="zh-CN" sz="2400" b="1" i="1" smtClean="0">
                                              <a:latin typeface="Cambria Math" panose="02040503050406030204" pitchFamily="18" charset="0"/>
                                            </a:rPr>
                                            <m:t> </m:t>
                                          </m:r>
                                        </m:e>
                                      </m:eqArr>
                                    </m:e>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𝟎</m:t>
                                          </m:r>
                                        </m:e>
                                        <m:e>
                                          <m:r>
                                            <a:rPr lang="en-US" altLang="zh-CN" sz="2400" b="1" i="1" smtClean="0">
                                              <a:latin typeface="Cambria Math" panose="02040503050406030204" pitchFamily="18" charset="0"/>
                                            </a:rPr>
                                            <m:t> </m:t>
                                          </m:r>
                                        </m:e>
                                      </m:eqArr>
                                    </m:e>
                                  </m:mr>
                                  <m:mr>
                                    <m:e>
                                      <m:eqArr>
                                        <m:eqArrPr>
                                          <m:ctrlPr>
                                            <a:rPr lang="en-US" altLang="zh-CN" sz="2400" b="1" i="1" smtClean="0">
                                              <a:latin typeface="Cambria Math" panose="02040503050406030204" pitchFamily="18" charset="0"/>
                                            </a:rPr>
                                          </m:ctrlPr>
                                        </m:eqArrPr>
                                        <m:e>
                                          <m:r>
                                            <a:rPr lang="en-US" altLang="zh-CN" sz="2400" b="1" i="1" smtClean="0">
                                              <a:latin typeface="Cambria Math" panose="02040503050406030204" pitchFamily="18" charset="0"/>
                                            </a:rPr>
                                            <m:t>𝟎</m:t>
                                          </m:r>
                                        </m:e>
                                        <m:e>
                                          <m:r>
                                            <a:rPr lang="en-US" altLang="zh-CN" sz="1600" b="1" i="1" smtClean="0">
                                              <a:latin typeface="Cambria Math" panose="02040503050406030204" pitchFamily="18" charset="0"/>
                                            </a:rPr>
                                            <m:t> </m:t>
                                          </m:r>
                                        </m:e>
                                      </m:eqArr>
                                    </m:e>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m:t>
                                          </m:r>
                                          <m:r>
                                            <a:rPr lang="en-US" altLang="zh-CN" sz="2400" b="1" i="1">
                                              <a:latin typeface="Cambria Math" panose="02040503050406030204" pitchFamily="18" charset="0"/>
                                            </a:rPr>
                                            <m:t>𝒋</m:t>
                                          </m:r>
                                          <m:r>
                                            <a:rPr lang="zh-CN" altLang="en-US" sz="2400" b="1" i="1">
                                              <a:latin typeface="Cambria Math" panose="02040503050406030204" pitchFamily="18" charset="0"/>
                                            </a:rPr>
                                            <m:t>𝜷</m:t>
                                          </m:r>
                                        </m:e>
                                        <m:e>
                                          <m:r>
                                            <a:rPr lang="en-US" altLang="zh-CN" sz="2400" b="1" i="1" smtClean="0">
                                              <a:latin typeface="Cambria Math" panose="02040503050406030204" pitchFamily="18" charset="0"/>
                                            </a:rPr>
                                            <m:t> </m:t>
                                          </m:r>
                                        </m:e>
                                      </m:eqArr>
                                    </m:e>
                                  </m:mr>
                                </m:m>
                              </m:e>
                              <m:e>
                                <m:m>
                                  <m:mPr>
                                    <m:mcs>
                                      <m:mc>
                                        <m:mcPr>
                                          <m:count m:val="2"/>
                                          <m:mcJc m:val="center"/>
                                        </m:mcPr>
                                      </m:mc>
                                    </m:mcs>
                                    <m:ctrlPr>
                                      <a:rPr lang="en-US" altLang="zh-CN" sz="2400" b="1" i="1" smtClean="0">
                                        <a:latin typeface="Cambria Math" panose="02040503050406030204" pitchFamily="18" charset="0"/>
                                      </a:rPr>
                                    </m:ctrlPr>
                                  </m:mPr>
                                  <m:mr>
                                    <m:e>
                                      <m:eqArr>
                                        <m:eqArrPr>
                                          <m:ctrlPr>
                                            <a:rPr lang="en-US" altLang="zh-CN" sz="2400" b="1" i="1">
                                              <a:latin typeface="Cambria Math" panose="02040503050406030204" pitchFamily="18" charset="0"/>
                                            </a:rPr>
                                          </m:ctrlPr>
                                        </m:eqArrPr>
                                        <m:e>
                                          <m:r>
                                            <m:rPr>
                                              <m:brk m:alnAt="7"/>
                                            </m:rPr>
                                            <a:rPr lang="en-US" altLang="zh-CN" sz="2400" b="1" i="1">
                                              <a:latin typeface="Cambria Math" panose="02040503050406030204" pitchFamily="18" charset="0"/>
                                            </a:rPr>
                                            <m:t>𝟎</m:t>
                                          </m:r>
                                        </m:e>
                                        <m:e>
                                          <m:r>
                                            <a:rPr lang="en-US" altLang="zh-CN" sz="2400" b="1" i="1" smtClean="0">
                                              <a:latin typeface="Cambria Math" panose="02040503050406030204" pitchFamily="18" charset="0"/>
                                            </a:rPr>
                                            <m:t> </m:t>
                                          </m:r>
                                        </m:e>
                                      </m:eqArr>
                                    </m:e>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m:t>
                                          </m:r>
                                          <m:r>
                                            <a:rPr lang="en-US" altLang="zh-CN" sz="2400" b="1" i="1">
                                              <a:latin typeface="Cambria Math" panose="02040503050406030204" pitchFamily="18" charset="0"/>
                                            </a:rPr>
                                            <m:t>𝒋</m:t>
                                          </m:r>
                                          <m:r>
                                            <a:rPr lang="en-US" altLang="zh-CN" sz="2400" b="1" i="1">
                                              <a:latin typeface="Cambria Math" panose="02040503050406030204" pitchFamily="18" charset="0"/>
                                              <a:ea typeface="Cambria Math" panose="02040503050406030204" pitchFamily="18" charset="0"/>
                                            </a:rPr>
                                            <m:t>𝝎𝝁</m:t>
                                          </m:r>
                                        </m:e>
                                        <m:e>
                                          <m:r>
                                            <a:rPr lang="en-US" altLang="zh-CN" sz="2400" b="1" i="1" smtClean="0">
                                              <a:latin typeface="Cambria Math" panose="02040503050406030204" pitchFamily="18" charset="0"/>
                                              <a:ea typeface="Cambria Math" panose="02040503050406030204" pitchFamily="18" charset="0"/>
                                            </a:rPr>
                                            <m:t> </m:t>
                                          </m:r>
                                        </m:e>
                                      </m:eqArr>
                                    </m:e>
                                  </m:mr>
                                  <m:mr>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𝒋</m:t>
                                          </m:r>
                                          <m:r>
                                            <a:rPr lang="en-US" altLang="zh-CN" sz="2400" b="1" i="1">
                                              <a:latin typeface="Cambria Math" panose="02040503050406030204" pitchFamily="18" charset="0"/>
                                              <a:ea typeface="Cambria Math" panose="02040503050406030204" pitchFamily="18" charset="0"/>
                                            </a:rPr>
                                            <m:t>𝝎𝝁</m:t>
                                          </m:r>
                                        </m:e>
                                        <m:e>
                                          <m:r>
                                            <a:rPr lang="en-US" altLang="zh-CN" sz="2400" b="1" i="1" smtClean="0">
                                              <a:latin typeface="Cambria Math" panose="02040503050406030204" pitchFamily="18" charset="0"/>
                                              <a:ea typeface="Cambria Math" panose="02040503050406030204" pitchFamily="18" charset="0"/>
                                            </a:rPr>
                                            <m:t> </m:t>
                                          </m:r>
                                        </m:e>
                                      </m:eqArr>
                                    </m:e>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𝟎</m:t>
                                          </m:r>
                                        </m:e>
                                        <m:e>
                                          <m:r>
                                            <a:rPr lang="en-US" altLang="zh-CN" sz="2400" b="1" i="1" smtClean="0">
                                              <a:latin typeface="Cambria Math" panose="02040503050406030204" pitchFamily="18" charset="0"/>
                                            </a:rPr>
                                            <m:t> </m:t>
                                          </m:r>
                                        </m:e>
                                      </m:eqArr>
                                    </m:e>
                                  </m:mr>
                                </m:m>
                              </m:e>
                            </m:mr>
                            <m:mr>
                              <m:e>
                                <m:m>
                                  <m:mPr>
                                    <m:mcs>
                                      <m:mc>
                                        <m:mcPr>
                                          <m:count m:val="2"/>
                                          <m:mcJc m:val="center"/>
                                        </m:mcPr>
                                      </m:mc>
                                    </m:mcs>
                                    <m:ctrlPr>
                                      <a:rPr lang="en-US" altLang="zh-CN" sz="2400" b="1" i="1" smtClean="0">
                                        <a:latin typeface="Cambria Math" panose="02040503050406030204" pitchFamily="18" charset="0"/>
                                      </a:rPr>
                                    </m:ctrlPr>
                                  </m:mPr>
                                  <m:mr>
                                    <m:e>
                                      <m:eqArr>
                                        <m:eqArrPr>
                                          <m:ctrlPr>
                                            <a:rPr lang="en-US" altLang="zh-CN" sz="2400" b="1" i="1" smtClean="0">
                                              <a:latin typeface="Cambria Math" panose="02040503050406030204" pitchFamily="18" charset="0"/>
                                            </a:rPr>
                                          </m:ctrlPr>
                                        </m:eqArrPr>
                                        <m:e>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 </m:t>
                                          </m:r>
                                        </m:e>
                                        <m:e>
                                          <m:r>
                                            <a:rPr lang="en-US" altLang="zh-CN" sz="1600" b="1" i="1" smtClean="0">
                                              <a:latin typeface="Cambria Math" panose="02040503050406030204" pitchFamily="18" charset="0"/>
                                            </a:rPr>
                                            <m:t> </m:t>
                                          </m:r>
                                        </m:e>
                                      </m:eqArr>
                                    </m:e>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𝒋</m:t>
                                          </m:r>
                                          <m:r>
                                            <a:rPr lang="en-US" altLang="zh-CN" sz="2400" b="1" i="1">
                                              <a:latin typeface="Cambria Math" panose="02040503050406030204" pitchFamily="18" charset="0"/>
                                              <a:ea typeface="Cambria Math" panose="02040503050406030204" pitchFamily="18" charset="0"/>
                                            </a:rPr>
                                            <m:t>𝝎</m:t>
                                          </m:r>
                                          <m:r>
                                            <a:rPr lang="zh-CN" altLang="en-US" sz="2400" b="1" i="1" smtClean="0">
                                              <a:latin typeface="Cambria Math" panose="02040503050406030204" pitchFamily="18" charset="0"/>
                                              <a:ea typeface="Cambria Math" panose="02040503050406030204" pitchFamily="18" charset="0"/>
                                            </a:rPr>
                                            <m:t>𝜺</m:t>
                                          </m:r>
                                        </m:e>
                                        <m:e>
                                          <m:r>
                                            <a:rPr lang="en-US" altLang="zh-CN" sz="2400" b="1" i="1" smtClean="0">
                                              <a:latin typeface="Cambria Math" panose="02040503050406030204" pitchFamily="18" charset="0"/>
                                              <a:ea typeface="Cambria Math" panose="02040503050406030204" pitchFamily="18" charset="0"/>
                                            </a:rPr>
                                            <m:t> </m:t>
                                          </m:r>
                                        </m:e>
                                      </m:eqArr>
                                    </m:e>
                                  </m:mr>
                                  <m:mr>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m:t>
                                          </m:r>
                                          <m:r>
                                            <a:rPr lang="en-US" altLang="zh-CN" sz="2400" b="1" i="1">
                                              <a:latin typeface="Cambria Math" panose="02040503050406030204" pitchFamily="18" charset="0"/>
                                            </a:rPr>
                                            <m:t>𝒋</m:t>
                                          </m:r>
                                          <m:r>
                                            <a:rPr lang="en-US" altLang="zh-CN" sz="2400" b="1" i="1">
                                              <a:latin typeface="Cambria Math" panose="02040503050406030204" pitchFamily="18" charset="0"/>
                                              <a:ea typeface="Cambria Math" panose="02040503050406030204" pitchFamily="18" charset="0"/>
                                            </a:rPr>
                                            <m:t>𝝎</m:t>
                                          </m:r>
                                          <m:r>
                                            <a:rPr lang="zh-CN" altLang="en-US" sz="2400" b="1" i="1">
                                              <a:latin typeface="Cambria Math" panose="02040503050406030204" pitchFamily="18" charset="0"/>
                                              <a:ea typeface="Cambria Math" panose="02040503050406030204" pitchFamily="18" charset="0"/>
                                            </a:rPr>
                                            <m:t>𝜺</m:t>
                                          </m:r>
                                        </m:e>
                                        <m:e>
                                          <m:r>
                                            <a:rPr lang="en-US" altLang="zh-CN" sz="2400" b="1" i="1" smtClean="0">
                                              <a:latin typeface="Cambria Math" panose="02040503050406030204" pitchFamily="18" charset="0"/>
                                              <a:ea typeface="Cambria Math" panose="02040503050406030204" pitchFamily="18" charset="0"/>
                                            </a:rPr>
                                            <m:t> </m:t>
                                          </m:r>
                                        </m:e>
                                      </m:eqArr>
                                    </m:e>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𝟎</m:t>
                                          </m:r>
                                        </m:e>
                                        <m:e>
                                          <m:r>
                                            <a:rPr lang="en-US" altLang="zh-CN" sz="2400" b="1" i="1" smtClean="0">
                                              <a:latin typeface="Cambria Math" panose="02040503050406030204" pitchFamily="18" charset="0"/>
                                            </a:rPr>
                                            <m:t> </m:t>
                                          </m:r>
                                        </m:e>
                                      </m:eqArr>
                                    </m:e>
                                  </m:mr>
                                </m:m>
                              </m:e>
                              <m:e>
                                <m:m>
                                  <m:mPr>
                                    <m:mcs>
                                      <m:mc>
                                        <m:mcPr>
                                          <m:count m:val="2"/>
                                          <m:mcJc m:val="center"/>
                                        </m:mcPr>
                                      </m:mc>
                                    </m:mcs>
                                    <m:ctrlPr>
                                      <a:rPr lang="en-US" altLang="zh-CN" sz="2400" b="1" i="1" smtClean="0">
                                        <a:latin typeface="Cambria Math" panose="02040503050406030204" pitchFamily="18" charset="0"/>
                                      </a:rPr>
                                    </m:ctrlPr>
                                  </m:mPr>
                                  <m:mr>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m:t>
                                          </m:r>
                                          <m:r>
                                            <a:rPr lang="en-US" altLang="zh-CN" sz="2400" b="1" i="1">
                                              <a:latin typeface="Cambria Math" panose="02040503050406030204" pitchFamily="18" charset="0"/>
                                            </a:rPr>
                                            <m:t>𝒋</m:t>
                                          </m:r>
                                          <m:r>
                                            <a:rPr lang="zh-CN" altLang="en-US" sz="2400" b="1" i="1">
                                              <a:latin typeface="Cambria Math" panose="02040503050406030204" pitchFamily="18" charset="0"/>
                                            </a:rPr>
                                            <m:t>𝜷</m:t>
                                          </m:r>
                                        </m:e>
                                        <m:e>
                                          <m:r>
                                            <a:rPr lang="en-US" altLang="zh-CN" sz="2400" b="1" i="1" smtClean="0">
                                              <a:latin typeface="Cambria Math" panose="02040503050406030204" pitchFamily="18" charset="0"/>
                                            </a:rPr>
                                            <m:t> </m:t>
                                          </m:r>
                                        </m:e>
                                      </m:eqArr>
                                    </m:e>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𝟎</m:t>
                                          </m:r>
                                        </m:e>
                                        <m:e>
                                          <m:r>
                                            <a:rPr lang="en-US" altLang="zh-CN" sz="2400" b="1" i="1" smtClean="0">
                                              <a:latin typeface="Cambria Math" panose="02040503050406030204" pitchFamily="18" charset="0"/>
                                            </a:rPr>
                                            <m:t> </m:t>
                                          </m:r>
                                        </m:e>
                                      </m:eqArr>
                                    </m:e>
                                  </m:mr>
                                  <m:mr>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𝟎</m:t>
                                          </m:r>
                                        </m:e>
                                        <m:e>
                                          <m:r>
                                            <a:rPr lang="en-US" altLang="zh-CN" sz="2400" b="1" i="1" smtClean="0">
                                              <a:latin typeface="Cambria Math" panose="02040503050406030204" pitchFamily="18" charset="0"/>
                                            </a:rPr>
                                            <m:t> </m:t>
                                          </m:r>
                                        </m:e>
                                      </m:eqArr>
                                    </m:e>
                                    <m:e>
                                      <m:eqArr>
                                        <m:eqArrPr>
                                          <m:ctrlPr>
                                            <a:rPr lang="en-US" altLang="zh-CN" sz="2400" b="1" i="1">
                                              <a:latin typeface="Cambria Math" panose="02040503050406030204" pitchFamily="18" charset="0"/>
                                            </a:rPr>
                                          </m:ctrlPr>
                                        </m:eqArrPr>
                                        <m:e>
                                          <m:r>
                                            <a:rPr lang="en-US" altLang="zh-CN" sz="2400" b="1" i="1">
                                              <a:latin typeface="Cambria Math" panose="02040503050406030204" pitchFamily="18" charset="0"/>
                                            </a:rPr>
                                            <m:t>−</m:t>
                                          </m:r>
                                          <m:r>
                                            <a:rPr lang="en-US" altLang="zh-CN" sz="2400" b="1" i="1">
                                              <a:latin typeface="Cambria Math" panose="02040503050406030204" pitchFamily="18" charset="0"/>
                                            </a:rPr>
                                            <m:t>𝒋</m:t>
                                          </m:r>
                                          <m:r>
                                            <a:rPr lang="zh-CN" altLang="en-US" sz="2400" b="1" i="1">
                                              <a:latin typeface="Cambria Math" panose="02040503050406030204" pitchFamily="18" charset="0"/>
                                            </a:rPr>
                                            <m:t>𝜷</m:t>
                                          </m:r>
                                        </m:e>
                                        <m:e>
                                          <m:r>
                                            <a:rPr lang="en-US" altLang="zh-CN" sz="2400" b="1" i="1" smtClean="0">
                                              <a:latin typeface="Cambria Math" panose="02040503050406030204" pitchFamily="18" charset="0"/>
                                            </a:rPr>
                                            <m:t> </m:t>
                                          </m:r>
                                        </m:e>
                                      </m:eqArr>
                                    </m:e>
                                  </m:mr>
                                </m:m>
                              </m:e>
                            </m:mr>
                          </m:m>
                        </m:e>
                      </m:d>
                      <m:r>
                        <a:rPr lang="en-US" altLang="zh-CN" sz="2400" b="1" i="1" smtClean="0">
                          <a:latin typeface="Cambria Math" panose="02040503050406030204" pitchFamily="18" charset="0"/>
                        </a:rPr>
                        <m:t> </m:t>
                      </m:r>
                      <m:d>
                        <m:dPr>
                          <m:begChr m:val="["/>
                          <m:endChr m:val="]"/>
                          <m:ctrlPr>
                            <a:rPr lang="en-US" altLang="zh-CN" sz="2400" b="1" i="1">
                              <a:latin typeface="Cambria Math" panose="02040503050406030204" pitchFamily="18" charset="0"/>
                            </a:rPr>
                          </m:ctrlPr>
                        </m:dPr>
                        <m:e>
                          <m:m>
                            <m:mPr>
                              <m:mcs>
                                <m:mc>
                                  <m:mcPr>
                                    <m:count m:val="1"/>
                                    <m:mcJc m:val="center"/>
                                  </m:mcPr>
                                </m:mc>
                              </m:mcs>
                              <m:ctrlPr>
                                <a:rPr lang="en-US" altLang="zh-CN" sz="2400" b="1" i="1">
                                  <a:latin typeface="Cambria Math" panose="02040503050406030204" pitchFamily="18" charset="0"/>
                                </a:rPr>
                              </m:ctrlPr>
                            </m:mPr>
                            <m:mr>
                              <m:e>
                                <m:m>
                                  <m:mPr>
                                    <m:mcs>
                                      <m:mc>
                                        <m:mcPr>
                                          <m:count m:val="1"/>
                                          <m:mcJc m:val="center"/>
                                        </m:mcPr>
                                      </m:mc>
                                    </m:mcs>
                                    <m:ctrlPr>
                                      <a:rPr lang="en-US" altLang="zh-CN" sz="2400" b="1" i="1">
                                        <a:latin typeface="Cambria Math" panose="02040503050406030204" pitchFamily="18" charset="0"/>
                                      </a:rPr>
                                    </m:ctrlPr>
                                  </m:mPr>
                                  <m:mr>
                                    <m:e>
                                      <m:eqArr>
                                        <m:eqArrPr>
                                          <m:ctrlPr>
                                            <a:rPr lang="en-US" altLang="zh-CN" sz="2400" b="1" i="1">
                                              <a:latin typeface="Cambria Math" panose="02040503050406030204" pitchFamily="18" charset="0"/>
                                            </a:rPr>
                                          </m:ctrlPr>
                                        </m:eqArr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𝒛</m:t>
                                                  </m:r>
                                                </m:sub>
                                              </m:sSub>
                                            </m:num>
                                            <m:den>
                                              <m:r>
                                                <a:rPr lang="en-US" altLang="zh-CN" sz="2400" b="1" i="1">
                                                  <a:latin typeface="Cambria Math" panose="02040503050406030204" pitchFamily="18" charset="0"/>
                                                </a:rPr>
                                                <m:t>𝝏</m:t>
                                              </m:r>
                                              <m:r>
                                                <a:rPr lang="en-US" altLang="zh-CN" sz="2400" b="1" i="1">
                                                  <a:latin typeface="Cambria Math" panose="02040503050406030204" pitchFamily="18" charset="0"/>
                                                </a:rPr>
                                                <m:t>𝒙</m:t>
                                              </m:r>
                                            </m:den>
                                          </m:f>
                                        </m:e>
                                        <m:e>
                                          <m:r>
                                            <a:rPr lang="en-US" altLang="zh-CN" sz="2400" b="1" i="1" smtClean="0">
                                              <a:latin typeface="Cambria Math" panose="02040503050406030204" pitchFamily="18" charset="0"/>
                                            </a:rPr>
                                            <m:t> </m:t>
                                          </m:r>
                                        </m:e>
                                      </m:eqArr>
                                    </m:e>
                                  </m:mr>
                                  <m:mr>
                                    <m:e>
                                      <m:eqArr>
                                        <m:eqArrPr>
                                          <m:ctrlPr>
                                            <a:rPr lang="en-US" altLang="zh-CN" sz="2400" b="1" i="1">
                                              <a:latin typeface="Cambria Math" panose="02040503050406030204" pitchFamily="18" charset="0"/>
                                            </a:rPr>
                                          </m:ctrlPr>
                                        </m:eqArr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𝒛</m:t>
                                                  </m:r>
                                                </m:sub>
                                              </m:sSub>
                                            </m:num>
                                            <m:den>
                                              <m:r>
                                                <a:rPr lang="en-US" altLang="zh-CN" sz="2400" b="1" i="1">
                                                  <a:latin typeface="Cambria Math" panose="02040503050406030204" pitchFamily="18" charset="0"/>
                                                </a:rPr>
                                                <m:t>𝝏</m:t>
                                              </m:r>
                                              <m:r>
                                                <a:rPr lang="en-US" altLang="zh-CN" sz="2400" b="1" i="1">
                                                  <a:latin typeface="Cambria Math" panose="02040503050406030204" pitchFamily="18" charset="0"/>
                                                </a:rPr>
                                                <m:t>𝒚</m:t>
                                              </m:r>
                                            </m:den>
                                          </m:f>
                                        </m:e>
                                        <m:e>
                                          <m:r>
                                            <a:rPr lang="en-US" altLang="zh-CN" sz="2400" b="1" i="1" smtClean="0">
                                              <a:latin typeface="Cambria Math" panose="02040503050406030204" pitchFamily="18" charset="0"/>
                                            </a:rPr>
                                            <m:t> </m:t>
                                          </m:r>
                                        </m:e>
                                      </m:eqArr>
                                    </m:e>
                                  </m:mr>
                                </m:m>
                              </m:e>
                            </m:mr>
                            <m:mr>
                              <m:e>
                                <m:m>
                                  <m:mPr>
                                    <m:mcs>
                                      <m:mc>
                                        <m:mcPr>
                                          <m:count m:val="1"/>
                                          <m:mcJc m:val="center"/>
                                        </m:mcPr>
                                      </m:mc>
                                    </m:mcs>
                                    <m:ctrlPr>
                                      <a:rPr lang="en-US" altLang="zh-CN" sz="2400" b="1" i="1">
                                        <a:latin typeface="Cambria Math" panose="02040503050406030204" pitchFamily="18" charset="0"/>
                                      </a:rPr>
                                    </m:ctrlPr>
                                  </m:mPr>
                                  <m:mr>
                                    <m:e>
                                      <m:eqArr>
                                        <m:eqArrPr>
                                          <m:ctrlPr>
                                            <a:rPr lang="en-US" altLang="zh-CN" sz="2400" b="1" i="1">
                                              <a:latin typeface="Cambria Math" panose="02040503050406030204" pitchFamily="18" charset="0"/>
                                            </a:rPr>
                                          </m:ctrlPr>
                                        </m:eqArrP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𝑯</m:t>
                                                  </m:r>
                                                </m:e>
                                                <m:sub>
                                                  <m:r>
                                                    <a:rPr lang="en-US" altLang="zh-CN" sz="2400" b="1" i="1">
                                                      <a:latin typeface="Cambria Math" panose="02040503050406030204" pitchFamily="18" charset="0"/>
                                                    </a:rPr>
                                                    <m:t>𝒛</m:t>
                                                  </m:r>
                                                </m:sub>
                                              </m:sSub>
                                            </m:num>
                                            <m:den>
                                              <m:r>
                                                <a:rPr lang="en-US" altLang="zh-CN" sz="2400" b="1" i="1">
                                                  <a:latin typeface="Cambria Math" panose="02040503050406030204" pitchFamily="18" charset="0"/>
                                                </a:rPr>
                                                <m:t>𝝏</m:t>
                                              </m:r>
                                              <m:r>
                                                <a:rPr lang="en-US" altLang="zh-CN" sz="2400" b="1" i="1">
                                                  <a:latin typeface="Cambria Math" panose="02040503050406030204" pitchFamily="18" charset="0"/>
                                                </a:rPr>
                                                <m:t>𝒙</m:t>
                                              </m:r>
                                            </m:den>
                                          </m:f>
                                        </m:e>
                                        <m:e>
                                          <m:r>
                                            <a:rPr lang="en-US" altLang="zh-CN" sz="2400" b="1" i="1" smtClean="0">
                                              <a:latin typeface="Cambria Math" panose="02040503050406030204" pitchFamily="18" charset="0"/>
                                            </a:rPr>
                                            <m:t> </m:t>
                                          </m:r>
                                        </m:e>
                                      </m:eqArr>
                                    </m:e>
                                  </m:mr>
                                  <m:mr>
                                    <m:e>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𝑯</m:t>
                                              </m:r>
                                            </m:e>
                                            <m:sub>
                                              <m:r>
                                                <a:rPr lang="en-US" altLang="zh-CN" sz="2400" b="1" i="1">
                                                  <a:latin typeface="Cambria Math" panose="02040503050406030204" pitchFamily="18" charset="0"/>
                                                </a:rPr>
                                                <m:t>𝒛</m:t>
                                              </m:r>
                                            </m:sub>
                                          </m:sSub>
                                        </m:num>
                                        <m:den>
                                          <m:r>
                                            <a:rPr lang="en-US" altLang="zh-CN" sz="2400" b="1" i="1">
                                              <a:latin typeface="Cambria Math" panose="02040503050406030204" pitchFamily="18" charset="0"/>
                                            </a:rPr>
                                            <m:t>𝝏</m:t>
                                          </m:r>
                                          <m:r>
                                            <a:rPr lang="en-US" altLang="zh-CN" sz="2400" b="1" i="1" smtClean="0">
                                              <a:latin typeface="Cambria Math" panose="02040503050406030204" pitchFamily="18" charset="0"/>
                                            </a:rPr>
                                            <m:t>𝒚</m:t>
                                          </m:r>
                                        </m:den>
                                      </m:f>
                                    </m:e>
                                  </m:mr>
                                </m:m>
                              </m:e>
                            </m:mr>
                          </m:m>
                        </m:e>
                      </m:d>
                    </m:oMath>
                  </m:oMathPara>
                </a14:m>
                <a:endParaRPr lang="en-US" altLang="zh-CN" sz="2400" b="1" dirty="0" smtClean="0"/>
              </a:p>
              <a:p>
                <a:pPr/>
                <a:endParaRPr lang="en-US" altLang="zh-CN" sz="2400" b="1" dirty="0" smtClean="0"/>
              </a:p>
              <a:p>
                <a:pPr/>
                <a:endParaRPr lang="en-US" sz="2400" b="1" dirty="0" smtClean="0"/>
              </a:p>
              <a:p>
                <a:pPr/>
                <a:endParaRPr lang="en-US" sz="2400" b="1" dirty="0" smtClean="0"/>
              </a:p>
            </p:txBody>
          </p:sp>
        </mc:Choice>
        <mc:Fallback>
          <p:sp>
            <p:nvSpPr>
              <p:cNvPr id="32" name="TextBox 21"/>
              <p:cNvSpPr txBox="1">
                <a:spLocks noRot="1" noChangeAspect="1" noMove="1" noResize="1" noEditPoints="1" noAdjustHandles="1" noChangeArrowheads="1" noChangeShapeType="1" noTextEdit="1"/>
              </p:cNvSpPr>
              <p:nvPr/>
            </p:nvSpPr>
            <p:spPr>
              <a:xfrm>
                <a:off x="117348" y="793056"/>
                <a:ext cx="9144000" cy="5714193"/>
              </a:xfrm>
              <a:prstGeom prst="rect">
                <a:avLst/>
              </a:prstGeom>
              <a:blipFill>
                <a:blip r:embed="rId10"/>
                <a:stretch>
                  <a:fillRect/>
                </a:stretch>
              </a:blipFill>
              <a:ln>
                <a:noFill/>
              </a:ln>
              <a:effectLst>
                <a:softEdge rad="635000"/>
              </a:effectLst>
            </p:spPr>
            <p:txBody>
              <a:bodyPr/>
              <a:lstStyle/>
              <a:p>
                <a:r>
                  <a:rPr lang="zh-CN" altLang="en-US">
                    <a:noFill/>
                  </a:rPr>
                  <a:t> </a:t>
                </a:r>
              </a:p>
            </p:txBody>
          </p:sp>
        </mc:Fallback>
      </mc:AlternateContent>
    </p:spTree>
    <p:extLst>
      <p:ext uri="{BB962C8B-B14F-4D97-AF65-F5344CB8AC3E}">
        <p14:creationId xmlns:p14="http://schemas.microsoft.com/office/powerpoint/2010/main" val="365691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animBg="1"/>
      <p:bldP spid="29"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 Mode Solution</a:t>
            </a:r>
          </a:p>
        </p:txBody>
      </p:sp>
      <p:sp>
        <p:nvSpPr>
          <p:cNvPr id="37" name="Content Placeholder 4"/>
          <p:cNvSpPr txBox="1">
            <a:spLocks/>
          </p:cNvSpPr>
          <p:nvPr/>
        </p:nvSpPr>
        <p:spPr>
          <a:xfrm>
            <a:off x="914400" y="1521056"/>
            <a:ext cx="6659303" cy="449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TM waves,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 and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p:txBody>
      </p:sp>
      <p:pic>
        <p:nvPicPr>
          <p:cNvPr id="38" name="Picture 37"/>
          <p:cNvPicPr>
            <a:picLocks noChangeAspect="1"/>
          </p:cNvPicPr>
          <p:nvPr/>
        </p:nvPicPr>
        <p:blipFill>
          <a:blip r:embed="rId2" cstate="print"/>
          <a:stretch>
            <a:fillRect/>
          </a:stretch>
        </p:blipFill>
        <p:spPr>
          <a:xfrm>
            <a:off x="3827423" y="1970610"/>
            <a:ext cx="1591313" cy="378300"/>
          </a:xfrm>
          <a:prstGeom prst="rect">
            <a:avLst/>
          </a:prstGeom>
        </p:spPr>
      </p:pic>
      <p:sp>
        <p:nvSpPr>
          <p:cNvPr id="39" name="Content Placeholder 4"/>
          <p:cNvSpPr txBox="1">
            <a:spLocks/>
          </p:cNvSpPr>
          <p:nvPr/>
        </p:nvSpPr>
        <p:spPr>
          <a:xfrm>
            <a:off x="914400" y="4908140"/>
            <a:ext cx="7543800" cy="7629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solved subject to the boundary conditions of the specific guide geometry</a:t>
            </a:r>
          </a:p>
        </p:txBody>
      </p:sp>
      <p:sp>
        <p:nvSpPr>
          <p:cNvPr id="40" name="TextBox 39"/>
          <p:cNvSpPr txBox="1"/>
          <p:nvPr/>
        </p:nvSpPr>
        <p:spPr>
          <a:xfrm>
            <a:off x="6248841" y="5791092"/>
            <a:ext cx="243795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Frequency dependent</a:t>
            </a:r>
          </a:p>
        </p:txBody>
      </p:sp>
      <p:pic>
        <p:nvPicPr>
          <p:cNvPr id="41" name="Picture 40"/>
          <p:cNvPicPr>
            <a:picLocks noChangeAspect="1"/>
          </p:cNvPicPr>
          <p:nvPr/>
        </p:nvPicPr>
        <p:blipFill>
          <a:blip r:embed="rId3" cstate="print"/>
          <a:stretch>
            <a:fillRect/>
          </a:stretch>
        </p:blipFill>
        <p:spPr>
          <a:xfrm>
            <a:off x="1338431" y="1970610"/>
            <a:ext cx="1901813" cy="1455000"/>
          </a:xfrm>
          <a:prstGeom prst="rect">
            <a:avLst/>
          </a:prstGeom>
        </p:spPr>
      </p:pic>
      <p:pic>
        <p:nvPicPr>
          <p:cNvPr id="42" name="Picture 41"/>
          <p:cNvPicPr>
            <a:picLocks noChangeAspect="1"/>
          </p:cNvPicPr>
          <p:nvPr/>
        </p:nvPicPr>
        <p:blipFill>
          <a:blip r:embed="rId4" cstate="print"/>
          <a:stretch>
            <a:fillRect/>
          </a:stretch>
        </p:blipFill>
        <p:spPr>
          <a:xfrm>
            <a:off x="1338431" y="3414339"/>
            <a:ext cx="1824188" cy="1493801"/>
          </a:xfrm>
          <a:prstGeom prst="rect">
            <a:avLst/>
          </a:prstGeom>
        </p:spPr>
      </p:pic>
      <p:pic>
        <p:nvPicPr>
          <p:cNvPr id="43" name="Picture 42"/>
          <p:cNvPicPr>
            <a:picLocks noChangeAspect="1"/>
          </p:cNvPicPr>
          <p:nvPr/>
        </p:nvPicPr>
        <p:blipFill>
          <a:blip r:embed="rId5" cstate="print"/>
          <a:stretch>
            <a:fillRect/>
          </a:stretch>
        </p:blipFill>
        <p:spPr>
          <a:xfrm>
            <a:off x="3827423" y="2449502"/>
            <a:ext cx="3726000" cy="824501"/>
          </a:xfrm>
          <a:prstGeom prst="rect">
            <a:avLst/>
          </a:prstGeom>
        </p:spPr>
      </p:pic>
      <p:pic>
        <p:nvPicPr>
          <p:cNvPr id="44" name="Picture 43"/>
          <p:cNvPicPr>
            <a:picLocks noChangeAspect="1"/>
          </p:cNvPicPr>
          <p:nvPr/>
        </p:nvPicPr>
        <p:blipFill>
          <a:blip r:embed="rId6" cstate="print"/>
          <a:stretch>
            <a:fillRect/>
          </a:stretch>
        </p:blipFill>
        <p:spPr>
          <a:xfrm>
            <a:off x="3827423" y="3809524"/>
            <a:ext cx="2910938" cy="805100"/>
          </a:xfrm>
          <a:prstGeom prst="rect">
            <a:avLst/>
          </a:prstGeom>
        </p:spPr>
      </p:pic>
      <p:pic>
        <p:nvPicPr>
          <p:cNvPr id="45" name="Picture 44"/>
          <p:cNvPicPr>
            <a:picLocks noChangeAspect="1"/>
          </p:cNvPicPr>
          <p:nvPr/>
        </p:nvPicPr>
        <p:blipFill>
          <a:blip r:embed="rId7" cstate="print"/>
          <a:stretch>
            <a:fillRect/>
          </a:stretch>
        </p:blipFill>
        <p:spPr>
          <a:xfrm>
            <a:off x="3827423" y="3374595"/>
            <a:ext cx="2910938" cy="329801"/>
          </a:xfrm>
          <a:prstGeom prst="rect">
            <a:avLst/>
          </a:prstGeom>
        </p:spPr>
      </p:pic>
      <p:pic>
        <p:nvPicPr>
          <p:cNvPr id="46" name="Picture 45"/>
          <p:cNvPicPr>
            <a:picLocks noChangeAspect="1"/>
          </p:cNvPicPr>
          <p:nvPr/>
        </p:nvPicPr>
        <p:blipFill>
          <a:blip r:embed="rId8" cstate="print"/>
          <a:stretch>
            <a:fillRect/>
          </a:stretch>
        </p:blipFill>
        <p:spPr>
          <a:xfrm>
            <a:off x="2451528" y="5674440"/>
            <a:ext cx="3570750" cy="688700"/>
          </a:xfrm>
          <a:prstGeom prst="rect">
            <a:avLst/>
          </a:prstGeom>
        </p:spPr>
      </p:pic>
      <p:sp>
        <p:nvSpPr>
          <p:cNvPr id="47" name="Content Placeholder 4"/>
          <p:cNvSpPr txBox="1">
            <a:spLocks/>
          </p:cNvSpPr>
          <p:nvPr/>
        </p:nvSpPr>
        <p:spPr>
          <a:xfrm>
            <a:off x="914400" y="6363140"/>
            <a:ext cx="6659303" cy="4679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TM waves </a:t>
            </a:r>
            <a:r>
              <a:rPr lang="en-US" sz="2000" dirty="0">
                <a:solidFill>
                  <a:srgbClr val="0070C0"/>
                </a:solidFill>
                <a:latin typeface="Times New Roman" panose="02020603050405020304" pitchFamily="18" charset="0"/>
                <a:cs typeface="Times New Roman" panose="02020603050405020304" pitchFamily="18" charset="0"/>
              </a:rPr>
              <a:t>have cutoff wave number and cutoff frequency</a:t>
            </a:r>
          </a:p>
        </p:txBody>
      </p:sp>
      <p:sp>
        <p:nvSpPr>
          <p:cNvPr id="48" name="TextBox 47"/>
          <p:cNvSpPr txBox="1"/>
          <p:nvPr/>
        </p:nvSpPr>
        <p:spPr>
          <a:xfrm>
            <a:off x="5554323" y="1790237"/>
            <a:ext cx="2368076" cy="400110"/>
          </a:xfrm>
          <a:prstGeom prst="rect">
            <a:avLst/>
          </a:prstGeom>
          <a:noFill/>
        </p:spPr>
        <p:txBody>
          <a:bodyPr wrap="square" rtlCol="0">
            <a:spAutoFit/>
          </a:bodyPr>
          <a:lstStyle/>
          <a:p>
            <a:pPr algn="ctr"/>
            <a:r>
              <a:rPr lang="en-US" altLang="zh-CN" sz="2000" i="1" dirty="0" smtClean="0">
                <a:solidFill>
                  <a:srgbClr val="0070C0"/>
                </a:solidFill>
                <a:latin typeface="Times New Roman" panose="02020603050405020304" pitchFamily="18" charset="0"/>
                <a:cs typeface="Times New Roman" panose="02020603050405020304" pitchFamily="18" charset="0"/>
              </a:rPr>
              <a:t>For </a:t>
            </a:r>
            <a:r>
              <a:rPr lang="en-US" sz="2000" i="1" dirty="0" smtClean="0">
                <a:solidFill>
                  <a:srgbClr val="0070C0"/>
                </a:solidFill>
                <a:latin typeface="Times New Roman" panose="02020603050405020304" pitchFamily="18" charset="0"/>
                <a:cs typeface="Times New Roman" panose="02020603050405020304" pitchFamily="18" charset="0"/>
              </a:rPr>
              <a:t>k</a:t>
            </a:r>
            <a:r>
              <a:rPr lang="en-US" sz="2000" dirty="0" smtClean="0">
                <a:solidFill>
                  <a:srgbClr val="0070C0"/>
                </a:solidFill>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&gt; </a:t>
            </a:r>
            <a:r>
              <a:rPr lang="en-US" sz="2000" i="1" dirty="0">
                <a:solidFill>
                  <a:srgbClr val="0070C0"/>
                </a:solidFill>
                <a:latin typeface="Times New Roman" panose="02020603050405020304" pitchFamily="18" charset="0"/>
                <a:cs typeface="Times New Roman" panose="02020603050405020304" pitchFamily="18" charset="0"/>
              </a:rPr>
              <a:t>k</a:t>
            </a:r>
            <a:r>
              <a:rPr lang="en-US" sz="2000" i="1" baseline="-25000" dirty="0">
                <a:solidFill>
                  <a:srgbClr val="0070C0"/>
                </a:solidFill>
                <a:latin typeface="Times New Roman" panose="02020603050405020304" pitchFamily="18" charset="0"/>
                <a:cs typeface="Times New Roman" panose="02020603050405020304" pitchFamily="18" charset="0"/>
              </a:rPr>
              <a:t>c</a:t>
            </a:r>
            <a:r>
              <a:rPr lang="en-US" sz="2000" dirty="0">
                <a:solidFill>
                  <a:srgbClr val="0070C0"/>
                </a:solidFill>
                <a:latin typeface="Times New Roman" panose="02020603050405020304" pitchFamily="18" charset="0"/>
                <a:cs typeface="Times New Roman" panose="02020603050405020304" pitchFamily="18" charset="0"/>
              </a:rPr>
              <a:t>, </a:t>
            </a:r>
            <a:r>
              <a:rPr lang="el-GR" sz="2000" i="1" dirty="0" smtClean="0">
                <a:solidFill>
                  <a:srgbClr val="0070C0"/>
                </a:solidFill>
                <a:latin typeface="Times New Roman" panose="02020603050405020304" pitchFamily="18" charset="0"/>
                <a:cs typeface="Times New Roman" panose="02020603050405020304" pitchFamily="18" charset="0"/>
              </a:rPr>
              <a:t>β</a:t>
            </a:r>
            <a:r>
              <a:rPr lang="en-US" sz="2000" i="1" dirty="0" smtClean="0">
                <a:solidFill>
                  <a:srgbClr val="0070C0"/>
                </a:solidFill>
                <a:latin typeface="Times New Roman" panose="02020603050405020304" pitchFamily="18" charset="0"/>
                <a:cs typeface="Times New Roman" panose="02020603050405020304" pitchFamily="18" charset="0"/>
              </a:rPr>
              <a:t> </a:t>
            </a:r>
            <a:r>
              <a:rPr lang="en-US" sz="2000" dirty="0" smtClean="0">
                <a:solidFill>
                  <a:srgbClr val="0070C0"/>
                </a:solidFill>
                <a:latin typeface="Times New Roman" panose="02020603050405020304" pitchFamily="18" charset="0"/>
                <a:cs typeface="Times New Roman" panose="02020603050405020304" pitchFamily="18" charset="0"/>
              </a:rPr>
              <a:t>is</a:t>
            </a:r>
            <a:r>
              <a:rPr lang="en-US" sz="2000" i="1" dirty="0" smtClean="0">
                <a:solidFill>
                  <a:srgbClr val="0070C0"/>
                </a:solidFill>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real</a:t>
            </a:r>
          </a:p>
        </p:txBody>
      </p:sp>
      <p:sp>
        <p:nvSpPr>
          <p:cNvPr id="49" name="TextBox 48"/>
          <p:cNvSpPr txBox="1"/>
          <p:nvPr/>
        </p:nvSpPr>
        <p:spPr>
          <a:xfrm>
            <a:off x="304800" y="5759752"/>
            <a:ext cx="198723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Wave impedance</a:t>
            </a:r>
          </a:p>
        </p:txBody>
      </p:sp>
      <mc:AlternateContent xmlns:mc="http://schemas.openxmlformats.org/markup-compatibility/2006" xmlns:a14="http://schemas.microsoft.com/office/drawing/2010/main">
        <mc:Choice Requires="a14">
          <p:sp>
            <p:nvSpPr>
              <p:cNvPr id="50" name="TextBox 49"/>
              <p:cNvSpPr txBox="1"/>
              <p:nvPr/>
            </p:nvSpPr>
            <p:spPr>
              <a:xfrm>
                <a:off x="7328702" y="2219914"/>
                <a:ext cx="1541961"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smtClean="0">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𝐄</m:t>
                          </m:r>
                        </m:e>
                      </m:acc>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𝐄</m:t>
                          </m:r>
                        </m:e>
                      </m:acc>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328702" y="2219914"/>
                <a:ext cx="1541961" cy="281937"/>
              </a:xfrm>
              <a:prstGeom prst="rect">
                <a:avLst/>
              </a:prstGeom>
              <a:blipFill rotWithShape="0">
                <a:blip r:embed="rId9" cstate="print"/>
                <a:stretch>
                  <a:fillRect l="-2767" t="-21739" r="-3162" b="-8696"/>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48D69B83-0826-4115-9455-3144E791CF8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55</a:t>
            </a:fld>
            <a:endParaRPr lang="en-US"/>
          </a:p>
        </p:txBody>
      </p:sp>
      <p:sp>
        <p:nvSpPr>
          <p:cNvPr id="19" name="矩形 18"/>
          <p:cNvSpPr/>
          <p:nvPr/>
        </p:nvSpPr>
        <p:spPr>
          <a:xfrm>
            <a:off x="5851132" y="5258253"/>
            <a:ext cx="3192557" cy="307777"/>
          </a:xfrm>
          <a:prstGeom prst="rect">
            <a:avLst/>
          </a:prstGeom>
          <a:solidFill>
            <a:schemeClr val="accent6">
              <a:lumMod val="40000"/>
              <a:lumOff val="60000"/>
            </a:schemeClr>
          </a:solidFill>
        </p:spPr>
        <p:txBody>
          <a:bodyPr wrap="square">
            <a:spAutoFit/>
          </a:bodyPr>
          <a:lstStyle/>
          <a:p>
            <a:r>
              <a:rPr lang="en-US" altLang="zh-CN" sz="1400" dirty="0" smtClean="0">
                <a:solidFill>
                  <a:srgbClr val="000000"/>
                </a:solidFill>
                <a:latin typeface="Times New Roman" panose="02020603050405020304" pitchFamily="18" charset="0"/>
                <a:cs typeface="Times New Roman" panose="02020603050405020304" pitchFamily="18" charset="0"/>
              </a:rPr>
              <a:t>*negative </a:t>
            </a:r>
            <a:r>
              <a:rPr lang="en-US" altLang="zh-CN" sz="1400" i="1" dirty="0" smtClean="0">
                <a:solidFill>
                  <a:srgbClr val="000000"/>
                </a:solidFill>
                <a:latin typeface="Times New Roman" panose="02020603050405020304" pitchFamily="18" charset="0"/>
                <a:cs typeface="Times New Roman" panose="02020603050405020304" pitchFamily="18" charset="0"/>
              </a:rPr>
              <a:t>sign </a:t>
            </a:r>
            <a:r>
              <a:rPr lang="en-US" altLang="zh-CN" sz="1400" dirty="0" smtClean="0">
                <a:solidFill>
                  <a:srgbClr val="000000"/>
                </a:solidFill>
                <a:latin typeface="Times New Roman" panose="02020603050405020304" pitchFamily="18" charset="0"/>
                <a:cs typeface="Times New Roman" panose="02020603050405020304" pitchFamily="18" charset="0"/>
              </a:rPr>
              <a:t>due </a:t>
            </a:r>
            <a:r>
              <a:rPr lang="en-US" altLang="zh-CN" sz="1400" dirty="0">
                <a:solidFill>
                  <a:srgbClr val="000000"/>
                </a:solidFill>
                <a:latin typeface="Times New Roman" panose="02020603050405020304" pitchFamily="18" charset="0"/>
                <a:cs typeface="Times New Roman" panose="02020603050405020304" pitchFamily="18" charset="0"/>
              </a:rPr>
              <a:t>to the right hand </a:t>
            </a:r>
            <a:r>
              <a:rPr lang="en-US" altLang="zh-CN" sz="1400" dirty="0" smtClean="0">
                <a:solidFill>
                  <a:srgbClr val="000000"/>
                </a:solidFill>
                <a:latin typeface="Times New Roman" panose="02020603050405020304" pitchFamily="18" charset="0"/>
                <a:cs typeface="Times New Roman" panose="02020603050405020304" pitchFamily="18" charset="0"/>
              </a:rPr>
              <a:t>rules</a:t>
            </a:r>
            <a:endParaRPr lang="zh-CN" altLang="en-US" sz="1400" dirty="0">
              <a:latin typeface="Times New Roman" panose="02020603050405020304" pitchFamily="18" charset="0"/>
              <a:cs typeface="Times New Roman" panose="02020603050405020304" pitchFamily="18" charset="0"/>
            </a:endParaRPr>
          </a:p>
        </p:txBody>
      </p:sp>
      <p:sp>
        <p:nvSpPr>
          <p:cNvPr id="4" name="矩形 3"/>
          <p:cNvSpPr/>
          <p:nvPr/>
        </p:nvSpPr>
        <p:spPr>
          <a:xfrm>
            <a:off x="7328702" y="6394480"/>
            <a:ext cx="1550740" cy="369332"/>
          </a:xfrm>
          <a:prstGeom prst="rect">
            <a:avLst/>
          </a:prstGeom>
          <a:solidFill>
            <a:schemeClr val="accent6">
              <a:lumMod val="40000"/>
              <a:lumOff val="60000"/>
            </a:schemeClr>
          </a:solid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at which </a:t>
            </a:r>
            <a:r>
              <a:rPr lang="el-GR" altLang="zh-CN" i="1" dirty="0">
                <a:solidFill>
                  <a:srgbClr val="000000"/>
                </a:solidFill>
                <a:latin typeface="Times New Roman" panose="02020603050405020304" pitchFamily="18" charset="0"/>
                <a:cs typeface="Times New Roman" panose="02020603050405020304" pitchFamily="18" charset="0"/>
              </a:rPr>
              <a:t>β </a:t>
            </a:r>
            <a:r>
              <a:rPr lang="el-GR" altLang="zh-CN" dirty="0">
                <a:solidFill>
                  <a:srgbClr val="000000"/>
                </a:solidFill>
                <a:latin typeface="Times New Roman" panose="02020603050405020304" pitchFamily="18" charset="0"/>
                <a:cs typeface="Times New Roman" panose="02020603050405020304" pitchFamily="18" charset="0"/>
              </a:rPr>
              <a:t>= 0</a:t>
            </a:r>
            <a:r>
              <a:rPr lang="el-GR"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99222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 Mode Solution</a:t>
            </a:r>
          </a:p>
        </p:txBody>
      </p:sp>
      <p:sp>
        <p:nvSpPr>
          <p:cNvPr id="9" name="Content Placeholder 4"/>
          <p:cNvSpPr txBox="1">
            <a:spLocks/>
          </p:cNvSpPr>
          <p:nvPr/>
        </p:nvSpPr>
        <p:spPr>
          <a:xfrm>
            <a:off x="838200" y="1676400"/>
            <a:ext cx="7772400" cy="16302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TEM waves,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Then </a:t>
            </a:r>
            <a:r>
              <a:rPr lang="en-US" sz="2000" i="1" dirty="0">
                <a:solidFill>
                  <a:prstClr val="black"/>
                </a:solidFill>
                <a:latin typeface="Times New Roman" panose="02020603050405020304" pitchFamily="18" charset="0"/>
                <a:cs typeface="Times New Roman" panose="02020603050405020304" pitchFamily="18" charset="0"/>
              </a:rPr>
              <a:t>k</a:t>
            </a:r>
            <a:r>
              <a:rPr lang="en-US" sz="2000" i="1" baseline="-25000" dirty="0">
                <a:solidFill>
                  <a:prstClr val="black"/>
                </a:solidFill>
                <a:latin typeface="Times New Roman" panose="02020603050405020304" pitchFamily="18" charset="0"/>
                <a:cs typeface="Times New Roman" panose="02020603050405020304" pitchFamily="18" charset="0"/>
              </a:rPr>
              <a:t>c</a:t>
            </a:r>
            <a:r>
              <a:rPr lang="en-US" sz="2000" dirty="0">
                <a:solidFill>
                  <a:prstClr val="black"/>
                </a:solidFill>
                <a:latin typeface="Times New Roman" panose="02020603050405020304" pitchFamily="18" charset="0"/>
                <a:cs typeface="Times New Roman" panose="02020603050405020304" pitchFamily="18" charset="0"/>
              </a:rPr>
              <a:t> has to be 0, otherwise all fields will be 0</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Then go back to the Helmholtz wave equation for the transverse field components (in </a:t>
            </a:r>
            <a:r>
              <a:rPr lang="en-US" sz="2000" i="1"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y</a:t>
            </a:r>
            <a:r>
              <a:rPr lang="en-US" sz="2000" dirty="0">
                <a:solidFill>
                  <a:prstClr val="black"/>
                </a:solidFill>
                <a:latin typeface="Times New Roman" panose="02020603050405020304" pitchFamily="18" charset="0"/>
                <a:cs typeface="Times New Roman" panose="02020603050405020304" pitchFamily="18" charset="0"/>
              </a:rPr>
              <a:t> directions)</a:t>
            </a:r>
          </a:p>
        </p:txBody>
      </p:sp>
      <p:pic>
        <p:nvPicPr>
          <p:cNvPr id="10" name="Picture 9"/>
          <p:cNvPicPr>
            <a:picLocks noChangeAspect="1"/>
          </p:cNvPicPr>
          <p:nvPr/>
        </p:nvPicPr>
        <p:blipFill rotWithShape="1">
          <a:blip r:embed="rId2" cstate="print"/>
          <a:srcRect l="-1" r="846"/>
          <a:stretch/>
        </p:blipFill>
        <p:spPr>
          <a:xfrm>
            <a:off x="1157089" y="3419581"/>
            <a:ext cx="3732962" cy="843900"/>
          </a:xfrm>
          <a:prstGeom prst="rect">
            <a:avLst/>
          </a:prstGeom>
        </p:spPr>
      </p:pic>
      <p:sp>
        <p:nvSpPr>
          <p:cNvPr id="3" name="灯片编号占位符 2">
            <a:extLst>
              <a:ext uri="{FF2B5EF4-FFF2-40B4-BE49-F238E27FC236}">
                <a16:creationId xmlns:a16="http://schemas.microsoft.com/office/drawing/2014/main" id="{A0FEF099-F6F2-4CB0-9EC4-BE696767A5B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56</a:t>
            </a:fld>
            <a:endParaRPr lang="en-US"/>
          </a:p>
        </p:txBody>
      </p:sp>
    </p:spTree>
    <p:extLst>
      <p:ext uri="{BB962C8B-B14F-4D97-AF65-F5344CB8AC3E}">
        <p14:creationId xmlns:p14="http://schemas.microsoft.com/office/powerpoint/2010/main" val="19632031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 Modes in </a:t>
            </a:r>
            <a:r>
              <a:rPr lang="en-US" b="1" dirty="0"/>
              <a:t>Rectangular Waveguide</a:t>
            </a:r>
          </a:p>
        </p:txBody>
      </p:sp>
      <p:pic>
        <p:nvPicPr>
          <p:cNvPr id="4" name="Picture 3"/>
          <p:cNvPicPr>
            <a:picLocks noChangeAspect="1"/>
          </p:cNvPicPr>
          <p:nvPr/>
        </p:nvPicPr>
        <p:blipFill>
          <a:blip r:embed="rId2" cstate="print"/>
          <a:stretch>
            <a:fillRect/>
          </a:stretch>
        </p:blipFill>
        <p:spPr>
          <a:xfrm>
            <a:off x="685800" y="1676400"/>
            <a:ext cx="2768625" cy="1519667"/>
          </a:xfrm>
          <a:prstGeom prst="rect">
            <a:avLst/>
          </a:prstGeom>
        </p:spPr>
      </p:pic>
      <p:sp>
        <p:nvSpPr>
          <p:cNvPr id="7" name="Rectangle 6"/>
          <p:cNvSpPr/>
          <p:nvPr/>
        </p:nvSpPr>
        <p:spPr>
          <a:xfrm>
            <a:off x="2667000" y="2667000"/>
            <a:ext cx="713657" cy="400110"/>
          </a:xfrm>
          <a:prstGeom prst="rect">
            <a:avLst/>
          </a:prstGeom>
        </p:spPr>
        <p:txBody>
          <a:bodyPr wrap="none">
            <a:spAutoFit/>
          </a:bodyPr>
          <a:lstStyle/>
          <a:p>
            <a:r>
              <a:rPr lang="en-US" sz="2000" i="1" dirty="0">
                <a:solidFill>
                  <a:srgbClr val="FF0000"/>
                </a:solidFill>
                <a:latin typeface="Times New Roman" panose="02020603050405020304" pitchFamily="18" charset="0"/>
                <a:cs typeface="Times New Roman" panose="02020603050405020304" pitchFamily="18" charset="0"/>
              </a:rPr>
              <a:t>a</a:t>
            </a:r>
            <a:r>
              <a:rPr lang="en-US" sz="2000" dirty="0">
                <a:solidFill>
                  <a:srgbClr val="FF0000"/>
                </a:solidFill>
                <a:latin typeface="Times New Roman" panose="02020603050405020304" pitchFamily="18" charset="0"/>
                <a:cs typeface="Times New Roman" panose="02020603050405020304" pitchFamily="18" charset="0"/>
              </a:rPr>
              <a:t> &gt; </a:t>
            </a:r>
            <a:r>
              <a:rPr lang="en-US" sz="2000" i="1" dirty="0">
                <a:solidFill>
                  <a:srgbClr val="FF0000"/>
                </a:solidFill>
                <a:latin typeface="Times New Roman" panose="02020603050405020304" pitchFamily="18" charset="0"/>
                <a:cs typeface="Times New Roman" panose="02020603050405020304" pitchFamily="18" charset="0"/>
              </a:rPr>
              <a:t>b</a:t>
            </a:r>
          </a:p>
        </p:txBody>
      </p:sp>
      <p:sp>
        <p:nvSpPr>
          <p:cNvPr id="14" name="Content Placeholder 4"/>
          <p:cNvSpPr txBox="1">
            <a:spLocks/>
          </p:cNvSpPr>
          <p:nvPr/>
        </p:nvSpPr>
        <p:spPr>
          <a:xfrm>
            <a:off x="838200" y="3352800"/>
            <a:ext cx="7543800" cy="8659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This equation needs the method of separation of variables to solve it</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variable is rewritten as</a:t>
            </a:r>
          </a:p>
        </p:txBody>
      </p:sp>
      <p:pic>
        <p:nvPicPr>
          <p:cNvPr id="15" name="Picture 14"/>
          <p:cNvPicPr>
            <a:picLocks noChangeAspect="1"/>
          </p:cNvPicPr>
          <p:nvPr/>
        </p:nvPicPr>
        <p:blipFill>
          <a:blip r:embed="rId3" cstate="print"/>
          <a:stretch>
            <a:fillRect/>
          </a:stretch>
        </p:blipFill>
        <p:spPr>
          <a:xfrm>
            <a:off x="4134192" y="1829771"/>
            <a:ext cx="3958875" cy="931200"/>
          </a:xfrm>
          <a:prstGeom prst="rect">
            <a:avLst/>
          </a:prstGeom>
        </p:spPr>
      </p:pic>
      <p:pic>
        <p:nvPicPr>
          <p:cNvPr id="16" name="Picture 15"/>
          <p:cNvPicPr>
            <a:picLocks noChangeAspect="1"/>
          </p:cNvPicPr>
          <p:nvPr/>
        </p:nvPicPr>
        <p:blipFill rotWithShape="1">
          <a:blip r:embed="rId4" cstate="print"/>
          <a:srcRect l="1" r="1282" b="7580"/>
          <a:stretch/>
        </p:blipFill>
        <p:spPr>
          <a:xfrm>
            <a:off x="1242904" y="4347734"/>
            <a:ext cx="2567096" cy="304800"/>
          </a:xfrm>
          <a:prstGeom prst="rect">
            <a:avLst/>
          </a:prstGeom>
        </p:spPr>
      </p:pic>
      <p:pic>
        <p:nvPicPr>
          <p:cNvPr id="17" name="Picture 16"/>
          <p:cNvPicPr>
            <a:picLocks noChangeAspect="1"/>
          </p:cNvPicPr>
          <p:nvPr/>
        </p:nvPicPr>
        <p:blipFill>
          <a:blip r:embed="rId5" cstate="print"/>
          <a:stretch>
            <a:fillRect/>
          </a:stretch>
        </p:blipFill>
        <p:spPr>
          <a:xfrm>
            <a:off x="1242904" y="5222711"/>
            <a:ext cx="3260250" cy="766301"/>
          </a:xfrm>
          <a:prstGeom prst="rect">
            <a:avLst/>
          </a:prstGeom>
        </p:spPr>
      </p:pic>
      <p:sp>
        <p:nvSpPr>
          <p:cNvPr id="18" name="Content Placeholder 4"/>
          <p:cNvSpPr txBox="1">
            <a:spLocks/>
          </p:cNvSpPr>
          <p:nvPr/>
        </p:nvSpPr>
        <p:spPr>
          <a:xfrm>
            <a:off x="838200" y="4775272"/>
            <a:ext cx="6591985" cy="4474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the equation becomes</a:t>
            </a:r>
          </a:p>
        </p:txBody>
      </p:sp>
      <p:sp>
        <p:nvSpPr>
          <p:cNvPr id="19" name="Content Placeholder 4"/>
          <p:cNvSpPr txBox="1">
            <a:spLocks/>
          </p:cNvSpPr>
          <p:nvPr/>
        </p:nvSpPr>
        <p:spPr>
          <a:xfrm>
            <a:off x="838200" y="6029561"/>
            <a:ext cx="6591985" cy="4474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Each term must be a constant</a:t>
            </a:r>
          </a:p>
        </p:txBody>
      </p:sp>
      <p:sp>
        <p:nvSpPr>
          <p:cNvPr id="3" name="灯片编号占位符 2">
            <a:extLst>
              <a:ext uri="{FF2B5EF4-FFF2-40B4-BE49-F238E27FC236}">
                <a16:creationId xmlns:a16="http://schemas.microsoft.com/office/drawing/2014/main" id="{75D7E742-50AD-4DE0-A2DF-2A1A2A7A894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57</a:t>
            </a:fld>
            <a:endParaRPr lang="en-US"/>
          </a:p>
        </p:txBody>
      </p:sp>
    </p:spTree>
    <p:extLst>
      <p:ext uri="{BB962C8B-B14F-4D97-AF65-F5344CB8AC3E}">
        <p14:creationId xmlns:p14="http://schemas.microsoft.com/office/powerpoint/2010/main" val="14617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Solutions</a:t>
            </a:r>
          </a:p>
        </p:txBody>
      </p:sp>
      <p:sp>
        <p:nvSpPr>
          <p:cNvPr id="17" name="Content Placeholder 4"/>
          <p:cNvSpPr txBox="1">
            <a:spLocks/>
          </p:cNvSpPr>
          <p:nvPr/>
        </p:nvSpPr>
        <p:spPr>
          <a:xfrm>
            <a:off x="762000" y="3173001"/>
            <a:ext cx="427550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general solution for </a:t>
            </a:r>
            <a:r>
              <a:rPr lang="en-US" sz="2000" i="1" dirty="0" err="1">
                <a:solidFill>
                  <a:prstClr val="black"/>
                </a:solidFill>
                <a:latin typeface="Times New Roman" panose="02020603050405020304" pitchFamily="18" charset="0"/>
                <a:cs typeface="Times New Roman" panose="02020603050405020304" pitchFamily="18" charset="0"/>
              </a:rPr>
              <a:t>h</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a:t>
            </a:r>
          </a:p>
        </p:txBody>
      </p:sp>
      <p:sp>
        <p:nvSpPr>
          <p:cNvPr id="18" name="Content Placeholder 4"/>
          <p:cNvSpPr txBox="1">
            <a:spLocks/>
          </p:cNvSpPr>
          <p:nvPr/>
        </p:nvSpPr>
        <p:spPr>
          <a:xfrm>
            <a:off x="762000" y="3964014"/>
            <a:ext cx="659198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boundary condition is</a:t>
            </a:r>
          </a:p>
        </p:txBody>
      </p:sp>
      <p:pic>
        <p:nvPicPr>
          <p:cNvPr id="19" name="Picture 18"/>
          <p:cNvPicPr>
            <a:picLocks noChangeAspect="1"/>
          </p:cNvPicPr>
          <p:nvPr/>
        </p:nvPicPr>
        <p:blipFill>
          <a:blip r:embed="rId2" cstate="print"/>
          <a:stretch>
            <a:fillRect/>
          </a:stretch>
        </p:blipFill>
        <p:spPr>
          <a:xfrm>
            <a:off x="3219581" y="1627724"/>
            <a:ext cx="1930152" cy="1547265"/>
          </a:xfrm>
          <a:prstGeom prst="rect">
            <a:avLst/>
          </a:prstGeom>
        </p:spPr>
      </p:pic>
      <mc:AlternateContent xmlns:mc="http://schemas.openxmlformats.org/markup-compatibility/2006">
        <mc:Choice xmlns:a14="http://schemas.microsoft.com/office/drawing/2010/main" Requires="a14">
          <p:sp>
            <p:nvSpPr>
              <p:cNvPr id="20" name="TextBox 19"/>
              <p:cNvSpPr txBox="1"/>
              <p:nvPr/>
            </p:nvSpPr>
            <p:spPr>
              <a:xfrm>
                <a:off x="336628" y="1666120"/>
                <a:ext cx="1533368"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
                            <a:rPr lang="en-US" sz="2000" i="1" smtClean="0">
                              <a:solidFill>
                                <a:prstClr val="black"/>
                              </a:solidFill>
                              <a:latin typeface="Cambria Math" panose="02040503050406030204" pitchFamily="18" charset="0"/>
                            </a:rPr>
                            <m:t>𝑋</m:t>
                          </m:r>
                        </m:den>
                      </m:f>
                      <m:f>
                        <m:fPr>
                          <m:ctrlPr>
                            <a:rPr lang="en-US" sz="2000" i="1" smtClean="0">
                              <a:solidFill>
                                <a:prstClr val="black"/>
                              </a:solidFill>
                              <a:latin typeface="Cambria Math" panose="02040503050406030204" pitchFamily="18" charset="0"/>
                            </a:rPr>
                          </m:ctrlPr>
                        </m:fPr>
                        <m:num>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𝑑</m:t>
                              </m:r>
                            </m:e>
                            <m:sup>
                              <m:r>
                                <a:rPr lang="en-US" sz="2000" i="1" smtClean="0">
                                  <a:solidFill>
                                    <a:prstClr val="black"/>
                                  </a:solidFill>
                                  <a:latin typeface="Cambria Math" panose="02040503050406030204" pitchFamily="18" charset="0"/>
                                </a:rPr>
                                <m:t>2</m:t>
                              </m:r>
                            </m:sup>
                          </m:sSup>
                          <m:r>
                            <a:rPr lang="en-US" sz="2000" i="1" smtClean="0">
                              <a:solidFill>
                                <a:prstClr val="black"/>
                              </a:solidFill>
                              <a:latin typeface="Cambria Math" panose="02040503050406030204" pitchFamily="18" charset="0"/>
                            </a:rPr>
                            <m:t>𝑋</m:t>
                          </m:r>
                        </m:num>
                        <m:den>
                          <m:r>
                            <a:rPr lang="en-US" sz="2000" i="1" smtClean="0">
                              <a:solidFill>
                                <a:prstClr val="black"/>
                              </a:solidFill>
                              <a:latin typeface="Cambria Math" panose="02040503050406030204" pitchFamily="18" charset="0"/>
                            </a:rPr>
                            <m:t>𝑑</m:t>
                          </m:r>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𝑥</m:t>
                              </m:r>
                            </m:e>
                            <m:sup>
                              <m:r>
                                <a:rPr lang="en-US" sz="2000" i="1" smtClean="0">
                                  <a:solidFill>
                                    <a:prstClr val="black"/>
                                  </a:solidFill>
                                  <a:latin typeface="Cambria Math" panose="02040503050406030204" pitchFamily="18" charset="0"/>
                                </a:rPr>
                                <m:t>2</m:t>
                              </m:r>
                            </m:sup>
                          </m:sSup>
                        </m:den>
                      </m:f>
                      <m:r>
                        <a:rPr lang="en-US" sz="2000" i="1" smtClean="0">
                          <a:solidFill>
                            <a:prstClr val="black"/>
                          </a:solidFill>
                          <a:latin typeface="Cambria Math" panose="02040503050406030204" pitchFamily="18" charset="0"/>
                        </a:rPr>
                        <m:t>=−</m:t>
                      </m:r>
                      <m:sSubSup>
                        <m:sSubSupPr>
                          <m:ctrlPr>
                            <a:rPr lang="en-US" sz="2000" i="1" smtClean="0">
                              <a:solidFill>
                                <a:prstClr val="black"/>
                              </a:solidFill>
                              <a:latin typeface="Cambria Math" panose="02040503050406030204" pitchFamily="18" charset="0"/>
                            </a:rPr>
                          </m:ctrlPr>
                        </m:sSubSupPr>
                        <m:e>
                          <m:r>
                            <a:rPr lang="en-US" sz="2000" i="1" smtClean="0">
                              <a:solidFill>
                                <a:prstClr val="black"/>
                              </a:solidFill>
                              <a:latin typeface="Cambria Math" panose="02040503050406030204" pitchFamily="18" charset="0"/>
                            </a:rPr>
                            <m:t>𝑘</m:t>
                          </m:r>
                        </m:e>
                        <m:sub>
                          <m:r>
                            <a:rPr lang="en-US" sz="2000" i="1" smtClean="0">
                              <a:solidFill>
                                <a:prstClr val="black"/>
                              </a:solidFill>
                              <a:latin typeface="Cambria Math" panose="02040503050406030204" pitchFamily="18" charset="0"/>
                            </a:rPr>
                            <m:t>𝑥</m:t>
                          </m:r>
                        </m:sub>
                        <m:sup>
                          <m:r>
                            <a:rPr lang="en-US" sz="2000" i="1" smtClean="0">
                              <a:solidFill>
                                <a:prstClr val="black"/>
                              </a:solidFill>
                              <a:latin typeface="Cambria Math" panose="02040503050406030204" pitchFamily="18" charset="0"/>
                            </a:rPr>
                            <m:t>2</m:t>
                          </m:r>
                        </m:sup>
                      </m:sSubSup>
                    </m:oMath>
                  </m:oMathPara>
                </a14:m>
                <a:endParaRPr lang="en-US" sz="2000" dirty="0">
                  <a:solidFill>
                    <a:prstClr val="black"/>
                  </a:solidFill>
                  <a:latin typeface="Century Gothic" panose="020B0502020202020204"/>
                </a:endParaRPr>
              </a:p>
            </p:txBody>
          </p:sp>
        </mc:Choice>
        <mc:Fallback>
          <p:sp>
            <p:nvSpPr>
              <p:cNvPr id="20" name="TextBox 19"/>
              <p:cNvSpPr txBox="1">
                <a:spLocks noRot="1" noChangeAspect="1" noMove="1" noResize="1" noEditPoints="1" noAdjustHandles="1" noChangeArrowheads="1" noChangeShapeType="1" noTextEdit="1"/>
              </p:cNvSpPr>
              <p:nvPr/>
            </p:nvSpPr>
            <p:spPr>
              <a:xfrm>
                <a:off x="336628" y="1666120"/>
                <a:ext cx="1533368" cy="6176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347849" y="2437623"/>
                <a:ext cx="1510926" cy="670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
                            <a:rPr lang="en-US" sz="2000" i="1" smtClean="0">
                              <a:solidFill>
                                <a:prstClr val="black"/>
                              </a:solidFill>
                              <a:latin typeface="Cambria Math" panose="02040503050406030204" pitchFamily="18" charset="0"/>
                            </a:rPr>
                            <m:t>𝑌</m:t>
                          </m:r>
                        </m:den>
                      </m:f>
                      <m:f>
                        <m:fPr>
                          <m:ctrlPr>
                            <a:rPr lang="en-US" sz="2000" i="1" smtClean="0">
                              <a:solidFill>
                                <a:prstClr val="black"/>
                              </a:solidFill>
                              <a:latin typeface="Cambria Math" panose="02040503050406030204" pitchFamily="18" charset="0"/>
                            </a:rPr>
                          </m:ctrlPr>
                        </m:fPr>
                        <m:num>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𝑑</m:t>
                              </m:r>
                            </m:e>
                            <m:sup>
                              <m:r>
                                <a:rPr lang="en-US" sz="2000" i="1" smtClean="0">
                                  <a:solidFill>
                                    <a:prstClr val="black"/>
                                  </a:solidFill>
                                  <a:latin typeface="Cambria Math" panose="02040503050406030204" pitchFamily="18" charset="0"/>
                                </a:rPr>
                                <m:t>2</m:t>
                              </m:r>
                            </m:sup>
                          </m:sSup>
                          <m:r>
                            <a:rPr lang="en-US" sz="2000" i="1" smtClean="0">
                              <a:solidFill>
                                <a:prstClr val="black"/>
                              </a:solidFill>
                              <a:latin typeface="Cambria Math" panose="02040503050406030204" pitchFamily="18" charset="0"/>
                            </a:rPr>
                            <m:t>𝑌</m:t>
                          </m:r>
                        </m:num>
                        <m:den>
                          <m:r>
                            <a:rPr lang="en-US" sz="2000" i="1" smtClean="0">
                              <a:solidFill>
                                <a:prstClr val="black"/>
                              </a:solidFill>
                              <a:latin typeface="Cambria Math" panose="02040503050406030204" pitchFamily="18" charset="0"/>
                            </a:rPr>
                            <m:t>𝑑</m:t>
                          </m:r>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𝑦</m:t>
                              </m:r>
                            </m:e>
                            <m:sup>
                              <m:r>
                                <a:rPr lang="en-US" sz="2000" i="1" smtClean="0">
                                  <a:solidFill>
                                    <a:prstClr val="black"/>
                                  </a:solidFill>
                                  <a:latin typeface="Cambria Math" panose="02040503050406030204" pitchFamily="18" charset="0"/>
                                </a:rPr>
                                <m:t>2</m:t>
                              </m:r>
                            </m:sup>
                          </m:sSup>
                        </m:den>
                      </m:f>
                      <m:r>
                        <a:rPr lang="en-US" sz="2000" i="1" smtClean="0">
                          <a:solidFill>
                            <a:prstClr val="black"/>
                          </a:solidFill>
                          <a:latin typeface="Cambria Math" panose="02040503050406030204" pitchFamily="18" charset="0"/>
                        </a:rPr>
                        <m:t>=−</m:t>
                      </m:r>
                      <m:sSubSup>
                        <m:sSubSupPr>
                          <m:ctrlPr>
                            <a:rPr lang="en-US" sz="2000" i="1" smtClean="0">
                              <a:solidFill>
                                <a:prstClr val="black"/>
                              </a:solidFill>
                              <a:latin typeface="Cambria Math" panose="02040503050406030204" pitchFamily="18" charset="0"/>
                            </a:rPr>
                          </m:ctrlPr>
                        </m:sSubSupPr>
                        <m:e>
                          <m:r>
                            <a:rPr lang="en-US" sz="2000" i="1" smtClean="0">
                              <a:solidFill>
                                <a:prstClr val="black"/>
                              </a:solidFill>
                              <a:latin typeface="Cambria Math" panose="02040503050406030204" pitchFamily="18" charset="0"/>
                            </a:rPr>
                            <m:t>𝑘</m:t>
                          </m:r>
                        </m:e>
                        <m:sub>
                          <m:r>
                            <a:rPr lang="en-US" sz="2000" i="1" smtClean="0">
                              <a:solidFill>
                                <a:prstClr val="black"/>
                              </a:solidFill>
                              <a:latin typeface="Cambria Math" panose="02040503050406030204" pitchFamily="18" charset="0"/>
                            </a:rPr>
                            <m:t>𝑦</m:t>
                          </m:r>
                        </m:sub>
                        <m:sup>
                          <m:r>
                            <a:rPr lang="en-US" sz="2000" i="1" smtClean="0">
                              <a:solidFill>
                                <a:prstClr val="black"/>
                              </a:solidFill>
                              <a:latin typeface="Cambria Math" panose="02040503050406030204" pitchFamily="18" charset="0"/>
                            </a:rPr>
                            <m:t>2</m:t>
                          </m:r>
                        </m:sup>
                      </m:sSubSup>
                    </m:oMath>
                  </m:oMathPara>
                </a14:m>
                <a:endParaRPr lang="en-US" sz="2000" dirty="0">
                  <a:solidFill>
                    <a:prstClr val="black"/>
                  </a:solidFill>
                  <a:latin typeface="Century Gothic" panose="020B0502020202020204"/>
                </a:endParaRPr>
              </a:p>
            </p:txBody>
          </p:sp>
        </mc:Choice>
        <mc:Fallback>
          <p:sp>
            <p:nvSpPr>
              <p:cNvPr id="21" name="TextBox 20"/>
              <p:cNvSpPr txBox="1">
                <a:spLocks noRot="1" noChangeAspect="1" noMove="1" noResize="1" noEditPoints="1" noAdjustHandles="1" noChangeArrowheads="1" noChangeShapeType="1" noTextEdit="1"/>
              </p:cNvSpPr>
              <p:nvPr/>
            </p:nvSpPr>
            <p:spPr>
              <a:xfrm>
                <a:off x="347849" y="2437623"/>
                <a:ext cx="1510926" cy="670183"/>
              </a:xfrm>
              <a:prstGeom prst="rect">
                <a:avLst/>
              </a:prstGeom>
              <a:blipFill>
                <a:blip r:embed="rId4"/>
                <a:stretch>
                  <a:fillRect/>
                </a:stretch>
              </a:blipFill>
            </p:spPr>
            <p:txBody>
              <a:bodyPr/>
              <a:lstStyle/>
              <a:p>
                <a:r>
                  <a:rPr lang="zh-CN" altLang="en-US">
                    <a:noFill/>
                  </a:rPr>
                  <a:t> </a:t>
                </a:r>
              </a:p>
            </p:txBody>
          </p:sp>
        </mc:Fallback>
      </mc:AlternateContent>
      <p:pic>
        <p:nvPicPr>
          <p:cNvPr id="22" name="Picture 21"/>
          <p:cNvPicPr>
            <a:picLocks noChangeAspect="1"/>
          </p:cNvPicPr>
          <p:nvPr/>
        </p:nvPicPr>
        <p:blipFill>
          <a:blip r:embed="rId5" cstate="print"/>
          <a:stretch>
            <a:fillRect/>
          </a:stretch>
        </p:blipFill>
        <p:spPr>
          <a:xfrm>
            <a:off x="6243196" y="2116555"/>
            <a:ext cx="1591313" cy="465600"/>
          </a:xfrm>
          <a:prstGeom prst="rect">
            <a:avLst/>
          </a:prstGeom>
        </p:spPr>
      </p:pic>
      <p:pic>
        <p:nvPicPr>
          <p:cNvPr id="23" name="Picture 22"/>
          <p:cNvPicPr>
            <a:picLocks noChangeAspect="1"/>
          </p:cNvPicPr>
          <p:nvPr/>
        </p:nvPicPr>
        <p:blipFill>
          <a:blip r:embed="rId6" cstate="print"/>
          <a:stretch>
            <a:fillRect/>
          </a:stretch>
        </p:blipFill>
        <p:spPr>
          <a:xfrm>
            <a:off x="914960" y="3594409"/>
            <a:ext cx="6947439" cy="368600"/>
          </a:xfrm>
          <a:prstGeom prst="rect">
            <a:avLst/>
          </a:prstGeom>
        </p:spPr>
      </p:pic>
      <p:pic>
        <p:nvPicPr>
          <p:cNvPr id="24" name="Picture 23"/>
          <p:cNvPicPr>
            <a:picLocks noChangeAspect="1"/>
          </p:cNvPicPr>
          <p:nvPr/>
        </p:nvPicPr>
        <p:blipFill>
          <a:blip r:embed="rId7" cstate="print"/>
          <a:stretch>
            <a:fillRect/>
          </a:stretch>
        </p:blipFill>
        <p:spPr>
          <a:xfrm>
            <a:off x="5261961" y="3142298"/>
            <a:ext cx="2600438" cy="329801"/>
          </a:xfrm>
          <a:prstGeom prst="rect">
            <a:avLst/>
          </a:prstGeom>
        </p:spPr>
      </p:pic>
      <p:pic>
        <p:nvPicPr>
          <p:cNvPr id="25" name="Picture 24"/>
          <p:cNvPicPr>
            <a:picLocks noChangeAspect="1"/>
          </p:cNvPicPr>
          <p:nvPr/>
        </p:nvPicPr>
        <p:blipFill>
          <a:blip r:embed="rId8" cstate="print"/>
          <a:stretch>
            <a:fillRect/>
          </a:stretch>
        </p:blipFill>
        <p:spPr>
          <a:xfrm>
            <a:off x="1153190" y="4348652"/>
            <a:ext cx="3726000" cy="863300"/>
          </a:xfrm>
          <a:prstGeom prst="rect">
            <a:avLst/>
          </a:prstGeom>
        </p:spPr>
      </p:pic>
      <p:pic>
        <p:nvPicPr>
          <p:cNvPr id="26" name="Picture 25"/>
          <p:cNvPicPr>
            <a:picLocks noChangeAspect="1"/>
          </p:cNvPicPr>
          <p:nvPr/>
        </p:nvPicPr>
        <p:blipFill>
          <a:blip r:embed="rId9" cstate="print"/>
          <a:stretch>
            <a:fillRect/>
          </a:stretch>
        </p:blipFill>
        <p:spPr>
          <a:xfrm>
            <a:off x="0" y="5410866"/>
            <a:ext cx="1707750" cy="1257120"/>
          </a:xfrm>
          <a:prstGeom prst="rect">
            <a:avLst/>
          </a:prstGeom>
        </p:spPr>
      </p:pic>
      <p:pic>
        <p:nvPicPr>
          <p:cNvPr id="27" name="Picture 26"/>
          <p:cNvPicPr>
            <a:picLocks noChangeAspect="1"/>
          </p:cNvPicPr>
          <p:nvPr/>
        </p:nvPicPr>
        <p:blipFill>
          <a:blip r:embed="rId10" cstate="print"/>
          <a:stretch>
            <a:fillRect/>
          </a:stretch>
        </p:blipFill>
        <p:spPr>
          <a:xfrm>
            <a:off x="1967548" y="5297052"/>
            <a:ext cx="7100101" cy="1484748"/>
          </a:xfrm>
          <a:prstGeom prst="rect">
            <a:avLst/>
          </a:prstGeom>
        </p:spPr>
      </p:pic>
      <p:sp>
        <p:nvSpPr>
          <p:cNvPr id="28" name="TextBox 27"/>
          <p:cNvSpPr txBox="1"/>
          <p:nvPr/>
        </p:nvSpPr>
        <p:spPr>
          <a:xfrm>
            <a:off x="8252213" y="5018691"/>
            <a:ext cx="824401" cy="400110"/>
          </a:xfrm>
          <a:prstGeom prst="rect">
            <a:avLst/>
          </a:prstGeom>
          <a:solidFill>
            <a:schemeClr val="accent1">
              <a:lumMod val="40000"/>
              <a:lumOff val="60000"/>
            </a:schemeClr>
          </a:solidFill>
        </p:spPr>
        <p:txBody>
          <a:bodyPr wrap="square" rtlCol="0">
            <a:spAutoFit/>
          </a:bodyPr>
          <a:lstStyle/>
          <a:p>
            <a:r>
              <a:rPr lang="en-US" sz="2000" i="1" dirty="0">
                <a:solidFill>
                  <a:srgbClr val="C00000"/>
                </a:solidFill>
                <a:latin typeface="Times New Roman" panose="02020603050405020304" pitchFamily="18" charset="0"/>
                <a:cs typeface="Times New Roman" panose="02020603050405020304" pitchFamily="18" charset="0"/>
              </a:rPr>
              <a:t>D </a:t>
            </a:r>
            <a:r>
              <a:rPr lang="en-US" sz="2000" dirty="0">
                <a:solidFill>
                  <a:srgbClr val="C00000"/>
                </a:solidFill>
                <a:latin typeface="Times New Roman" panose="02020603050405020304" pitchFamily="18" charset="0"/>
                <a:cs typeface="Times New Roman" panose="02020603050405020304" pitchFamily="18" charset="0"/>
              </a:rPr>
              <a:t>= 0</a:t>
            </a:r>
          </a:p>
        </p:txBody>
      </p:sp>
      <p:sp>
        <p:nvSpPr>
          <p:cNvPr id="29" name="TextBox 28"/>
          <p:cNvSpPr txBox="1"/>
          <p:nvPr/>
        </p:nvSpPr>
        <p:spPr>
          <a:xfrm>
            <a:off x="5257800" y="5010756"/>
            <a:ext cx="1219200" cy="400110"/>
          </a:xfrm>
          <a:prstGeom prst="rect">
            <a:avLst/>
          </a:prstGeom>
          <a:solidFill>
            <a:schemeClr val="accent1">
              <a:lumMod val="40000"/>
              <a:lumOff val="60000"/>
            </a:schemeClr>
          </a:solidFill>
        </p:spPr>
        <p:txBody>
          <a:bodyPr wrap="square" rtlCol="0">
            <a:spAutoFit/>
          </a:bodyPr>
          <a:lstStyle/>
          <a:p>
            <a:r>
              <a:rPr lang="en-US" sz="2000" dirty="0" err="1">
                <a:solidFill>
                  <a:srgbClr val="C00000"/>
                </a:solidFill>
                <a:latin typeface="Times New Roman" panose="02020603050405020304" pitchFamily="18" charset="0"/>
                <a:cs typeface="Times New Roman" panose="02020603050405020304" pitchFamily="18" charset="0"/>
              </a:rPr>
              <a:t>sin</a:t>
            </a:r>
            <a:r>
              <a:rPr lang="en-US" sz="2000" i="1" dirty="0" err="1">
                <a:solidFill>
                  <a:srgbClr val="C00000"/>
                </a:solidFill>
                <a:latin typeface="Times New Roman" panose="02020603050405020304" pitchFamily="18" charset="0"/>
                <a:cs typeface="Times New Roman" panose="02020603050405020304" pitchFamily="18" charset="0"/>
              </a:rPr>
              <a:t>k</a:t>
            </a:r>
            <a:r>
              <a:rPr lang="en-US" sz="2000" i="1" baseline="-25000" dirty="0" err="1">
                <a:solidFill>
                  <a:srgbClr val="C00000"/>
                </a:solidFill>
                <a:latin typeface="Times New Roman" panose="02020603050405020304" pitchFamily="18" charset="0"/>
                <a:cs typeface="Times New Roman" panose="02020603050405020304" pitchFamily="18" charset="0"/>
              </a:rPr>
              <a:t>y</a:t>
            </a:r>
            <a:r>
              <a:rPr lang="en-US" sz="2000" i="1" dirty="0" err="1">
                <a:solidFill>
                  <a:srgbClr val="C00000"/>
                </a:solidFill>
                <a:latin typeface="Times New Roman" panose="02020603050405020304" pitchFamily="18" charset="0"/>
                <a:cs typeface="Times New Roman" panose="02020603050405020304" pitchFamily="18" charset="0"/>
              </a:rPr>
              <a:t>b</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 0</a:t>
            </a:r>
          </a:p>
        </p:txBody>
      </p:sp>
      <p:sp>
        <p:nvSpPr>
          <p:cNvPr id="30" name="TextBox 29"/>
          <p:cNvSpPr txBox="1"/>
          <p:nvPr/>
        </p:nvSpPr>
        <p:spPr>
          <a:xfrm>
            <a:off x="6629400" y="5010838"/>
            <a:ext cx="1219200" cy="400110"/>
          </a:xfrm>
          <a:prstGeom prst="rect">
            <a:avLst/>
          </a:prstGeom>
          <a:solidFill>
            <a:schemeClr val="accent1">
              <a:lumMod val="40000"/>
              <a:lumOff val="60000"/>
            </a:schemeClr>
          </a:solidFill>
        </p:spPr>
        <p:txBody>
          <a:bodyPr wrap="square" rtlCol="0">
            <a:spAutoFit/>
          </a:bodyPr>
          <a:lstStyle/>
          <a:p>
            <a:r>
              <a:rPr lang="en-US" sz="2000" i="1" dirty="0" err="1">
                <a:solidFill>
                  <a:srgbClr val="C00000"/>
                </a:solidFill>
                <a:latin typeface="Times New Roman" panose="02020603050405020304" pitchFamily="18" charset="0"/>
                <a:cs typeface="Times New Roman" panose="02020603050405020304" pitchFamily="18" charset="0"/>
              </a:rPr>
              <a:t>k</a:t>
            </a:r>
            <a:r>
              <a:rPr lang="en-US" sz="2000" i="1" baseline="-25000" dirty="0" err="1">
                <a:solidFill>
                  <a:srgbClr val="C00000"/>
                </a:solidFill>
                <a:latin typeface="Times New Roman" panose="02020603050405020304" pitchFamily="18" charset="0"/>
                <a:cs typeface="Times New Roman" panose="02020603050405020304" pitchFamily="18" charset="0"/>
              </a:rPr>
              <a:t>y</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 </a:t>
            </a:r>
            <a:r>
              <a:rPr lang="en-US" sz="2000" i="1" dirty="0">
                <a:solidFill>
                  <a:srgbClr val="C00000"/>
                </a:solidFill>
                <a:latin typeface="Times New Roman" panose="02020603050405020304" pitchFamily="18" charset="0"/>
                <a:cs typeface="Times New Roman" panose="02020603050405020304" pitchFamily="18" charset="0"/>
              </a:rPr>
              <a:t>n</a:t>
            </a:r>
            <a:r>
              <a:rPr lang="el-GR" sz="2000" i="1" dirty="0">
                <a:solidFill>
                  <a:srgbClr val="C00000"/>
                </a:solidFill>
                <a:latin typeface="Times New Roman" panose="02020603050405020304" pitchFamily="18" charset="0"/>
                <a:cs typeface="Times New Roman" panose="02020603050405020304" pitchFamily="18" charset="0"/>
              </a:rPr>
              <a:t>π</a:t>
            </a:r>
            <a:r>
              <a:rPr lang="en-US" sz="2000" dirty="0">
                <a:solidFill>
                  <a:srgbClr val="C00000"/>
                </a:solidFill>
                <a:latin typeface="Times New Roman" panose="02020603050405020304" pitchFamily="18" charset="0"/>
                <a:cs typeface="Times New Roman" panose="02020603050405020304" pitchFamily="18" charset="0"/>
              </a:rPr>
              <a:t>/</a:t>
            </a:r>
            <a:r>
              <a:rPr lang="en-US" sz="2000" i="1" dirty="0">
                <a:solidFill>
                  <a:srgbClr val="C00000"/>
                </a:solidFill>
                <a:latin typeface="Times New Roman" panose="02020603050405020304" pitchFamily="18" charset="0"/>
                <a:cs typeface="Times New Roman" panose="02020603050405020304" pitchFamily="18" charset="0"/>
              </a:rPr>
              <a:t>b</a:t>
            </a:r>
          </a:p>
        </p:txBody>
      </p:sp>
      <p:sp>
        <p:nvSpPr>
          <p:cNvPr id="31" name="TextBox 30"/>
          <p:cNvSpPr txBox="1"/>
          <p:nvPr/>
        </p:nvSpPr>
        <p:spPr>
          <a:xfrm>
            <a:off x="6019800" y="5848290"/>
            <a:ext cx="824401" cy="400110"/>
          </a:xfrm>
          <a:prstGeom prst="rect">
            <a:avLst/>
          </a:prstGeom>
          <a:solidFill>
            <a:schemeClr val="accent1">
              <a:lumMod val="40000"/>
              <a:lumOff val="60000"/>
            </a:schemeClr>
          </a:solidFill>
        </p:spPr>
        <p:txBody>
          <a:bodyPr wrap="square" rtlCol="0">
            <a:spAutoFit/>
          </a:bodyPr>
          <a:lstStyle/>
          <a:p>
            <a:r>
              <a:rPr lang="en-US" sz="2000" i="1" dirty="0">
                <a:solidFill>
                  <a:srgbClr val="C00000"/>
                </a:solidFill>
                <a:latin typeface="Times New Roman" panose="02020603050405020304" pitchFamily="18" charset="0"/>
                <a:cs typeface="Times New Roman" panose="02020603050405020304" pitchFamily="18" charset="0"/>
              </a:rPr>
              <a:t>B </a:t>
            </a:r>
            <a:r>
              <a:rPr lang="en-US" sz="2000" dirty="0">
                <a:solidFill>
                  <a:srgbClr val="C00000"/>
                </a:solidFill>
                <a:latin typeface="Times New Roman" panose="02020603050405020304" pitchFamily="18" charset="0"/>
                <a:cs typeface="Times New Roman" panose="02020603050405020304" pitchFamily="18" charset="0"/>
              </a:rPr>
              <a:t>= 0</a:t>
            </a:r>
          </a:p>
        </p:txBody>
      </p:sp>
      <p:sp>
        <p:nvSpPr>
          <p:cNvPr id="32" name="TextBox 31"/>
          <p:cNvSpPr txBox="1"/>
          <p:nvPr/>
        </p:nvSpPr>
        <p:spPr>
          <a:xfrm>
            <a:off x="3169479" y="5836502"/>
            <a:ext cx="1219200" cy="400110"/>
          </a:xfrm>
          <a:prstGeom prst="rect">
            <a:avLst/>
          </a:prstGeom>
          <a:solidFill>
            <a:schemeClr val="accent1">
              <a:lumMod val="40000"/>
              <a:lumOff val="60000"/>
            </a:schemeClr>
          </a:solidFill>
        </p:spPr>
        <p:txBody>
          <a:bodyPr wrap="square" rtlCol="0">
            <a:spAutoFit/>
          </a:bodyPr>
          <a:lstStyle/>
          <a:p>
            <a:r>
              <a:rPr lang="en-US" sz="2000" dirty="0" err="1">
                <a:solidFill>
                  <a:srgbClr val="C00000"/>
                </a:solidFill>
                <a:latin typeface="Times New Roman" panose="02020603050405020304" pitchFamily="18" charset="0"/>
                <a:cs typeface="Times New Roman" panose="02020603050405020304" pitchFamily="18" charset="0"/>
              </a:rPr>
              <a:t>sin</a:t>
            </a:r>
            <a:r>
              <a:rPr lang="en-US" sz="2000" i="1" dirty="0" err="1">
                <a:solidFill>
                  <a:srgbClr val="C00000"/>
                </a:solidFill>
                <a:latin typeface="Times New Roman" panose="02020603050405020304" pitchFamily="18" charset="0"/>
                <a:cs typeface="Times New Roman" panose="02020603050405020304" pitchFamily="18" charset="0"/>
              </a:rPr>
              <a:t>k</a:t>
            </a:r>
            <a:r>
              <a:rPr lang="en-US" sz="2000" i="1" baseline="-25000" dirty="0" err="1">
                <a:solidFill>
                  <a:srgbClr val="C00000"/>
                </a:solidFill>
                <a:latin typeface="Times New Roman" panose="02020603050405020304" pitchFamily="18" charset="0"/>
                <a:cs typeface="Times New Roman" panose="02020603050405020304" pitchFamily="18" charset="0"/>
              </a:rPr>
              <a:t>x</a:t>
            </a:r>
            <a:r>
              <a:rPr lang="en-US" sz="2000" i="1" dirty="0" err="1">
                <a:solidFill>
                  <a:srgbClr val="C00000"/>
                </a:solidFill>
                <a:latin typeface="Times New Roman" panose="02020603050405020304" pitchFamily="18" charset="0"/>
                <a:cs typeface="Times New Roman" panose="02020603050405020304" pitchFamily="18" charset="0"/>
              </a:rPr>
              <a:t>a</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 0</a:t>
            </a:r>
          </a:p>
        </p:txBody>
      </p:sp>
      <p:sp>
        <p:nvSpPr>
          <p:cNvPr id="33" name="TextBox 32"/>
          <p:cNvSpPr txBox="1"/>
          <p:nvPr/>
        </p:nvSpPr>
        <p:spPr>
          <a:xfrm>
            <a:off x="4434503" y="5836502"/>
            <a:ext cx="1204297" cy="400110"/>
          </a:xfrm>
          <a:prstGeom prst="rect">
            <a:avLst/>
          </a:prstGeom>
          <a:solidFill>
            <a:schemeClr val="accent1">
              <a:lumMod val="40000"/>
              <a:lumOff val="60000"/>
            </a:schemeClr>
          </a:solidFill>
        </p:spPr>
        <p:txBody>
          <a:bodyPr wrap="square" rtlCol="0">
            <a:spAutoFit/>
          </a:bodyPr>
          <a:lstStyle/>
          <a:p>
            <a:r>
              <a:rPr lang="en-US" sz="2000" i="1" dirty="0" err="1">
                <a:solidFill>
                  <a:srgbClr val="C00000"/>
                </a:solidFill>
                <a:latin typeface="Times New Roman" panose="02020603050405020304" pitchFamily="18" charset="0"/>
                <a:cs typeface="Times New Roman" panose="02020603050405020304" pitchFamily="18" charset="0"/>
              </a:rPr>
              <a:t>k</a:t>
            </a:r>
            <a:r>
              <a:rPr lang="en-US" sz="2000" i="1" baseline="-25000" dirty="0" err="1">
                <a:solidFill>
                  <a:srgbClr val="C00000"/>
                </a:solidFill>
                <a:latin typeface="Times New Roman" panose="02020603050405020304" pitchFamily="18" charset="0"/>
                <a:cs typeface="Times New Roman" panose="02020603050405020304" pitchFamily="18" charset="0"/>
              </a:rPr>
              <a:t>x</a:t>
            </a:r>
            <a:r>
              <a:rPr lang="en-US" sz="2000" i="1" dirty="0">
                <a:solidFill>
                  <a:srgbClr val="C00000"/>
                </a:solidFill>
                <a:latin typeface="Times New Roman" panose="02020603050405020304" pitchFamily="18" charset="0"/>
                <a:cs typeface="Times New Roman" panose="02020603050405020304" pitchFamily="18" charset="0"/>
              </a:rPr>
              <a:t> </a:t>
            </a:r>
            <a:r>
              <a:rPr lang="en-US" sz="2000" dirty="0">
                <a:solidFill>
                  <a:srgbClr val="C00000"/>
                </a:solidFill>
                <a:latin typeface="Times New Roman" panose="02020603050405020304" pitchFamily="18" charset="0"/>
                <a:cs typeface="Times New Roman" panose="02020603050405020304" pitchFamily="18" charset="0"/>
              </a:rPr>
              <a:t>= </a:t>
            </a:r>
            <a:r>
              <a:rPr lang="en-US" sz="2000" i="1" dirty="0">
                <a:solidFill>
                  <a:srgbClr val="C00000"/>
                </a:solidFill>
                <a:latin typeface="Times New Roman" panose="02020603050405020304" pitchFamily="18" charset="0"/>
                <a:cs typeface="Times New Roman" panose="02020603050405020304" pitchFamily="18" charset="0"/>
              </a:rPr>
              <a:t>m</a:t>
            </a:r>
            <a:r>
              <a:rPr lang="el-GR" sz="2000" i="1" dirty="0">
                <a:solidFill>
                  <a:srgbClr val="C00000"/>
                </a:solidFill>
                <a:latin typeface="Times New Roman" panose="02020603050405020304" pitchFamily="18" charset="0"/>
                <a:cs typeface="Times New Roman" panose="02020603050405020304" pitchFamily="18" charset="0"/>
              </a:rPr>
              <a:t>π</a:t>
            </a:r>
            <a:r>
              <a:rPr lang="en-US" sz="2000" dirty="0">
                <a:solidFill>
                  <a:srgbClr val="C00000"/>
                </a:solidFill>
                <a:latin typeface="Times New Roman" panose="02020603050405020304" pitchFamily="18" charset="0"/>
                <a:cs typeface="Times New Roman" panose="02020603050405020304" pitchFamily="18" charset="0"/>
              </a:rPr>
              <a:t>/</a:t>
            </a:r>
            <a:r>
              <a:rPr lang="en-US" sz="2000" i="1" dirty="0">
                <a:solidFill>
                  <a:srgbClr val="C00000"/>
                </a:solidFill>
                <a:latin typeface="Times New Roman" panose="02020603050405020304" pitchFamily="18" charset="0"/>
                <a:cs typeface="Times New Roman" panose="02020603050405020304" pitchFamily="18" charset="0"/>
              </a:rPr>
              <a:t>a</a:t>
            </a:r>
          </a:p>
        </p:txBody>
      </p:sp>
      <p:pic>
        <p:nvPicPr>
          <p:cNvPr id="34" name="Picture 33"/>
          <p:cNvPicPr>
            <a:picLocks noChangeAspect="1"/>
          </p:cNvPicPr>
          <p:nvPr/>
        </p:nvPicPr>
        <p:blipFill rotWithShape="1">
          <a:blip r:embed="rId11" cstate="print"/>
          <a:srcRect t="5318"/>
          <a:stretch/>
        </p:blipFill>
        <p:spPr>
          <a:xfrm>
            <a:off x="6216854" y="4474"/>
            <a:ext cx="2927147" cy="1521235"/>
          </a:xfrm>
          <a:prstGeom prst="rect">
            <a:avLst/>
          </a:prstGeom>
        </p:spPr>
      </p:pic>
      <p:sp>
        <p:nvSpPr>
          <p:cNvPr id="3" name="灯片编号占位符 2">
            <a:extLst>
              <a:ext uri="{FF2B5EF4-FFF2-40B4-BE49-F238E27FC236}">
                <a16:creationId xmlns:a16="http://schemas.microsoft.com/office/drawing/2014/main" id="{CCE5ECBD-9D56-407E-AAB8-2C9BEA7A3FB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58</a:t>
            </a:fld>
            <a:endParaRPr lang="en-US"/>
          </a:p>
        </p:txBody>
      </p:sp>
      <p:sp>
        <p:nvSpPr>
          <p:cNvPr id="35" name="矩形 34"/>
          <p:cNvSpPr/>
          <p:nvPr/>
        </p:nvSpPr>
        <p:spPr>
          <a:xfrm>
            <a:off x="578679" y="1136082"/>
            <a:ext cx="5638175" cy="369332"/>
          </a:xfrm>
          <a:prstGeom prst="rect">
            <a:avLst/>
          </a:prstGeom>
          <a:solidFill>
            <a:schemeClr val="accent6">
              <a:lumMod val="40000"/>
              <a:lumOff val="60000"/>
            </a:schemeClr>
          </a:solidFill>
        </p:spPr>
        <p:txBody>
          <a:bodyPr wrap="square">
            <a:spAutoFit/>
          </a:bodyPr>
          <a:lstStyle/>
          <a:p>
            <a:r>
              <a:rPr lang="en-US" altLang="zh-CN" dirty="0" smtClean="0">
                <a:solidFill>
                  <a:srgbClr val="000000"/>
                </a:solidFill>
                <a:latin typeface="Times New Roman" panose="02020603050405020304" pitchFamily="18" charset="0"/>
                <a:cs typeface="Times New Roman" panose="02020603050405020304" pitchFamily="18" charset="0"/>
              </a:rPr>
              <a:t>we </a:t>
            </a:r>
            <a:r>
              <a:rPr lang="en-US" altLang="zh-CN" dirty="0">
                <a:solidFill>
                  <a:srgbClr val="000000"/>
                </a:solidFill>
                <a:latin typeface="Times New Roman" panose="02020603050405020304" pitchFamily="18" charset="0"/>
                <a:cs typeface="Times New Roman" panose="02020603050405020304" pitchFamily="18" charset="0"/>
              </a:rPr>
              <a:t>define separation constants </a:t>
            </a:r>
            <a:r>
              <a:rPr lang="en-US" altLang="zh-CN" i="1" dirty="0" err="1">
                <a:solidFill>
                  <a:srgbClr val="000000"/>
                </a:solidFill>
                <a:latin typeface="Times New Roman" panose="02020603050405020304" pitchFamily="18" charset="0"/>
                <a:cs typeface="Times New Roman" panose="02020603050405020304" pitchFamily="18" charset="0"/>
              </a:rPr>
              <a:t>k</a:t>
            </a:r>
            <a:r>
              <a:rPr lang="en-US" altLang="zh-CN" sz="1400" i="1" dirty="0" err="1">
                <a:solidFill>
                  <a:srgbClr val="000000"/>
                </a:solidFill>
                <a:latin typeface="Times New Roman" panose="02020603050405020304" pitchFamily="18" charset="0"/>
                <a:cs typeface="Times New Roman" panose="02020603050405020304" pitchFamily="18" charset="0"/>
              </a:rPr>
              <a:t>x</a:t>
            </a:r>
            <a:r>
              <a:rPr lang="en-US" altLang="zh-CN" sz="1400" i="1"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and </a:t>
            </a:r>
            <a:r>
              <a:rPr lang="en-US" altLang="zh-CN" i="1" dirty="0" err="1">
                <a:solidFill>
                  <a:srgbClr val="000000"/>
                </a:solidFill>
                <a:latin typeface="Times New Roman" panose="02020603050405020304" pitchFamily="18" charset="0"/>
                <a:cs typeface="Times New Roman" panose="02020603050405020304" pitchFamily="18" charset="0"/>
              </a:rPr>
              <a:t>k</a:t>
            </a:r>
            <a:r>
              <a:rPr lang="en-US" altLang="zh-CN" sz="1400" i="1" dirty="0" err="1">
                <a:solidFill>
                  <a:srgbClr val="000000"/>
                </a:solidFill>
                <a:latin typeface="Times New Roman" panose="02020603050405020304" pitchFamily="18" charset="0"/>
                <a:cs typeface="Times New Roman" panose="02020603050405020304" pitchFamily="18" charset="0"/>
              </a:rPr>
              <a:t>y</a:t>
            </a:r>
            <a:r>
              <a:rPr lang="en-US" altLang="zh-CN" sz="1400" i="1" dirty="0">
                <a:solidFill>
                  <a:srgbClr val="000000"/>
                </a:solidFill>
                <a:latin typeface="Times New Roman" panose="02020603050405020304" pitchFamily="18" charset="0"/>
                <a:cs typeface="Times New Roman" panose="02020603050405020304" pitchFamily="18" charset="0"/>
              </a:rPr>
              <a:t> </a:t>
            </a:r>
            <a:r>
              <a:rPr lang="en-US" altLang="zh-CN" dirty="0" smtClean="0">
                <a:solidFill>
                  <a:srgbClr val="000000"/>
                </a:solidFill>
                <a:latin typeface="Times New Roman" panose="02020603050405020304" pitchFamily="18" charset="0"/>
                <a:cs typeface="Times New Roman" panose="02020603050405020304" pitchFamily="18" charset="0"/>
              </a:rPr>
              <a:t>such that</a:t>
            </a:r>
            <a:r>
              <a:rPr lang="en-US" altLang="zh-CN"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36" name="右箭头 35"/>
          <p:cNvSpPr/>
          <p:nvPr/>
        </p:nvSpPr>
        <p:spPr>
          <a:xfrm>
            <a:off x="2217914" y="2216626"/>
            <a:ext cx="462103" cy="28935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36"/>
          <p:cNvSpPr/>
          <p:nvPr/>
        </p:nvSpPr>
        <p:spPr>
          <a:xfrm>
            <a:off x="5517598" y="2204678"/>
            <a:ext cx="462103" cy="28935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962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500" fill="hold"/>
                                        <p:tgtEl>
                                          <p:spTgt spid="30"/>
                                        </p:tgtEl>
                                        <p:attrNameLst>
                                          <p:attrName>ppt_x</p:attrName>
                                        </p:attrNameLst>
                                      </p:cBhvr>
                                      <p:tavLst>
                                        <p:tav tm="0">
                                          <p:val>
                                            <p:strVal val="#ppt_x"/>
                                          </p:val>
                                        </p:tav>
                                        <p:tav tm="100000">
                                          <p:val>
                                            <p:strVal val="#ppt_x"/>
                                          </p:val>
                                        </p:tav>
                                      </p:tavLst>
                                    </p:anim>
                                    <p:anim calcmode="lin" valueType="num">
                                      <p:cBhvr additive="base">
                                        <p:cTn id="6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ppt_x"/>
                                          </p:val>
                                        </p:tav>
                                        <p:tav tm="100000">
                                          <p:val>
                                            <p:strVal val="#ppt_x"/>
                                          </p:val>
                                        </p:tav>
                                      </p:tavLst>
                                    </p:anim>
                                    <p:anim calcmode="lin" valueType="num">
                                      <p:cBhvr additive="base">
                                        <p:cTn id="7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P spid="29" grpId="0" animBg="1"/>
      <p:bldP spid="30" grpId="0" animBg="1"/>
      <p:bldP spid="31" grpId="0" animBg="1"/>
      <p:bldP spid="32" grpId="0" animBg="1"/>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Fields</a:t>
            </a:r>
          </a:p>
        </p:txBody>
      </p:sp>
      <p:sp>
        <p:nvSpPr>
          <p:cNvPr id="11" name="Content Placeholder 4"/>
          <p:cNvSpPr txBox="1">
            <a:spLocks/>
          </p:cNvSpPr>
          <p:nvPr/>
        </p:nvSpPr>
        <p:spPr>
          <a:xfrm>
            <a:off x="612649" y="2697639"/>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final solution for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then</a:t>
            </a:r>
          </a:p>
        </p:txBody>
      </p:sp>
      <p:sp>
        <p:nvSpPr>
          <p:cNvPr id="12" name="Content Placeholder 4"/>
          <p:cNvSpPr txBox="1">
            <a:spLocks/>
          </p:cNvSpPr>
          <p:nvPr/>
        </p:nvSpPr>
        <p:spPr>
          <a:xfrm>
            <a:off x="612651" y="1595086"/>
            <a:ext cx="3349750"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we have</a:t>
            </a:r>
          </a:p>
        </p:txBody>
      </p:sp>
      <p:pic>
        <p:nvPicPr>
          <p:cNvPr id="13" name="Picture 12"/>
          <p:cNvPicPr>
            <a:picLocks noChangeAspect="1"/>
          </p:cNvPicPr>
          <p:nvPr/>
        </p:nvPicPr>
        <p:blipFill>
          <a:blip r:embed="rId2" cstate="print"/>
          <a:stretch>
            <a:fillRect/>
          </a:stretch>
        </p:blipFill>
        <p:spPr>
          <a:xfrm>
            <a:off x="1003840" y="1997971"/>
            <a:ext cx="5200875" cy="378300"/>
          </a:xfrm>
          <a:prstGeom prst="rect">
            <a:avLst/>
          </a:prstGeom>
        </p:spPr>
      </p:pic>
      <p:pic>
        <p:nvPicPr>
          <p:cNvPr id="14" name="Picture 13"/>
          <p:cNvPicPr>
            <a:picLocks noChangeAspect="1"/>
          </p:cNvPicPr>
          <p:nvPr/>
        </p:nvPicPr>
        <p:blipFill>
          <a:blip r:embed="rId3" cstate="print"/>
          <a:stretch>
            <a:fillRect/>
          </a:stretch>
        </p:blipFill>
        <p:spPr>
          <a:xfrm>
            <a:off x="1003840" y="2376271"/>
            <a:ext cx="5200875" cy="320100"/>
          </a:xfrm>
          <a:prstGeom prst="rect">
            <a:avLst/>
          </a:prstGeom>
        </p:spPr>
      </p:pic>
      <p:sp>
        <p:nvSpPr>
          <p:cNvPr id="16" name="Content Placeholder 4"/>
          <p:cNvSpPr txBox="1">
            <a:spLocks/>
          </p:cNvSpPr>
          <p:nvPr/>
        </p:nvSpPr>
        <p:spPr>
          <a:xfrm>
            <a:off x="612648" y="3657600"/>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transverse field components of the </a:t>
            </a:r>
            <a:r>
              <a:rPr lang="en-US" sz="2000" b="1" dirty="0" err="1">
                <a:solidFill>
                  <a:srgbClr val="0070C0"/>
                </a:solidFill>
                <a:latin typeface="Times New Roman" panose="02020603050405020304" pitchFamily="18" charset="0"/>
                <a:cs typeface="Times New Roman" panose="02020603050405020304" pitchFamily="18" charset="0"/>
              </a:rPr>
              <a:t>TE</a:t>
            </a:r>
            <a:r>
              <a:rPr lang="en-US" sz="2000" b="1" i="1" baseline="-25000" dirty="0" err="1">
                <a:solidFill>
                  <a:srgbClr val="0070C0"/>
                </a:solidFill>
                <a:latin typeface="Times New Roman" panose="02020603050405020304" pitchFamily="18" charset="0"/>
                <a:cs typeface="Times New Roman" panose="02020603050405020304" pitchFamily="18" charset="0"/>
              </a:rPr>
              <a:t>mn</a:t>
            </a:r>
            <a:r>
              <a:rPr lang="en-US" sz="2000" dirty="0">
                <a:solidFill>
                  <a:prstClr val="black"/>
                </a:solidFill>
                <a:latin typeface="Times New Roman" panose="02020603050405020304" pitchFamily="18" charset="0"/>
                <a:cs typeface="Times New Roman" panose="02020603050405020304" pitchFamily="18" charset="0"/>
              </a:rPr>
              <a:t> mode are</a:t>
            </a:r>
          </a:p>
        </p:txBody>
      </p:sp>
      <mc:AlternateContent xmlns:mc="http://schemas.openxmlformats.org/markup-compatibility/2006" xmlns:a14="http://schemas.microsoft.com/office/drawing/2010/main">
        <mc:Choice Requires="a14">
          <p:sp>
            <p:nvSpPr>
              <p:cNvPr id="17" name="TextBox 16"/>
              <p:cNvSpPr txBox="1"/>
              <p:nvPr/>
            </p:nvSpPr>
            <p:spPr>
              <a:xfrm>
                <a:off x="6332731" y="3203008"/>
                <a:ext cx="10214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𝐻</m:t>
                          </m:r>
                        </m:e>
                        <m:sub>
                          <m:r>
                            <a:rPr lang="en-US" sz="2000" b="0" i="1" smtClean="0">
                              <a:solidFill>
                                <a:prstClr val="black"/>
                              </a:solidFill>
                              <a:latin typeface="Cambria Math" panose="02040503050406030204" pitchFamily="18" charset="0"/>
                            </a:rPr>
                            <m:t>0</m:t>
                          </m:r>
                        </m:sub>
                      </m:sSub>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𝐴𝐶</m:t>
                      </m:r>
                    </m:oMath>
                  </m:oMathPara>
                </a14:m>
                <a:endParaRPr lang="en-US" sz="2000" dirty="0">
                  <a:solidFill>
                    <a:prstClr val="black"/>
                  </a:solidFill>
                  <a:latin typeface="Century Gothic" panose="020B0502020202020204"/>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332731" y="3203008"/>
                <a:ext cx="1021433" cy="307777"/>
              </a:xfrm>
              <a:prstGeom prst="rect">
                <a:avLst/>
              </a:prstGeom>
              <a:blipFill rotWithShape="0">
                <a:blip r:embed="rId4" cstate="print"/>
                <a:stretch>
                  <a:fillRect l="-5389" r="-4192" b="-19608"/>
                </a:stretch>
              </a:blipFill>
            </p:spPr>
            <p:txBody>
              <a:bodyPr/>
              <a:lstStyle/>
              <a:p>
                <a:r>
                  <a:rPr lang="en-US">
                    <a:noFill/>
                  </a:rPr>
                  <a:t> </a:t>
                </a:r>
              </a:p>
            </p:txBody>
          </p:sp>
        </mc:Fallback>
      </mc:AlternateContent>
      <p:pic>
        <p:nvPicPr>
          <p:cNvPr id="18" name="Picture 17"/>
          <p:cNvPicPr>
            <a:picLocks noChangeAspect="1"/>
          </p:cNvPicPr>
          <p:nvPr/>
        </p:nvPicPr>
        <p:blipFill>
          <a:blip r:embed="rId5" cstate="print"/>
          <a:stretch>
            <a:fillRect/>
          </a:stretch>
        </p:blipFill>
        <p:spPr>
          <a:xfrm>
            <a:off x="1003840" y="3114133"/>
            <a:ext cx="4331475" cy="570361"/>
          </a:xfrm>
          <a:prstGeom prst="rect">
            <a:avLst/>
          </a:prstGeom>
        </p:spPr>
      </p:pic>
      <p:pic>
        <p:nvPicPr>
          <p:cNvPr id="19" name="Picture 18"/>
          <p:cNvPicPr>
            <a:picLocks noChangeAspect="1"/>
          </p:cNvPicPr>
          <p:nvPr/>
        </p:nvPicPr>
        <p:blipFill>
          <a:blip r:embed="rId6" cstate="print"/>
          <a:stretch>
            <a:fillRect/>
          </a:stretch>
        </p:blipFill>
        <p:spPr>
          <a:xfrm>
            <a:off x="1026252" y="4085876"/>
            <a:ext cx="5009400" cy="589760"/>
          </a:xfrm>
          <a:prstGeom prst="rect">
            <a:avLst/>
          </a:prstGeom>
        </p:spPr>
      </p:pic>
      <p:pic>
        <p:nvPicPr>
          <p:cNvPr id="20" name="Picture 19"/>
          <p:cNvPicPr>
            <a:picLocks noChangeAspect="1"/>
          </p:cNvPicPr>
          <p:nvPr/>
        </p:nvPicPr>
        <p:blipFill>
          <a:blip r:embed="rId7" cstate="print"/>
          <a:stretch>
            <a:fillRect/>
          </a:stretch>
        </p:blipFill>
        <p:spPr>
          <a:xfrm>
            <a:off x="1026252" y="4749366"/>
            <a:ext cx="5216400" cy="610453"/>
          </a:xfrm>
          <a:prstGeom prst="rect">
            <a:avLst/>
          </a:prstGeom>
        </p:spPr>
      </p:pic>
      <p:pic>
        <p:nvPicPr>
          <p:cNvPr id="21" name="Picture 20"/>
          <p:cNvPicPr>
            <a:picLocks noChangeAspect="1"/>
          </p:cNvPicPr>
          <p:nvPr/>
        </p:nvPicPr>
        <p:blipFill>
          <a:blip r:embed="rId8" cstate="print"/>
          <a:stretch>
            <a:fillRect/>
          </a:stretch>
        </p:blipFill>
        <p:spPr>
          <a:xfrm>
            <a:off x="1026252" y="5480237"/>
            <a:ext cx="4843800" cy="610453"/>
          </a:xfrm>
          <a:prstGeom prst="rect">
            <a:avLst/>
          </a:prstGeom>
        </p:spPr>
      </p:pic>
      <p:pic>
        <p:nvPicPr>
          <p:cNvPr id="22" name="Picture 21"/>
          <p:cNvPicPr>
            <a:picLocks noChangeAspect="1"/>
          </p:cNvPicPr>
          <p:nvPr/>
        </p:nvPicPr>
        <p:blipFill>
          <a:blip r:embed="rId9" cstate="print"/>
          <a:stretch>
            <a:fillRect/>
          </a:stretch>
        </p:blipFill>
        <p:spPr>
          <a:xfrm>
            <a:off x="1026253" y="6171347"/>
            <a:ext cx="4802400" cy="610453"/>
          </a:xfrm>
          <a:prstGeom prst="rect">
            <a:avLst/>
          </a:prstGeom>
        </p:spPr>
      </p:pic>
      <p:sp>
        <p:nvSpPr>
          <p:cNvPr id="23" name="TextBox 22"/>
          <p:cNvSpPr txBox="1"/>
          <p:nvPr/>
        </p:nvSpPr>
        <p:spPr>
          <a:xfrm>
            <a:off x="6815119" y="4953000"/>
            <a:ext cx="2077361" cy="830997"/>
          </a:xfrm>
          <a:prstGeom prst="rect">
            <a:avLst/>
          </a:prstGeom>
          <a:noFill/>
        </p:spPr>
        <p:txBody>
          <a:bodyPr wrap="square" rtlCol="0">
            <a:spAutoFit/>
          </a:bodyPr>
          <a:lstStyle/>
          <a:p>
            <a:r>
              <a:rPr lang="en-US" sz="2400" i="1" dirty="0" smtClean="0">
                <a:solidFill>
                  <a:srgbClr val="0070C0"/>
                </a:solidFill>
                <a:latin typeface="Times New Roman" panose="02020603050405020304" pitchFamily="18" charset="0"/>
                <a:cs typeface="Times New Roman" panose="02020603050405020304" pitchFamily="18" charset="0"/>
              </a:rPr>
              <a:t>m and n</a:t>
            </a:r>
            <a:r>
              <a:rPr lang="en-US" sz="2400" dirty="0" smtClean="0">
                <a:solidFill>
                  <a:srgbClr val="0070C0"/>
                </a:solidFill>
                <a:latin typeface="Times New Roman" panose="02020603050405020304" pitchFamily="18" charset="0"/>
                <a:cs typeface="Times New Roman" panose="02020603050405020304" pitchFamily="18" charset="0"/>
              </a:rPr>
              <a:t> </a:t>
            </a:r>
            <a:r>
              <a:rPr lang="en-US" sz="2400" dirty="0">
                <a:solidFill>
                  <a:srgbClr val="0070C0"/>
                </a:solidFill>
                <a:latin typeface="Times New Roman" panose="02020603050405020304" pitchFamily="18" charset="0"/>
                <a:cs typeface="Times New Roman" panose="02020603050405020304" pitchFamily="18" charset="0"/>
              </a:rPr>
              <a:t>are the </a:t>
            </a:r>
            <a:r>
              <a:rPr lang="en-US" sz="2400" dirty="0" smtClean="0">
                <a:solidFill>
                  <a:srgbClr val="0070C0"/>
                </a:solidFill>
                <a:latin typeface="Times New Roman" panose="02020603050405020304" pitchFamily="18" charset="0"/>
                <a:cs typeface="Times New Roman" panose="02020603050405020304" pitchFamily="18" charset="0"/>
              </a:rPr>
              <a:t>mode index</a:t>
            </a:r>
            <a:endParaRPr lang="en-US" sz="2400" dirty="0">
              <a:solidFill>
                <a:srgbClr val="0070C0"/>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6332731" y="1828800"/>
            <a:ext cx="2811269" cy="1200329"/>
          </a:xfrm>
          <a:prstGeom prst="rect">
            <a:avLst/>
          </a:prstGeom>
          <a:noFill/>
        </p:spPr>
        <p:txBody>
          <a:bodyPr wrap="square" rtlCol="0">
            <a:spAutoFit/>
          </a:bodyPr>
          <a:lstStyle/>
          <a:p>
            <a:r>
              <a:rPr lang="en-US" i="1" dirty="0">
                <a:solidFill>
                  <a:srgbClr val="FF0000"/>
                </a:solidFill>
                <a:latin typeface="Times New Roman" panose="02020603050405020304" pitchFamily="18" charset="0"/>
                <a:cs typeface="Times New Roman" panose="02020603050405020304" pitchFamily="18" charset="0"/>
              </a:rPr>
              <a:t>m</a:t>
            </a:r>
            <a:r>
              <a:rPr lang="en-US" dirty="0">
                <a:solidFill>
                  <a:srgbClr val="FF0000"/>
                </a:solidFill>
                <a:latin typeface="Times New Roman" panose="02020603050405020304" pitchFamily="18" charset="0"/>
                <a:cs typeface="Times New Roman" panose="02020603050405020304" pitchFamily="18" charset="0"/>
              </a:rPr>
              <a:t> corresponds to the </a:t>
            </a:r>
            <a:r>
              <a:rPr lang="en-US" dirty="0" smtClean="0">
                <a:solidFill>
                  <a:srgbClr val="FF0000"/>
                </a:solidFill>
                <a:latin typeface="Times New Roman" panose="02020603050405020304" pitchFamily="18" charset="0"/>
                <a:cs typeface="Times New Roman" panose="02020603050405020304" pitchFamily="18" charset="0"/>
              </a:rPr>
              <a:t>larger dimension </a:t>
            </a:r>
            <a:r>
              <a:rPr lang="en-US" i="1" dirty="0" smtClean="0">
                <a:solidFill>
                  <a:srgbClr val="FF0000"/>
                </a:solidFill>
                <a:latin typeface="Times New Roman" panose="02020603050405020304" pitchFamily="18" charset="0"/>
                <a:cs typeface="Times New Roman" panose="02020603050405020304" pitchFamily="18" charset="0"/>
              </a:rPr>
              <a:t>a </a:t>
            </a:r>
            <a:r>
              <a:rPr lang="en-US" dirty="0" smtClean="0">
                <a:solidFill>
                  <a:srgbClr val="FF0000"/>
                </a:solidFill>
                <a:latin typeface="Times New Roman" panose="02020603050405020304" pitchFamily="18" charset="0"/>
                <a:cs typeface="Times New Roman" panose="02020603050405020304" pitchFamily="18" charset="0"/>
              </a:rPr>
              <a:t>(longer)</a:t>
            </a:r>
          </a:p>
          <a:p>
            <a:r>
              <a:rPr lang="en-US" i="1" dirty="0" smtClean="0">
                <a:solidFill>
                  <a:srgbClr val="FF0000"/>
                </a:solidFill>
                <a:latin typeface="Times New Roman" panose="02020603050405020304" pitchFamily="18" charset="0"/>
                <a:cs typeface="Times New Roman" panose="02020603050405020304" pitchFamily="18" charset="0"/>
              </a:rPr>
              <a:t>n</a:t>
            </a:r>
            <a:r>
              <a:rPr lang="en-US" dirty="0" smtClean="0">
                <a:solidFill>
                  <a:srgbClr val="FF0000"/>
                </a:solidFill>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corresponds to the </a:t>
            </a:r>
            <a:r>
              <a:rPr lang="en-US" dirty="0" smtClean="0">
                <a:solidFill>
                  <a:srgbClr val="FF0000"/>
                </a:solidFill>
                <a:latin typeface="Times New Roman" panose="02020603050405020304" pitchFamily="18" charset="0"/>
                <a:cs typeface="Times New Roman" panose="02020603050405020304" pitchFamily="18" charset="0"/>
              </a:rPr>
              <a:t>smaller </a:t>
            </a:r>
            <a:r>
              <a:rPr lang="en-US" dirty="0">
                <a:solidFill>
                  <a:srgbClr val="FF0000"/>
                </a:solidFill>
                <a:latin typeface="Times New Roman" panose="02020603050405020304" pitchFamily="18" charset="0"/>
                <a:cs typeface="Times New Roman" panose="02020603050405020304" pitchFamily="18" charset="0"/>
              </a:rPr>
              <a:t>dimension </a:t>
            </a:r>
            <a:r>
              <a:rPr lang="en-US" i="1" dirty="0" smtClean="0">
                <a:solidFill>
                  <a:srgbClr val="FF0000"/>
                </a:solidFill>
                <a:latin typeface="Times New Roman" panose="02020603050405020304" pitchFamily="18" charset="0"/>
                <a:cs typeface="Times New Roman" panose="02020603050405020304" pitchFamily="18" charset="0"/>
              </a:rPr>
              <a:t>b </a:t>
            </a:r>
            <a:r>
              <a:rPr lang="en-US" dirty="0" smtClean="0">
                <a:solidFill>
                  <a:srgbClr val="FF0000"/>
                </a:solidFill>
                <a:latin typeface="Times New Roman" panose="02020603050405020304" pitchFamily="18" charset="0"/>
                <a:cs typeface="Times New Roman" panose="02020603050405020304" pitchFamily="18" charset="0"/>
              </a:rPr>
              <a:t>(shorter)</a:t>
            </a:r>
            <a:endParaRPr lang="en-US" i="1" dirty="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04A2BE49-9492-4D32-9912-69CFFAA72E7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59</a:t>
            </a:fld>
            <a:endParaRPr lang="en-US"/>
          </a:p>
        </p:txBody>
      </p:sp>
    </p:spTree>
    <p:extLst>
      <p:ext uri="{BB962C8B-B14F-4D97-AF65-F5344CB8AC3E}">
        <p14:creationId xmlns:p14="http://schemas.microsoft.com/office/powerpoint/2010/main" val="267544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
          </p:nvPr>
        </p:nvPicPr>
        <p:blipFill>
          <a:blip r:embed="rId2" cstate="print"/>
          <a:srcRect/>
          <a:stretch>
            <a:fillRect/>
          </a:stretch>
        </p:blipFill>
        <p:spPr bwMode="auto">
          <a:xfrm>
            <a:off x="101803" y="1752600"/>
            <a:ext cx="4986567" cy="4876800"/>
          </a:xfrm>
          <a:prstGeom prst="rect">
            <a:avLst/>
          </a:prstGeom>
          <a:noFill/>
          <a:ln w="9525">
            <a:noFill/>
            <a:miter lim="800000"/>
            <a:headEnd/>
            <a:tailEnd/>
          </a:ln>
        </p:spPr>
      </p:pic>
      <p:sp>
        <p:nvSpPr>
          <p:cNvPr id="2" name="Title 1"/>
          <p:cNvSpPr>
            <a:spLocks noGrp="1"/>
          </p:cNvSpPr>
          <p:nvPr>
            <p:ph type="title"/>
          </p:nvPr>
        </p:nvSpPr>
        <p:spPr>
          <a:xfrm>
            <a:off x="381000" y="228600"/>
            <a:ext cx="8153400" cy="990600"/>
          </a:xfrm>
        </p:spPr>
        <p:txBody>
          <a:bodyPr/>
          <a:lstStyle/>
          <a:p>
            <a:r>
              <a:rPr lang="en-US" dirty="0"/>
              <a:t>Individual Waves</a:t>
            </a:r>
          </a:p>
        </p:txBody>
      </p:sp>
      <p:sp>
        <p:nvSpPr>
          <p:cNvPr id="6" name="TextBox 5"/>
          <p:cNvSpPr txBox="1"/>
          <p:nvPr/>
        </p:nvSpPr>
        <p:spPr>
          <a:xfrm>
            <a:off x="3175349" y="1600200"/>
            <a:ext cx="124425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Note </a:t>
            </a:r>
            <a:r>
              <a:rPr lang="en-US" dirty="0">
                <a:latin typeface="Times New Roman"/>
                <a:cs typeface="Times New Roman"/>
              </a:rPr>
              <a:t>‒</a:t>
            </a:r>
            <a:r>
              <a:rPr lang="en-US" dirty="0"/>
              <a:t> sign</a:t>
            </a:r>
          </a:p>
        </p:txBody>
      </p:sp>
      <p:cxnSp>
        <p:nvCxnSpPr>
          <p:cNvPr id="8" name="Straight Arrow Connector 7"/>
          <p:cNvCxnSpPr/>
          <p:nvPr/>
        </p:nvCxnSpPr>
        <p:spPr>
          <a:xfrm rot="5400000">
            <a:off x="2857500" y="19431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797552" y="3816096"/>
            <a:ext cx="1298448" cy="37490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Note + sign</a:t>
            </a:r>
          </a:p>
          <a:p>
            <a:endParaRPr lang="en-US" dirty="0"/>
          </a:p>
        </p:txBody>
      </p:sp>
      <p:cxnSp>
        <p:nvCxnSpPr>
          <p:cNvPr id="12" name="Straight Arrow Connector 11"/>
          <p:cNvCxnSpPr/>
          <p:nvPr/>
        </p:nvCxnSpPr>
        <p:spPr>
          <a:xfrm rot="5400000">
            <a:off x="4648200" y="4267200"/>
            <a:ext cx="228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171" name="Picture 3"/>
          <p:cNvPicPr>
            <a:picLocks noChangeAspect="1" noChangeArrowheads="1"/>
          </p:cNvPicPr>
          <p:nvPr/>
        </p:nvPicPr>
        <p:blipFill>
          <a:blip r:embed="rId3" cstate="print"/>
          <a:srcRect/>
          <a:stretch>
            <a:fillRect/>
          </a:stretch>
        </p:blipFill>
        <p:spPr bwMode="auto">
          <a:xfrm>
            <a:off x="4572000" y="0"/>
            <a:ext cx="4572000" cy="2816020"/>
          </a:xfrm>
          <a:prstGeom prst="rect">
            <a:avLst/>
          </a:prstGeom>
          <a:noFill/>
          <a:ln w="9525">
            <a:noFill/>
            <a:miter lim="800000"/>
            <a:headEnd/>
            <a:tailEnd/>
          </a:ln>
        </p:spPr>
      </p:pic>
      <p:sp>
        <p:nvSpPr>
          <p:cNvPr id="13" name="TextBox 12"/>
          <p:cNvSpPr txBox="1"/>
          <p:nvPr/>
        </p:nvSpPr>
        <p:spPr>
          <a:xfrm>
            <a:off x="4648200" y="5562600"/>
            <a:ext cx="1383138" cy="646331"/>
          </a:xfrm>
          <a:prstGeom prst="rect">
            <a:avLst/>
          </a:prstGeom>
          <a:noFill/>
        </p:spPr>
        <p:txBody>
          <a:bodyPr wrap="square" rtlCol="0">
            <a:spAutoFit/>
          </a:bodyPr>
          <a:lstStyle/>
          <a:p>
            <a:r>
              <a:rPr lang="en-US" dirty="0"/>
              <a:t>Note </a:t>
            </a:r>
            <a:r>
              <a:rPr lang="en-US" dirty="0">
                <a:latin typeface="Times New Roman"/>
                <a:cs typeface="Times New Roman"/>
              </a:rPr>
              <a:t>‒</a:t>
            </a:r>
            <a:r>
              <a:rPr lang="en-US" dirty="0"/>
              <a:t> sign</a:t>
            </a:r>
          </a:p>
          <a:p>
            <a:endParaRPr lang="en-US" dirty="0"/>
          </a:p>
        </p:txBody>
      </p:sp>
      <p:sp>
        <p:nvSpPr>
          <p:cNvPr id="14" name="Rectangle 13"/>
          <p:cNvSpPr/>
          <p:nvPr/>
        </p:nvSpPr>
        <p:spPr>
          <a:xfrm>
            <a:off x="4572000" y="5562600"/>
            <a:ext cx="1295400" cy="381000"/>
          </a:xfrm>
          <a:prstGeom prst="rect">
            <a:avLst/>
          </a:prstGeom>
          <a:solidFill>
            <a:schemeClr val="accent1">
              <a:alpha val="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rot="5400000">
            <a:off x="4343400" y="59436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710674" y="4419600"/>
            <a:ext cx="234696" cy="435705"/>
          </a:xfrm>
          <a:prstGeom prst="ellipse">
            <a:avLst/>
          </a:prstGeom>
          <a:solidFill>
            <a:srgbClr val="71DAFF">
              <a:alpha val="4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660950" y="3429000"/>
            <a:ext cx="1036018" cy="36933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Unknown</a:t>
            </a:r>
          </a:p>
        </p:txBody>
      </p:sp>
      <p:cxnSp>
        <p:nvCxnSpPr>
          <p:cNvPr id="18" name="Straight Arrow Connector 17"/>
          <p:cNvCxnSpPr/>
          <p:nvPr/>
        </p:nvCxnSpPr>
        <p:spPr>
          <a:xfrm rot="16200000" flipH="1">
            <a:off x="3856737" y="3929948"/>
            <a:ext cx="569310" cy="281793"/>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494922" y="4988494"/>
            <a:ext cx="1036018" cy="36933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Unknown</a:t>
            </a:r>
          </a:p>
        </p:txBody>
      </p:sp>
      <p:cxnSp>
        <p:nvCxnSpPr>
          <p:cNvPr id="20" name="Straight Arrow Connector 19"/>
          <p:cNvCxnSpPr/>
          <p:nvPr/>
        </p:nvCxnSpPr>
        <p:spPr>
          <a:xfrm rot="16200000" flipH="1">
            <a:off x="3565996" y="5578012"/>
            <a:ext cx="599561" cy="159188"/>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17"/>
          <p:cNvCxnSpPr/>
          <p:nvPr/>
        </p:nvCxnSpPr>
        <p:spPr>
          <a:xfrm rot="10800000" flipV="1">
            <a:off x="2500298" y="3571876"/>
            <a:ext cx="1143008" cy="285752"/>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19"/>
          <p:cNvCxnSpPr>
            <a:stCxn id="19" idx="1"/>
          </p:cNvCxnSpPr>
          <p:nvPr/>
        </p:nvCxnSpPr>
        <p:spPr>
          <a:xfrm rot="10800000" flipV="1">
            <a:off x="2643174" y="5173160"/>
            <a:ext cx="851748" cy="39898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857356" y="1571612"/>
            <a:ext cx="785818" cy="369332"/>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dirty="0"/>
              <a:t>K</a:t>
            </a:r>
            <a:r>
              <a:rPr lang="en-US" dirty="0"/>
              <a:t>nown</a:t>
            </a:r>
          </a:p>
        </p:txBody>
      </p:sp>
      <p:cxnSp>
        <p:nvCxnSpPr>
          <p:cNvPr id="30" name="Straight Arrow Connector 17"/>
          <p:cNvCxnSpPr/>
          <p:nvPr/>
        </p:nvCxnSpPr>
        <p:spPr>
          <a:xfrm rot="16200000" flipH="1">
            <a:off x="2285984" y="2000241"/>
            <a:ext cx="285754" cy="142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灯片编号占位符 2">
            <a:extLst>
              <a:ext uri="{FF2B5EF4-FFF2-40B4-BE49-F238E27FC236}">
                <a16:creationId xmlns:a16="http://schemas.microsoft.com/office/drawing/2014/main" id="{B3BF24E2-BD5C-4A59-996A-68CB8A850EB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a:t>
            </a:fld>
            <a:endParaRPr lang="en-US"/>
          </a:p>
        </p:txBody>
      </p:sp>
      <p:sp>
        <p:nvSpPr>
          <p:cNvPr id="22" name="圆角矩形 21"/>
          <p:cNvSpPr/>
          <p:nvPr/>
        </p:nvSpPr>
        <p:spPr>
          <a:xfrm>
            <a:off x="6228184" y="5445224"/>
            <a:ext cx="2808312" cy="1174760"/>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algn="just">
              <a:lnSpc>
                <a:spcPct val="150000"/>
              </a:lnSpc>
            </a:pPr>
            <a:r>
              <a:rPr lang="en-US" altLang="zh-CN" sz="1600" dirty="0" smtClean="0">
                <a:solidFill>
                  <a:schemeClr val="tx1"/>
                </a:solidFill>
                <a:latin typeface="Gill Sans MT" panose="020B0502020104020203" pitchFamily="34" charset="0"/>
              </a:rPr>
              <a:t>What if E-field is perpendicular to the screen? (pp. 370)</a:t>
            </a:r>
          </a:p>
        </p:txBody>
      </p:sp>
      <mc:AlternateContent xmlns:mc="http://schemas.openxmlformats.org/markup-compatibility/2006" xmlns:a14="http://schemas.microsoft.com/office/drawing/2010/main">
        <mc:Choice Requires="a14">
          <p:sp>
            <p:nvSpPr>
              <p:cNvPr id="23" name="圆角矩形 22"/>
              <p:cNvSpPr/>
              <p:nvPr/>
            </p:nvSpPr>
            <p:spPr>
              <a:xfrm>
                <a:off x="6422199" y="2947352"/>
                <a:ext cx="2482687" cy="1534800"/>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smtClean="0">
                    <a:solidFill>
                      <a:schemeClr val="tx1"/>
                    </a:solidFill>
                    <a:latin typeface="Gill Sans MT" panose="020B0502020104020203" pitchFamily="34" charset="0"/>
                  </a:rPr>
                  <a:t>Tips </a:t>
                </a:r>
                <a:r>
                  <a:rPr lang="en-US" altLang="zh-CN" sz="1600" dirty="0" smtClean="0">
                    <a:solidFill>
                      <a:schemeClr val="tx1"/>
                    </a:solidFill>
                    <a:latin typeface="Gill Sans MT" panose="020B0502020104020203" pitchFamily="34" charset="0"/>
                  </a:rPr>
                  <a:t>(right-hand rules)</a:t>
                </a:r>
                <a:endParaRPr lang="en-US" altLang="zh-CN" sz="1600" dirty="0">
                  <a:solidFill>
                    <a:schemeClr val="tx1"/>
                  </a:solidFill>
                  <a:latin typeface="Gill Sans MT" panose="020B0502020104020203" pitchFamily="34"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smtClean="0">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smtClean="0">
                            <a:solidFill>
                              <a:schemeClr val="tx1"/>
                            </a:solidFill>
                            <a:latin typeface="Cambria Math" panose="02040503050406030204" pitchFamily="18" charset="0"/>
                            <a:cs typeface="Times New Roman" panose="02020603050405020304" pitchFamily="18" charset="0"/>
                          </a:rPr>
                          <m:t>𝑬</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smtClean="0">
                            <a:solidFill>
                              <a:schemeClr val="tx1"/>
                            </a:solidFill>
                            <a:latin typeface="Cambria Math" panose="02040503050406030204" pitchFamily="18" charset="0"/>
                            <a:cs typeface="Times New Roman" panose="02020603050405020304" pitchFamily="18" charset="0"/>
                          </a:rPr>
                          <m:t>𝑯</m:t>
                        </m:r>
                      </m:e>
                    </m:acc>
                  </m:oMath>
                </a14:m>
                <a:endParaRPr lang="en-US" altLang="zh-CN" sz="1600" b="1" dirty="0" smtClean="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𝑬</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𝑯</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endParaRPr lang="en-US" altLang="zh-CN" sz="1600" b="1" baseline="30000"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𝑯</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𝑬</m:t>
                        </m:r>
                      </m:e>
                    </m:acc>
                  </m:oMath>
                </a14:m>
                <a:endParaRPr lang="en-US" altLang="zh-CN" sz="1600" b="1" baseline="30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3" name="圆角矩形 22"/>
              <p:cNvSpPr>
                <a:spLocks noRot="1" noChangeAspect="1" noMove="1" noResize="1" noEditPoints="1" noAdjustHandles="1" noChangeArrowheads="1" noChangeShapeType="1" noTextEdit="1"/>
              </p:cNvSpPr>
              <p:nvPr/>
            </p:nvSpPr>
            <p:spPr>
              <a:xfrm>
                <a:off x="6422199" y="2947352"/>
                <a:ext cx="2482687" cy="1534800"/>
              </a:xfrm>
              <a:prstGeom prst="roundRect">
                <a:avLst>
                  <a:gd name="adj" fmla="val 7310"/>
                </a:avLst>
              </a:prstGeom>
              <a:blipFill>
                <a:blip r:embed="rId4"/>
                <a:stretch>
                  <a:fillRect b="-4724"/>
                </a:stretch>
              </a:blipFill>
              <a:ln w="12700">
                <a:solidFill>
                  <a:schemeClr val="tx1"/>
                </a:solidFill>
                <a:prstDash val="dash"/>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Parameters</a:t>
            </a:r>
          </a:p>
        </p:txBody>
      </p:sp>
      <p:sp>
        <p:nvSpPr>
          <p:cNvPr id="13" name="Content Placeholder 4"/>
          <p:cNvSpPr txBox="1">
            <a:spLocks/>
          </p:cNvSpPr>
          <p:nvPr/>
        </p:nvSpPr>
        <p:spPr>
          <a:xfrm>
            <a:off x="673523" y="1640686"/>
            <a:ext cx="6591985" cy="42484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cutoff wavenumber and propagation constant are</a:t>
            </a:r>
            <a:endPar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14" name="Content Placeholder 4"/>
          <p:cNvSpPr txBox="1">
            <a:spLocks/>
          </p:cNvSpPr>
          <p:nvPr/>
        </p:nvSpPr>
        <p:spPr>
          <a:xfrm>
            <a:off x="673522" y="3830846"/>
            <a:ext cx="6591985" cy="4059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cutoff frequency is</a:t>
            </a:r>
          </a:p>
        </p:txBody>
      </p:sp>
      <p:pic>
        <p:nvPicPr>
          <p:cNvPr id="15" name="Picture 14"/>
          <p:cNvPicPr>
            <a:picLocks noChangeAspect="1"/>
          </p:cNvPicPr>
          <p:nvPr/>
        </p:nvPicPr>
        <p:blipFill rotWithShape="1">
          <a:blip r:embed="rId2" cstate="print"/>
          <a:srcRect t="-9151"/>
          <a:stretch/>
        </p:blipFill>
        <p:spPr>
          <a:xfrm>
            <a:off x="1314937" y="2852937"/>
            <a:ext cx="5162063" cy="804664"/>
          </a:xfrm>
          <a:prstGeom prst="rect">
            <a:avLst/>
          </a:prstGeom>
        </p:spPr>
      </p:pic>
      <p:pic>
        <p:nvPicPr>
          <p:cNvPr id="16" name="Picture 15"/>
          <p:cNvPicPr>
            <a:picLocks noChangeAspect="1"/>
          </p:cNvPicPr>
          <p:nvPr/>
        </p:nvPicPr>
        <p:blipFill>
          <a:blip r:embed="rId3" cstate="print"/>
          <a:stretch>
            <a:fillRect/>
          </a:stretch>
        </p:blipFill>
        <p:spPr>
          <a:xfrm>
            <a:off x="3505200" y="2082199"/>
            <a:ext cx="3066188" cy="737201"/>
          </a:xfrm>
          <a:prstGeom prst="rect">
            <a:avLst/>
          </a:prstGeom>
        </p:spPr>
      </p:pic>
      <p:sp>
        <p:nvSpPr>
          <p:cNvPr id="17" name="Content Placeholder 4"/>
          <p:cNvSpPr txBox="1">
            <a:spLocks/>
          </p:cNvSpPr>
          <p:nvPr/>
        </p:nvSpPr>
        <p:spPr>
          <a:xfrm>
            <a:off x="673521" y="5377100"/>
            <a:ext cx="8013279" cy="490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guide wavelength and phase velocity are</a:t>
            </a:r>
          </a:p>
        </p:txBody>
      </p:sp>
      <p:pic>
        <p:nvPicPr>
          <p:cNvPr id="18" name="Picture 17"/>
          <p:cNvPicPr>
            <a:picLocks noChangeAspect="1"/>
          </p:cNvPicPr>
          <p:nvPr/>
        </p:nvPicPr>
        <p:blipFill>
          <a:blip r:embed="rId4" cstate="print"/>
          <a:stretch>
            <a:fillRect/>
          </a:stretch>
        </p:blipFill>
        <p:spPr>
          <a:xfrm>
            <a:off x="1228762" y="4224100"/>
            <a:ext cx="5705438" cy="805100"/>
          </a:xfrm>
          <a:prstGeom prst="rect">
            <a:avLst/>
          </a:prstGeom>
        </p:spPr>
      </p:pic>
      <p:pic>
        <p:nvPicPr>
          <p:cNvPr id="20" name="Picture 19"/>
          <p:cNvPicPr>
            <a:picLocks noChangeAspect="1"/>
          </p:cNvPicPr>
          <p:nvPr/>
        </p:nvPicPr>
        <p:blipFill>
          <a:blip r:embed="rId5" cstate="print"/>
          <a:stretch>
            <a:fillRect/>
          </a:stretch>
        </p:blipFill>
        <p:spPr>
          <a:xfrm>
            <a:off x="1143000" y="5845099"/>
            <a:ext cx="1125563" cy="708101"/>
          </a:xfrm>
          <a:prstGeom prst="rect">
            <a:avLst/>
          </a:prstGeom>
        </p:spPr>
      </p:pic>
      <p:pic>
        <p:nvPicPr>
          <p:cNvPr id="21" name="Picture 20"/>
          <p:cNvPicPr>
            <a:picLocks noChangeAspect="1"/>
          </p:cNvPicPr>
          <p:nvPr/>
        </p:nvPicPr>
        <p:blipFill>
          <a:blip r:embed="rId6" cstate="print"/>
          <a:stretch>
            <a:fillRect/>
          </a:stretch>
        </p:blipFill>
        <p:spPr>
          <a:xfrm>
            <a:off x="2679985" y="5879050"/>
            <a:ext cx="970313" cy="640200"/>
          </a:xfrm>
          <a:prstGeom prst="rect">
            <a:avLst/>
          </a:prstGeom>
        </p:spPr>
      </p:pic>
      <p:pic>
        <p:nvPicPr>
          <p:cNvPr id="22" name="Picture 21"/>
          <p:cNvPicPr>
            <a:picLocks noChangeAspect="1"/>
          </p:cNvPicPr>
          <p:nvPr/>
        </p:nvPicPr>
        <p:blipFill>
          <a:blip r:embed="rId7" cstate="print"/>
          <a:stretch>
            <a:fillRect/>
          </a:stretch>
        </p:blipFill>
        <p:spPr>
          <a:xfrm>
            <a:off x="1398911" y="2308002"/>
            <a:ext cx="1591313" cy="465600"/>
          </a:xfrm>
          <a:prstGeom prst="rect">
            <a:avLst/>
          </a:prstGeom>
        </p:spPr>
      </p:pic>
      <p:sp>
        <p:nvSpPr>
          <p:cNvPr id="3" name="灯片编号占位符 2">
            <a:extLst>
              <a:ext uri="{FF2B5EF4-FFF2-40B4-BE49-F238E27FC236}">
                <a16:creationId xmlns:a16="http://schemas.microsoft.com/office/drawing/2014/main" id="{7FFDCE87-D8BF-481E-9735-9BD95C52A89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60</a:t>
            </a:fld>
            <a:endParaRPr lang="en-US"/>
          </a:p>
        </p:txBody>
      </p:sp>
    </p:spTree>
    <p:extLst>
      <p:ext uri="{BB962C8B-B14F-4D97-AF65-F5344CB8AC3E}">
        <p14:creationId xmlns:p14="http://schemas.microsoft.com/office/powerpoint/2010/main" val="36446396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Mode</a:t>
            </a:r>
          </a:p>
        </p:txBody>
      </p:sp>
      <p:sp>
        <p:nvSpPr>
          <p:cNvPr id="11" name="Content Placeholder 4"/>
          <p:cNvSpPr txBox="1">
            <a:spLocks/>
          </p:cNvSpPr>
          <p:nvPr/>
        </p:nvSpPr>
        <p:spPr>
          <a:xfrm>
            <a:off x="621614" y="1517305"/>
            <a:ext cx="8144434" cy="14657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dominant mode is the mode with the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lowest cutoff frequency</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the first mode that can propagate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cannot be both 0, otherwise all the fields are 0. Since we assume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&gt;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 cutoff frequency of the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 is the lowest</a:t>
            </a:r>
          </a:p>
        </p:txBody>
      </p:sp>
      <p:sp>
        <p:nvSpPr>
          <p:cNvPr id="12" name="Content Placeholder 4"/>
          <p:cNvSpPr txBox="1">
            <a:spLocks/>
          </p:cNvSpPr>
          <p:nvPr/>
        </p:nvSpPr>
        <p:spPr>
          <a:xfrm>
            <a:off x="621613" y="3694018"/>
            <a:ext cx="6591985" cy="4059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All the fields of the TE</a:t>
            </a:r>
            <a:r>
              <a:rPr lang="en-US" sz="2000" baseline="-25000" dirty="0">
                <a:solidFill>
                  <a:prstClr val="black"/>
                </a:solidFill>
                <a:latin typeface="Times New Roman" panose="02020603050405020304" pitchFamily="18" charset="0"/>
                <a:cs typeface="Times New Roman" panose="02020603050405020304" pitchFamily="18" charset="0"/>
              </a:rPr>
              <a:t>10</a:t>
            </a:r>
            <a:r>
              <a:rPr lang="en-US" sz="2000" dirty="0">
                <a:solidFill>
                  <a:prstClr val="black"/>
                </a:solidFill>
                <a:latin typeface="Times New Roman" panose="02020603050405020304" pitchFamily="18" charset="0"/>
                <a:cs typeface="Times New Roman" panose="02020603050405020304" pitchFamily="18" charset="0"/>
              </a:rPr>
              <a:t> mode are</a:t>
            </a:r>
          </a:p>
        </p:txBody>
      </p:sp>
      <p:pic>
        <p:nvPicPr>
          <p:cNvPr id="13" name="Picture 12"/>
          <p:cNvPicPr>
            <a:picLocks noChangeAspect="1"/>
          </p:cNvPicPr>
          <p:nvPr/>
        </p:nvPicPr>
        <p:blipFill rotWithShape="1">
          <a:blip r:embed="rId2" cstate="print"/>
          <a:srcRect r="1001"/>
          <a:stretch/>
        </p:blipFill>
        <p:spPr>
          <a:xfrm>
            <a:off x="5410200" y="2998639"/>
            <a:ext cx="1805928" cy="737201"/>
          </a:xfrm>
          <a:prstGeom prst="rect">
            <a:avLst/>
          </a:prstGeom>
        </p:spPr>
      </p:pic>
      <p:pic>
        <p:nvPicPr>
          <p:cNvPr id="14" name="Picture 13"/>
          <p:cNvPicPr>
            <a:picLocks noChangeAspect="1"/>
          </p:cNvPicPr>
          <p:nvPr/>
        </p:nvPicPr>
        <p:blipFill>
          <a:blip r:embed="rId3" cstate="print"/>
          <a:stretch>
            <a:fillRect/>
          </a:stretch>
        </p:blipFill>
        <p:spPr>
          <a:xfrm>
            <a:off x="7712212" y="3124200"/>
            <a:ext cx="1203188" cy="349200"/>
          </a:xfrm>
          <a:prstGeom prst="rect">
            <a:avLst/>
          </a:prstGeom>
        </p:spPr>
      </p:pic>
      <p:pic>
        <p:nvPicPr>
          <p:cNvPr id="15" name="Picture 14"/>
          <p:cNvPicPr>
            <a:picLocks noChangeAspect="1"/>
          </p:cNvPicPr>
          <p:nvPr/>
        </p:nvPicPr>
        <p:blipFill rotWithShape="1">
          <a:blip r:embed="rId4" cstate="print"/>
          <a:srcRect r="1093"/>
          <a:stretch/>
        </p:blipFill>
        <p:spPr>
          <a:xfrm>
            <a:off x="6630031" y="3919381"/>
            <a:ext cx="2303298" cy="407400"/>
          </a:xfrm>
          <a:prstGeom prst="rect">
            <a:avLst/>
          </a:prstGeom>
        </p:spPr>
      </p:pic>
      <p:pic>
        <p:nvPicPr>
          <p:cNvPr id="16" name="Picture 15"/>
          <p:cNvPicPr>
            <a:picLocks noChangeAspect="1"/>
          </p:cNvPicPr>
          <p:nvPr/>
        </p:nvPicPr>
        <p:blipFill>
          <a:blip r:embed="rId5" cstate="print"/>
          <a:stretch>
            <a:fillRect/>
          </a:stretch>
        </p:blipFill>
        <p:spPr>
          <a:xfrm>
            <a:off x="1033791" y="4108961"/>
            <a:ext cx="3726000" cy="2706300"/>
          </a:xfrm>
          <a:prstGeom prst="rect">
            <a:avLst/>
          </a:prstGeom>
        </p:spPr>
      </p:pic>
      <p:sp>
        <p:nvSpPr>
          <p:cNvPr id="17" name="TextBox 16"/>
          <p:cNvSpPr txBox="1"/>
          <p:nvPr/>
        </p:nvSpPr>
        <p:spPr>
          <a:xfrm>
            <a:off x="4979239" y="5190448"/>
            <a:ext cx="1954962" cy="707886"/>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Does not vary with </a:t>
            </a:r>
            <a:r>
              <a:rPr lang="en-US" sz="2000" i="1" dirty="0">
                <a:solidFill>
                  <a:srgbClr val="0070C0"/>
                </a:solidFill>
                <a:latin typeface="Times New Roman" panose="02020603050405020304" pitchFamily="18" charset="0"/>
                <a:cs typeface="Times New Roman" panose="02020603050405020304" pitchFamily="18" charset="0"/>
              </a:rPr>
              <a:t>y</a:t>
            </a:r>
          </a:p>
        </p:txBody>
      </p:sp>
      <p:pic>
        <p:nvPicPr>
          <p:cNvPr id="19" name="Picture 18"/>
          <p:cNvPicPr>
            <a:picLocks noChangeAspect="1"/>
          </p:cNvPicPr>
          <p:nvPr/>
        </p:nvPicPr>
        <p:blipFill>
          <a:blip r:embed="rId6" cstate="print"/>
          <a:stretch>
            <a:fillRect/>
          </a:stretch>
        </p:blipFill>
        <p:spPr>
          <a:xfrm>
            <a:off x="414888" y="3016486"/>
            <a:ext cx="4564350" cy="644080"/>
          </a:xfrm>
          <a:prstGeom prst="rect">
            <a:avLst/>
          </a:prstGeom>
        </p:spPr>
      </p:pic>
      <p:sp>
        <p:nvSpPr>
          <p:cNvPr id="3" name="灯片编号占位符 2">
            <a:extLst>
              <a:ext uri="{FF2B5EF4-FFF2-40B4-BE49-F238E27FC236}">
                <a16:creationId xmlns:a16="http://schemas.microsoft.com/office/drawing/2014/main" id="{5AB99F8E-5D7C-4DC8-B298-DA4EC6CC93C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61</a:t>
            </a:fld>
            <a:endParaRPr lang="en-US"/>
          </a:p>
        </p:txBody>
      </p:sp>
    </p:spTree>
    <p:extLst>
      <p:ext uri="{BB962C8B-B14F-4D97-AF65-F5344CB8AC3E}">
        <p14:creationId xmlns:p14="http://schemas.microsoft.com/office/powerpoint/2010/main" val="8389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Dominant Mode Field Lines</a:t>
            </a:r>
          </a:p>
        </p:txBody>
      </p:sp>
      <p:pic>
        <p:nvPicPr>
          <p:cNvPr id="5" name="Picture 4"/>
          <p:cNvPicPr>
            <a:picLocks noChangeAspect="1"/>
          </p:cNvPicPr>
          <p:nvPr/>
        </p:nvPicPr>
        <p:blipFill>
          <a:blip r:embed="rId2" cstate="print"/>
          <a:stretch>
            <a:fillRect/>
          </a:stretch>
        </p:blipFill>
        <p:spPr>
          <a:xfrm rot="5400000">
            <a:off x="3189201" y="1001799"/>
            <a:ext cx="4554000" cy="6208002"/>
          </a:xfrm>
          <a:prstGeom prst="rect">
            <a:avLst/>
          </a:prstGeom>
        </p:spPr>
      </p:pic>
      <p:sp>
        <p:nvSpPr>
          <p:cNvPr id="6" name="TextBox 5"/>
          <p:cNvSpPr txBox="1"/>
          <p:nvPr/>
        </p:nvSpPr>
        <p:spPr>
          <a:xfrm>
            <a:off x="914400" y="3657600"/>
            <a:ext cx="991247"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cs typeface="Times New Roman" panose="02020603050405020304" pitchFamily="18" charset="0"/>
              </a:rPr>
              <a:t>TE</a:t>
            </a:r>
            <a:r>
              <a:rPr lang="en-US" sz="2800" baseline="-25000" dirty="0">
                <a:solidFill>
                  <a:srgbClr val="FF0000"/>
                </a:solidFill>
                <a:latin typeface="Times New Roman" panose="02020603050405020304" pitchFamily="18" charset="0"/>
                <a:cs typeface="Times New Roman" panose="02020603050405020304" pitchFamily="18" charset="0"/>
              </a:rPr>
              <a:t>10</a:t>
            </a:r>
          </a:p>
        </p:txBody>
      </p:sp>
      <p:sp>
        <p:nvSpPr>
          <p:cNvPr id="3" name="灯片编号占位符 2">
            <a:extLst>
              <a:ext uri="{FF2B5EF4-FFF2-40B4-BE49-F238E27FC236}">
                <a16:creationId xmlns:a16="http://schemas.microsoft.com/office/drawing/2014/main" id="{6D0930C7-FC7A-4607-B9DC-3A10BF50616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62</a:t>
            </a:fld>
            <a:endParaRPr lang="en-US"/>
          </a:p>
        </p:txBody>
      </p:sp>
    </p:spTree>
    <p:extLst>
      <p:ext uri="{BB962C8B-B14F-4D97-AF65-F5344CB8AC3E}">
        <p14:creationId xmlns:p14="http://schemas.microsoft.com/office/powerpoint/2010/main" val="37201614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Mode Surface Current</a:t>
            </a:r>
          </a:p>
        </p:txBody>
      </p:sp>
      <p:pic>
        <p:nvPicPr>
          <p:cNvPr id="4" name="Picture 3"/>
          <p:cNvPicPr>
            <a:picLocks noChangeAspect="1"/>
          </p:cNvPicPr>
          <p:nvPr/>
        </p:nvPicPr>
        <p:blipFill>
          <a:blip r:embed="rId2" cstate="print"/>
          <a:stretch>
            <a:fillRect/>
          </a:stretch>
        </p:blipFill>
        <p:spPr>
          <a:xfrm>
            <a:off x="612648" y="1905000"/>
            <a:ext cx="7988908" cy="3192918"/>
          </a:xfrm>
          <a:prstGeom prst="rect">
            <a:avLst/>
          </a:prstGeom>
        </p:spPr>
      </p:pic>
      <p:sp>
        <p:nvSpPr>
          <p:cNvPr id="3" name="灯片编号占位符 2">
            <a:extLst>
              <a:ext uri="{FF2B5EF4-FFF2-40B4-BE49-F238E27FC236}">
                <a16:creationId xmlns:a16="http://schemas.microsoft.com/office/drawing/2014/main" id="{5E18D81B-F683-4D64-A030-F722BBC90F3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63</a:t>
            </a:fld>
            <a:endParaRPr lang="en-US"/>
          </a:p>
        </p:txBody>
      </p:sp>
    </p:spTree>
    <p:extLst>
      <p:ext uri="{BB962C8B-B14F-4D97-AF65-F5344CB8AC3E}">
        <p14:creationId xmlns:p14="http://schemas.microsoft.com/office/powerpoint/2010/main" val="7728755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Higher Order TE Modes</a:t>
            </a:r>
          </a:p>
        </p:txBody>
      </p:sp>
      <mc:AlternateContent xmlns:mc="http://schemas.openxmlformats.org/markup-compatibility/2006" xmlns:a14="http://schemas.microsoft.com/office/drawing/2010/main">
        <mc:Choice Requires="a14">
          <p:sp>
            <p:nvSpPr>
              <p:cNvPr id="8" name="Content Placeholder 4"/>
              <p:cNvSpPr txBox="1">
                <a:spLocks/>
              </p:cNvSpPr>
              <p:nvPr/>
            </p:nvSpPr>
            <p:spPr>
              <a:xfrm>
                <a:off x="685800" y="3048000"/>
                <a:ext cx="7924800" cy="232521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higher order modes of the rectangular waveguide is dependent on the waveguide structure, i.e. the relationship between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If </a:t>
                </a:r>
                <a14:m>
                  <m:oMath xmlns:m="http://schemas.openxmlformats.org/officeDocument/2006/math">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&lt;2</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f>
                      <m:fPr>
                        <m:ctrlP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ctrlPr>
                      </m:fPr>
                      <m:num>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2</m:t>
                        </m:r>
                      </m:num>
                      <m:den>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den>
                    </m:f>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den>
                    </m:f>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then the second TE mode is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01</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If </a:t>
                </a:r>
                <a14:m>
                  <m:oMath xmlns:m="http://schemas.openxmlformats.org/officeDocument/2006/math">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&gt;2</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𝑏</m:t>
                    </m:r>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f>
                      <m:fPr>
                        <m:ctrlP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ctrlPr>
                      </m:fPr>
                      <m:num>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2</m:t>
                        </m:r>
                      </m:num>
                      <m:den>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den>
                    </m:f>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f>
                      <m:fPr>
                        <m:ctrlP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den>
                    </m:f>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then the second TE mode is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20</a:t>
                </a:r>
              </a:p>
              <a:p>
                <a:pPr>
                  <a:buClr>
                    <a:srgbClr val="F0A22E"/>
                  </a:buClr>
                  <a:buFont typeface="Wingdings" panose="05000000000000000000" pitchFamily="2" charset="2"/>
                  <a:buChar char="v"/>
                  <a:defRPr/>
                </a:pPr>
                <a:r>
                  <a:rPr lang="en-US" altLang="zh-CN" sz="2000" dirty="0">
                    <a:solidFill>
                      <a:sysClr val="windowText" lastClr="000000"/>
                    </a:solidFill>
                    <a:latin typeface="Times New Roman" panose="02020603050405020304" pitchFamily="18" charset="0"/>
                    <a:cs typeface="Times New Roman" panose="02020603050405020304" pitchFamily="18" charset="0"/>
                  </a:rPr>
                  <a:t>If </a:t>
                </a:r>
                <a14:m>
                  <m:oMath xmlns:m="http://schemas.openxmlformats.org/officeDocument/2006/math">
                    <m:r>
                      <a:rPr lang="en-US" altLang="zh-CN" sz="2000" i="1">
                        <a:solidFill>
                          <a:sysClr val="windowText" lastClr="000000"/>
                        </a:solidFill>
                        <a:latin typeface="Cambria Math" panose="02040503050406030204" pitchFamily="18" charset="0"/>
                        <a:cs typeface="Times New Roman" panose="02020603050405020304" pitchFamily="18" charset="0"/>
                      </a:rPr>
                      <m:t>𝑎</m:t>
                    </m:r>
                    <m:r>
                      <a:rPr lang="en-US" altLang="zh-CN" sz="2000" b="0" i="1" smtClean="0">
                        <a:solidFill>
                          <a:sysClr val="windowText" lastClr="000000"/>
                        </a:solidFill>
                        <a:latin typeface="Cambria Math" panose="02040503050406030204" pitchFamily="18" charset="0"/>
                        <a:cs typeface="Times New Roman" panose="02020603050405020304" pitchFamily="18" charset="0"/>
                      </a:rPr>
                      <m:t>=</m:t>
                    </m:r>
                    <m:r>
                      <a:rPr lang="en-US" altLang="zh-CN" sz="2000" i="1">
                        <a:solidFill>
                          <a:sysClr val="windowText" lastClr="000000"/>
                        </a:solidFill>
                        <a:latin typeface="Cambria Math" panose="02040503050406030204" pitchFamily="18" charset="0"/>
                        <a:cs typeface="Times New Roman" panose="02020603050405020304" pitchFamily="18" charset="0"/>
                      </a:rPr>
                      <m:t>2</m:t>
                    </m:r>
                    <m:r>
                      <a:rPr lang="en-US" altLang="zh-CN" sz="2000" i="1">
                        <a:solidFill>
                          <a:sysClr val="windowText" lastClr="000000"/>
                        </a:solidFill>
                        <a:latin typeface="Cambria Math" panose="02040503050406030204" pitchFamily="18" charset="0"/>
                        <a:cs typeface="Times New Roman" panose="02020603050405020304" pitchFamily="18" charset="0"/>
                      </a:rPr>
                      <m:t>𝑏</m:t>
                    </m:r>
                  </m:oMath>
                </a14:m>
                <a:r>
                  <a:rPr lang="en-US" altLang="zh-CN" sz="2000" dirty="0">
                    <a:solidFill>
                      <a:sysClr val="windowText" lastClr="000000"/>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2000" i="1">
                            <a:solidFill>
                              <a:sysClr val="windowText" lastClr="000000"/>
                            </a:solidFill>
                            <a:latin typeface="Cambria Math" panose="02040503050406030204" pitchFamily="18" charset="0"/>
                            <a:cs typeface="Times New Roman" panose="02020603050405020304" pitchFamily="18" charset="0"/>
                          </a:rPr>
                        </m:ctrlPr>
                      </m:fPr>
                      <m:num>
                        <m:r>
                          <a:rPr lang="en-US" altLang="zh-CN" sz="2000" i="1">
                            <a:solidFill>
                              <a:sysClr val="windowText" lastClr="000000"/>
                            </a:solidFill>
                            <a:latin typeface="Cambria Math" panose="02040503050406030204" pitchFamily="18" charset="0"/>
                            <a:cs typeface="Times New Roman" panose="02020603050405020304" pitchFamily="18" charset="0"/>
                          </a:rPr>
                          <m:t>2</m:t>
                        </m:r>
                      </m:num>
                      <m:den>
                        <m:r>
                          <a:rPr lang="en-US" altLang="zh-CN" sz="2000" i="1">
                            <a:solidFill>
                              <a:sysClr val="windowText" lastClr="000000"/>
                            </a:solidFill>
                            <a:latin typeface="Cambria Math" panose="02040503050406030204" pitchFamily="18" charset="0"/>
                            <a:cs typeface="Times New Roman" panose="02020603050405020304" pitchFamily="18" charset="0"/>
                          </a:rPr>
                          <m:t>𝑎</m:t>
                        </m:r>
                      </m:den>
                    </m:f>
                    <m:r>
                      <a:rPr lang="en-US" altLang="zh-CN" sz="2000" b="0" i="1" smtClean="0">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𝑏</m:t>
                        </m:r>
                      </m:den>
                    </m:f>
                  </m:oMath>
                </a14:m>
                <a:r>
                  <a:rPr lang="en-US" altLang="zh-CN" sz="2000" dirty="0">
                    <a:solidFill>
                      <a:sysClr val="windowText" lastClr="000000"/>
                    </a:solidFill>
                    <a:latin typeface="Times New Roman" panose="02020603050405020304" pitchFamily="18" charset="0"/>
                    <a:cs typeface="Times New Roman" panose="02020603050405020304" pitchFamily="18" charset="0"/>
                  </a:rPr>
                  <a:t>, then the second TE mode is TE</a:t>
                </a:r>
                <a:r>
                  <a:rPr lang="en-US" altLang="zh-CN" sz="2000" baseline="-25000" dirty="0">
                    <a:solidFill>
                      <a:sysClr val="windowText" lastClr="000000"/>
                    </a:solidFill>
                    <a:latin typeface="Times New Roman" panose="02020603050405020304" pitchFamily="18" charset="0"/>
                    <a:cs typeface="Times New Roman" panose="02020603050405020304" pitchFamily="18" charset="0"/>
                  </a:rPr>
                  <a:t>20</a:t>
                </a:r>
                <a:r>
                  <a:rPr lang="en-US" altLang="zh-CN" sz="2000" dirty="0">
                    <a:solidFill>
                      <a:sysClr val="windowText" lastClr="000000"/>
                    </a:solidFill>
                    <a:latin typeface="Times New Roman" panose="02020603050405020304" pitchFamily="18" charset="0"/>
                    <a:cs typeface="Times New Roman" panose="02020603050405020304" pitchFamily="18" charset="0"/>
                  </a:rPr>
                  <a:t> or TE</a:t>
                </a:r>
                <a:r>
                  <a:rPr lang="en-US" altLang="zh-CN" sz="2000" baseline="-25000" dirty="0">
                    <a:solidFill>
                      <a:sysClr val="windowText" lastClr="000000"/>
                    </a:solidFill>
                    <a:latin typeface="Times New Roman" panose="02020603050405020304" pitchFamily="18" charset="0"/>
                    <a:cs typeface="Times New Roman" panose="02020603050405020304" pitchFamily="18" charset="0"/>
                  </a:rPr>
                  <a:t>01</a:t>
                </a:r>
                <a:endParaRPr lang="en-US" altLang="zh-CN" sz="2000" dirty="0">
                  <a:solidFill>
                    <a:sysClr val="windowText" lastClr="000000"/>
                  </a:solidFill>
                  <a:latin typeface="Times New Roman" panose="02020603050405020304" pitchFamily="18" charset="0"/>
                  <a:cs typeface="Times New Roman" panose="02020603050405020304" pitchFamily="18" charset="0"/>
                </a:endParaRPr>
              </a:p>
            </p:txBody>
          </p:sp>
        </mc:Choice>
        <mc:Fallback xmlns="">
          <p:sp>
            <p:nvSpPr>
              <p:cNvPr id="8" name="Content Placeholder 4"/>
              <p:cNvSpPr txBox="1">
                <a:spLocks noRot="1" noChangeAspect="1" noMove="1" noResize="1" noEditPoints="1" noAdjustHandles="1" noChangeArrowheads="1" noChangeShapeType="1" noTextEdit="1"/>
              </p:cNvSpPr>
              <p:nvPr/>
            </p:nvSpPr>
            <p:spPr>
              <a:xfrm>
                <a:off x="685800" y="3048000"/>
                <a:ext cx="7924800" cy="2325215"/>
              </a:xfrm>
              <a:prstGeom prst="rect">
                <a:avLst/>
              </a:prstGeom>
              <a:blipFill>
                <a:blip r:embed="rId2"/>
                <a:stretch>
                  <a:fillRect l="-692" t="-2625"/>
                </a:stretch>
              </a:blipFill>
            </p:spPr>
            <p:txBody>
              <a:bodyPr/>
              <a:lstStyle/>
              <a:p>
                <a:r>
                  <a:rPr lang="zh-CN" altLang="en-US">
                    <a:noFill/>
                  </a:rPr>
                  <a:t> </a:t>
                </a:r>
              </a:p>
            </p:txBody>
          </p:sp>
        </mc:Fallback>
      </mc:AlternateContent>
      <p:pic>
        <p:nvPicPr>
          <p:cNvPr id="9" name="Picture 8"/>
          <p:cNvPicPr>
            <a:picLocks noChangeAspect="1"/>
          </p:cNvPicPr>
          <p:nvPr/>
        </p:nvPicPr>
        <p:blipFill>
          <a:blip r:embed="rId3" cstate="print"/>
          <a:stretch>
            <a:fillRect/>
          </a:stretch>
        </p:blipFill>
        <p:spPr>
          <a:xfrm>
            <a:off x="1524000" y="1905000"/>
            <a:ext cx="5705438" cy="805100"/>
          </a:xfrm>
          <a:prstGeom prst="rect">
            <a:avLst/>
          </a:prstGeom>
        </p:spPr>
      </p:pic>
      <p:sp>
        <p:nvSpPr>
          <p:cNvPr id="3" name="灯片编号占位符 2">
            <a:extLst>
              <a:ext uri="{FF2B5EF4-FFF2-40B4-BE49-F238E27FC236}">
                <a16:creationId xmlns:a16="http://schemas.microsoft.com/office/drawing/2014/main" id="{9113685D-DC22-420D-823A-064D1CDCA58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64</a:t>
            </a:fld>
            <a:endParaRPr lang="en-US"/>
          </a:p>
        </p:txBody>
      </p:sp>
    </p:spTree>
    <p:extLst>
      <p:ext uri="{BB962C8B-B14F-4D97-AF65-F5344CB8AC3E}">
        <p14:creationId xmlns:p14="http://schemas.microsoft.com/office/powerpoint/2010/main" val="6730567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TM Modes in Rectangular Waveguide</a:t>
            </a:r>
          </a:p>
        </p:txBody>
      </p:sp>
      <p:sp>
        <p:nvSpPr>
          <p:cNvPr id="11" name="Content Placeholder 4"/>
          <p:cNvSpPr txBox="1">
            <a:spLocks/>
          </p:cNvSpPr>
          <p:nvPr/>
        </p:nvSpPr>
        <p:spPr>
          <a:xfrm>
            <a:off x="762003" y="1694062"/>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equation for </a:t>
            </a:r>
            <a:r>
              <a:rPr kumimoji="0" lang="en-US" sz="2000" b="0" i="1"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e</a:t>
            </a:r>
            <a:r>
              <a:rPr kumimoji="0" lang="en-US" sz="2000" b="0" i="1" u="none" strike="noStrike" kern="1200" cap="none" spc="0" normalizeH="0" baseline="-2500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12" name="Content Placeholder 4"/>
          <p:cNvSpPr txBox="1">
            <a:spLocks/>
          </p:cNvSpPr>
          <p:nvPr/>
        </p:nvSpPr>
        <p:spPr>
          <a:xfrm>
            <a:off x="762002" y="3069149"/>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Follow the same method, the general solution of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a:t>
            </a:r>
          </a:p>
        </p:txBody>
      </p:sp>
      <p:pic>
        <p:nvPicPr>
          <p:cNvPr id="13" name="Picture 12"/>
          <p:cNvPicPr>
            <a:picLocks noChangeAspect="1"/>
          </p:cNvPicPr>
          <p:nvPr/>
        </p:nvPicPr>
        <p:blipFill>
          <a:blip r:embed="rId2" cstate="print"/>
          <a:stretch>
            <a:fillRect/>
          </a:stretch>
        </p:blipFill>
        <p:spPr>
          <a:xfrm>
            <a:off x="1166707" y="2128248"/>
            <a:ext cx="3920063" cy="940901"/>
          </a:xfrm>
          <a:prstGeom prst="rect">
            <a:avLst/>
          </a:prstGeom>
        </p:spPr>
      </p:pic>
      <p:pic>
        <p:nvPicPr>
          <p:cNvPr id="14" name="Picture 13"/>
          <p:cNvPicPr>
            <a:picLocks noChangeAspect="1"/>
          </p:cNvPicPr>
          <p:nvPr/>
        </p:nvPicPr>
        <p:blipFill>
          <a:blip r:embed="rId3" cstate="print"/>
          <a:stretch>
            <a:fillRect/>
          </a:stretch>
        </p:blipFill>
        <p:spPr>
          <a:xfrm>
            <a:off x="1166707" y="3503335"/>
            <a:ext cx="6484276" cy="353080"/>
          </a:xfrm>
          <a:prstGeom prst="rect">
            <a:avLst/>
          </a:prstGeom>
        </p:spPr>
      </p:pic>
      <p:pic>
        <p:nvPicPr>
          <p:cNvPr id="15" name="Picture 14"/>
          <p:cNvPicPr>
            <a:picLocks noChangeAspect="1"/>
          </p:cNvPicPr>
          <p:nvPr/>
        </p:nvPicPr>
        <p:blipFill>
          <a:blip r:embed="rId4" cstate="print"/>
          <a:stretch>
            <a:fillRect/>
          </a:stretch>
        </p:blipFill>
        <p:spPr>
          <a:xfrm>
            <a:off x="1166707" y="4290601"/>
            <a:ext cx="3726000" cy="814800"/>
          </a:xfrm>
          <a:prstGeom prst="rect">
            <a:avLst/>
          </a:prstGeom>
        </p:spPr>
      </p:pic>
      <p:sp>
        <p:nvSpPr>
          <p:cNvPr id="16" name="Content Placeholder 4"/>
          <p:cNvSpPr txBox="1">
            <a:spLocks/>
          </p:cNvSpPr>
          <p:nvPr/>
        </p:nvSpPr>
        <p:spPr>
          <a:xfrm>
            <a:off x="762001" y="3856415"/>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Directly apply the boundary conditions to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endParaRPr lang="en-US" sz="2000" dirty="0">
              <a:solidFill>
                <a:prstClr val="black"/>
              </a:solidFill>
              <a:latin typeface="Times New Roman" panose="02020603050405020304" pitchFamily="18" charset="0"/>
              <a:cs typeface="Times New Roman" panose="02020603050405020304" pitchFamily="18" charset="0"/>
            </a:endParaRPr>
          </a:p>
        </p:txBody>
      </p:sp>
      <p:sp>
        <p:nvSpPr>
          <p:cNvPr id="17" name="Content Placeholder 4"/>
          <p:cNvSpPr txBox="1">
            <a:spLocks/>
          </p:cNvSpPr>
          <p:nvPr/>
        </p:nvSpPr>
        <p:spPr>
          <a:xfrm>
            <a:off x="762000" y="5105401"/>
            <a:ext cx="7924800" cy="838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We will see that satisfaction of these conditions on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will automatically lead to satisfaction of the boundary conditions by </a:t>
            </a:r>
            <a:r>
              <a:rPr lang="en-US" sz="2000" i="1" dirty="0">
                <a:solidFill>
                  <a:prstClr val="black"/>
                </a:solidFill>
                <a:latin typeface="Times New Roman" panose="02020603050405020304" pitchFamily="18" charset="0"/>
                <a:cs typeface="Times New Roman" panose="02020603050405020304" pitchFamily="18" charset="0"/>
              </a:rPr>
              <a:t>e</a:t>
            </a:r>
            <a:r>
              <a:rPr lang="en-US" sz="2000" i="1" baseline="-25000"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y</a:t>
            </a:r>
            <a:endParaRPr lang="en-US" sz="2000" dirty="0">
              <a:solidFill>
                <a:prstClr val="black"/>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8AAF7A4-05CD-4987-8254-4C4421F581D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65</a:t>
            </a:fld>
            <a:endParaRPr lang="en-US"/>
          </a:p>
        </p:txBody>
      </p:sp>
    </p:spTree>
    <p:extLst>
      <p:ext uri="{BB962C8B-B14F-4D97-AF65-F5344CB8AC3E}">
        <p14:creationId xmlns:p14="http://schemas.microsoft.com/office/powerpoint/2010/main" val="42207371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 Mode Fields</a:t>
            </a:r>
          </a:p>
        </p:txBody>
      </p:sp>
      <p:sp>
        <p:nvSpPr>
          <p:cNvPr id="12" name="Content Placeholder 4"/>
          <p:cNvSpPr txBox="1">
            <a:spLocks/>
          </p:cNvSpPr>
          <p:nvPr/>
        </p:nvSpPr>
        <p:spPr>
          <a:xfrm>
            <a:off x="762001" y="2621439"/>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final solution for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then</a:t>
            </a:r>
          </a:p>
        </p:txBody>
      </p:sp>
      <p:sp>
        <p:nvSpPr>
          <p:cNvPr id="13" name="Content Placeholder 4"/>
          <p:cNvSpPr txBox="1">
            <a:spLocks/>
          </p:cNvSpPr>
          <p:nvPr/>
        </p:nvSpPr>
        <p:spPr>
          <a:xfrm>
            <a:off x="762002" y="1518886"/>
            <a:ext cx="659198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we have</a:t>
            </a:r>
          </a:p>
        </p:txBody>
      </p:sp>
      <p:sp>
        <p:nvSpPr>
          <p:cNvPr id="14" name="Content Placeholder 4"/>
          <p:cNvSpPr txBox="1">
            <a:spLocks/>
          </p:cNvSpPr>
          <p:nvPr/>
        </p:nvSpPr>
        <p:spPr>
          <a:xfrm>
            <a:off x="762000" y="3581400"/>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transverse field components of the </a:t>
            </a:r>
            <a:r>
              <a:rPr lang="en-US" sz="2000" dirty="0" err="1">
                <a:solidFill>
                  <a:prstClr val="black"/>
                </a:solidFill>
                <a:latin typeface="Times New Roman" panose="02020603050405020304" pitchFamily="18" charset="0"/>
                <a:cs typeface="Times New Roman" panose="02020603050405020304" pitchFamily="18" charset="0"/>
              </a:rPr>
              <a:t>TM</a:t>
            </a:r>
            <a:r>
              <a:rPr lang="en-US" sz="2000" i="1" baseline="-25000" dirty="0" err="1">
                <a:solidFill>
                  <a:prstClr val="black"/>
                </a:solidFill>
                <a:latin typeface="Times New Roman" panose="02020603050405020304" pitchFamily="18" charset="0"/>
                <a:cs typeface="Times New Roman" panose="02020603050405020304" pitchFamily="18" charset="0"/>
              </a:rPr>
              <a:t>mn</a:t>
            </a:r>
            <a:r>
              <a:rPr lang="en-US" sz="2000" dirty="0">
                <a:solidFill>
                  <a:prstClr val="black"/>
                </a:solidFill>
                <a:latin typeface="Times New Roman" panose="02020603050405020304" pitchFamily="18" charset="0"/>
                <a:cs typeface="Times New Roman" panose="02020603050405020304" pitchFamily="18" charset="0"/>
              </a:rPr>
              <a:t> mode are</a:t>
            </a:r>
          </a:p>
        </p:txBody>
      </p:sp>
      <mc:AlternateContent xmlns:mc="http://schemas.openxmlformats.org/markup-compatibility/2006" xmlns:a14="http://schemas.microsoft.com/office/drawing/2010/main">
        <mc:Choice Requires="a14">
          <p:sp>
            <p:nvSpPr>
              <p:cNvPr id="15" name="TextBox 14"/>
              <p:cNvSpPr txBox="1"/>
              <p:nvPr/>
            </p:nvSpPr>
            <p:spPr>
              <a:xfrm>
                <a:off x="7014331" y="3126808"/>
                <a:ext cx="10252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𝐸</m:t>
                          </m:r>
                        </m:e>
                        <m:sub>
                          <m:r>
                            <a:rPr lang="en-US" sz="2000" b="0" i="1" smtClean="0">
                              <a:solidFill>
                                <a:prstClr val="black"/>
                              </a:solidFill>
                              <a:latin typeface="Cambria Math" panose="02040503050406030204" pitchFamily="18" charset="0"/>
                            </a:rPr>
                            <m:t>0</m:t>
                          </m:r>
                        </m:sub>
                      </m:sSub>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𝐵𝐷</m:t>
                      </m:r>
                    </m:oMath>
                  </m:oMathPara>
                </a14:m>
                <a:endParaRPr lang="en-US" sz="2000" dirty="0">
                  <a:solidFill>
                    <a:prstClr val="black"/>
                  </a:solidFill>
                  <a:latin typeface="Century Gothic" panose="020B0502020202020204"/>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7014331" y="3126808"/>
                <a:ext cx="1025281" cy="307777"/>
              </a:xfrm>
              <a:prstGeom prst="rect">
                <a:avLst/>
              </a:prstGeom>
              <a:blipFill rotWithShape="0">
                <a:blip r:embed="rId2" cstate="print"/>
                <a:stretch>
                  <a:fillRect l="-5357" r="-4167" b="-20000"/>
                </a:stretch>
              </a:blipFill>
            </p:spPr>
            <p:txBody>
              <a:bodyPr/>
              <a:lstStyle/>
              <a:p>
                <a:r>
                  <a:rPr lang="en-US">
                    <a:noFill/>
                  </a:rPr>
                  <a:t> </a:t>
                </a:r>
              </a:p>
            </p:txBody>
          </p:sp>
        </mc:Fallback>
      </mc:AlternateContent>
      <p:pic>
        <p:nvPicPr>
          <p:cNvPr id="16" name="Picture 15"/>
          <p:cNvPicPr>
            <a:picLocks noChangeAspect="1"/>
          </p:cNvPicPr>
          <p:nvPr/>
        </p:nvPicPr>
        <p:blipFill>
          <a:blip r:embed="rId3" cstate="print"/>
          <a:stretch>
            <a:fillRect/>
          </a:stretch>
        </p:blipFill>
        <p:spPr>
          <a:xfrm>
            <a:off x="1153192" y="1936706"/>
            <a:ext cx="5239688" cy="310400"/>
          </a:xfrm>
          <a:prstGeom prst="rect">
            <a:avLst/>
          </a:prstGeom>
        </p:spPr>
      </p:pic>
      <p:pic>
        <p:nvPicPr>
          <p:cNvPr id="17" name="Picture 16"/>
          <p:cNvPicPr>
            <a:picLocks noChangeAspect="1"/>
          </p:cNvPicPr>
          <p:nvPr/>
        </p:nvPicPr>
        <p:blipFill>
          <a:blip r:embed="rId4" cstate="print"/>
          <a:stretch>
            <a:fillRect/>
          </a:stretch>
        </p:blipFill>
        <p:spPr>
          <a:xfrm>
            <a:off x="1153192" y="2249773"/>
            <a:ext cx="4890375" cy="349200"/>
          </a:xfrm>
          <a:prstGeom prst="rect">
            <a:avLst/>
          </a:prstGeom>
        </p:spPr>
      </p:pic>
      <p:sp>
        <p:nvSpPr>
          <p:cNvPr id="19" name="TextBox 18"/>
          <p:cNvSpPr txBox="1"/>
          <p:nvPr/>
        </p:nvSpPr>
        <p:spPr>
          <a:xfrm>
            <a:off x="7353985" y="4902903"/>
            <a:ext cx="1600377" cy="707886"/>
          </a:xfrm>
          <a:prstGeom prst="rect">
            <a:avLst/>
          </a:prstGeom>
          <a:noFill/>
        </p:spPr>
        <p:txBody>
          <a:bodyPr wrap="square" rtlCol="0">
            <a:spAutoFit/>
          </a:bodyPr>
          <a:lstStyle/>
          <a:p>
            <a:pPr algn="ctr"/>
            <a:r>
              <a:rPr lang="en-US" sz="2000" i="1" dirty="0" err="1">
                <a:solidFill>
                  <a:srgbClr val="0070C0"/>
                </a:solidFill>
                <a:latin typeface="Times New Roman" panose="02020603050405020304" pitchFamily="18" charset="0"/>
                <a:cs typeface="Times New Roman" panose="02020603050405020304" pitchFamily="18" charset="0"/>
              </a:rPr>
              <a:t>mn</a:t>
            </a:r>
            <a:r>
              <a:rPr lang="en-US" sz="2000" dirty="0">
                <a:solidFill>
                  <a:srgbClr val="0070C0"/>
                </a:solidFill>
                <a:latin typeface="Times New Roman" panose="02020603050405020304" pitchFamily="18" charset="0"/>
                <a:cs typeface="Times New Roman" panose="02020603050405020304" pitchFamily="18" charset="0"/>
              </a:rPr>
              <a:t> are the mode number</a:t>
            </a:r>
          </a:p>
        </p:txBody>
      </p:sp>
      <p:pic>
        <p:nvPicPr>
          <p:cNvPr id="20" name="Picture 19"/>
          <p:cNvPicPr>
            <a:picLocks noChangeAspect="1"/>
          </p:cNvPicPr>
          <p:nvPr/>
        </p:nvPicPr>
        <p:blipFill>
          <a:blip r:embed="rId5" cstate="print"/>
          <a:stretch>
            <a:fillRect/>
          </a:stretch>
        </p:blipFill>
        <p:spPr>
          <a:xfrm>
            <a:off x="976733" y="3023764"/>
            <a:ext cx="5402700" cy="593640"/>
          </a:xfrm>
          <a:prstGeom prst="rect">
            <a:avLst/>
          </a:prstGeom>
        </p:spPr>
      </p:pic>
      <p:pic>
        <p:nvPicPr>
          <p:cNvPr id="21" name="Picture 20"/>
          <p:cNvPicPr>
            <a:picLocks noChangeAspect="1"/>
          </p:cNvPicPr>
          <p:nvPr/>
        </p:nvPicPr>
        <p:blipFill>
          <a:blip r:embed="rId6" cstate="print"/>
          <a:stretch>
            <a:fillRect/>
          </a:stretch>
        </p:blipFill>
        <p:spPr>
          <a:xfrm>
            <a:off x="1072979" y="4019729"/>
            <a:ext cx="5050800" cy="610453"/>
          </a:xfrm>
          <a:prstGeom prst="rect">
            <a:avLst/>
          </a:prstGeom>
        </p:spPr>
      </p:pic>
      <p:pic>
        <p:nvPicPr>
          <p:cNvPr id="22" name="Picture 21"/>
          <p:cNvPicPr>
            <a:picLocks noChangeAspect="1"/>
          </p:cNvPicPr>
          <p:nvPr/>
        </p:nvPicPr>
        <p:blipFill>
          <a:blip r:embed="rId7" cstate="print"/>
          <a:stretch>
            <a:fillRect/>
          </a:stretch>
        </p:blipFill>
        <p:spPr>
          <a:xfrm>
            <a:off x="1072978" y="4724400"/>
            <a:ext cx="5009400" cy="620800"/>
          </a:xfrm>
          <a:prstGeom prst="rect">
            <a:avLst/>
          </a:prstGeom>
        </p:spPr>
      </p:pic>
      <p:pic>
        <p:nvPicPr>
          <p:cNvPr id="23" name="Picture 22"/>
          <p:cNvPicPr>
            <a:picLocks noChangeAspect="1"/>
          </p:cNvPicPr>
          <p:nvPr/>
        </p:nvPicPr>
        <p:blipFill>
          <a:blip r:embed="rId8" cstate="print"/>
          <a:stretch>
            <a:fillRect/>
          </a:stretch>
        </p:blipFill>
        <p:spPr>
          <a:xfrm>
            <a:off x="1035424" y="5439418"/>
            <a:ext cx="4926600" cy="600107"/>
          </a:xfrm>
          <a:prstGeom prst="rect">
            <a:avLst/>
          </a:prstGeom>
        </p:spPr>
      </p:pic>
      <p:pic>
        <p:nvPicPr>
          <p:cNvPr id="24" name="Picture 23"/>
          <p:cNvPicPr>
            <a:picLocks noChangeAspect="1"/>
          </p:cNvPicPr>
          <p:nvPr/>
        </p:nvPicPr>
        <p:blipFill>
          <a:blip r:embed="rId9" cstate="print"/>
          <a:stretch>
            <a:fillRect/>
          </a:stretch>
        </p:blipFill>
        <p:spPr>
          <a:xfrm>
            <a:off x="1035424" y="6143612"/>
            <a:ext cx="5175000" cy="600107"/>
          </a:xfrm>
          <a:prstGeom prst="rect">
            <a:avLst/>
          </a:prstGeom>
        </p:spPr>
      </p:pic>
      <p:sp>
        <p:nvSpPr>
          <p:cNvPr id="3" name="灯片编号占位符 2">
            <a:extLst>
              <a:ext uri="{FF2B5EF4-FFF2-40B4-BE49-F238E27FC236}">
                <a16:creationId xmlns:a16="http://schemas.microsoft.com/office/drawing/2014/main" id="{C9A241F5-7337-4C73-8FF7-61FF7888C3D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66</a:t>
            </a:fld>
            <a:endParaRPr lang="en-US"/>
          </a:p>
        </p:txBody>
      </p:sp>
    </p:spTree>
    <p:extLst>
      <p:ext uri="{BB962C8B-B14F-4D97-AF65-F5344CB8AC3E}">
        <p14:creationId xmlns:p14="http://schemas.microsoft.com/office/powerpoint/2010/main" val="37378141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TM Modes</a:t>
            </a:r>
          </a:p>
        </p:txBody>
      </p:sp>
      <p:sp>
        <p:nvSpPr>
          <p:cNvPr id="4" name="TextBox 3"/>
          <p:cNvSpPr txBox="1"/>
          <p:nvPr/>
        </p:nvSpPr>
        <p:spPr>
          <a:xfrm>
            <a:off x="228600" y="1495961"/>
            <a:ext cx="4343400"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1. Phase constant</a:t>
            </a:r>
          </a:p>
          <a:p>
            <a:r>
              <a:rPr lang="en-US" sz="2000" i="1" dirty="0">
                <a:latin typeface="Times New Roman" panose="02020603050405020304" pitchFamily="18" charset="0"/>
                <a:cs typeface="Times New Roman" panose="02020603050405020304" pitchFamily="18" charset="0"/>
              </a:rPr>
              <a:t>For a wave travelling inside the guide along the </a:t>
            </a:r>
            <a:r>
              <a:rPr lang="en-US" sz="2000" i="1" dirty="0" err="1">
                <a:latin typeface="Times New Roman" panose="02020603050405020304" pitchFamily="18" charset="0"/>
                <a:cs typeface="Times New Roman" panose="02020603050405020304" pitchFamily="18" charset="0"/>
              </a:rPr>
              <a:t>z</a:t>
            </a:r>
            <a:r>
              <a:rPr lang="en-US" sz="2000" i="1" dirty="0">
                <a:latin typeface="Times New Roman" panose="02020603050405020304" pitchFamily="18" charset="0"/>
                <a:cs typeface="Times New Roman" panose="02020603050405020304" pitchFamily="18" charset="0"/>
              </a:rPr>
              <a:t>-direction, its phase factor is </a:t>
            </a:r>
            <a:r>
              <a:rPr lang="en-US" sz="2000" i="1" dirty="0" err="1">
                <a:latin typeface="Times New Roman" panose="02020603050405020304" pitchFamily="18" charset="0"/>
                <a:cs typeface="Times New Roman" panose="02020603050405020304" pitchFamily="18" charset="0"/>
              </a:rPr>
              <a:t>e</a:t>
            </a:r>
            <a:r>
              <a:rPr lang="en-US" sz="2000" dirty="0" err="1">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jβz</a:t>
            </a:r>
            <a:r>
              <a:rPr lang="en-US" sz="2000" i="1" dirty="0">
                <a:latin typeface="Times New Roman" panose="02020603050405020304" pitchFamily="18" charset="0"/>
                <a:cs typeface="Times New Roman" panose="02020603050405020304" pitchFamily="18" charset="0"/>
              </a:rPr>
              <a:t> with:</a:t>
            </a: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52400" y="4236184"/>
            <a:ext cx="4572000" cy="1631216"/>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2. Cutoff Frequency</a:t>
            </a:r>
          </a:p>
          <a:p>
            <a:r>
              <a:rPr lang="en-US" sz="2000" dirty="0">
                <a:latin typeface="Times New Roman" panose="02020603050405020304" pitchFamily="18" charset="0"/>
                <a:cs typeface="Times New Roman" panose="02020603050405020304" pitchFamily="18" charset="0"/>
              </a:rPr>
              <a:t>Corresponding to each mode (</a:t>
            </a:r>
            <a:r>
              <a:rPr lang="en-US" sz="2000" i="1" dirty="0">
                <a:latin typeface="Times New Roman" panose="02020603050405020304" pitchFamily="18" charset="0"/>
                <a:cs typeface="Times New Roman" panose="02020603050405020304" pitchFamily="18" charset="0"/>
              </a:rPr>
              <a:t>m, n</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 there is a </a:t>
            </a:r>
            <a:r>
              <a:rPr lang="en-US" sz="2000" b="1" i="1" dirty="0">
                <a:solidFill>
                  <a:srgbClr val="FF0000"/>
                </a:solidFill>
                <a:latin typeface="Times New Roman" panose="02020603050405020304" pitchFamily="18" charset="0"/>
                <a:cs typeface="Times New Roman" panose="02020603050405020304" pitchFamily="18" charset="0"/>
              </a:rPr>
              <a:t>cutoff frequency </a:t>
            </a:r>
            <a:r>
              <a:rPr lang="en-US" sz="2000" b="1" i="1" dirty="0" err="1">
                <a:solidFill>
                  <a:srgbClr val="FF0000"/>
                </a:solidFill>
                <a:latin typeface="Times New Roman" panose="02020603050405020304" pitchFamily="18" charset="0"/>
                <a:cs typeface="Times New Roman" panose="02020603050405020304" pitchFamily="18" charset="0"/>
              </a:rPr>
              <a:t>fmn</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at which β = 0.  By </a:t>
            </a:r>
            <a:r>
              <a:rPr lang="en-US" sz="2000" dirty="0">
                <a:latin typeface="Times New Roman" panose="02020603050405020304" pitchFamily="18" charset="0"/>
                <a:cs typeface="Times New Roman" panose="02020603050405020304" pitchFamily="18" charset="0"/>
              </a:rPr>
              <a:t>setting </a:t>
            </a:r>
            <a:r>
              <a:rPr lang="en-US" sz="2000" i="1" dirty="0" err="1">
                <a:latin typeface="Times New Roman" panose="02020603050405020304" pitchFamily="18" charset="0"/>
                <a:cs typeface="Times New Roman" panose="02020603050405020304" pitchFamily="18" charset="0"/>
              </a:rPr>
              <a:t>β</a:t>
            </a:r>
            <a:r>
              <a:rPr lang="en-US" sz="2000" i="1" dirty="0">
                <a:latin typeface="Times New Roman" panose="02020603050405020304" pitchFamily="18" charset="0"/>
                <a:cs typeface="Times New Roman" panose="02020603050405020304" pitchFamily="18" charset="0"/>
              </a:rPr>
              <a:t> = 0 in Eq. (8.105) and then solving for </a:t>
            </a:r>
            <a:r>
              <a:rPr lang="en-US" sz="2000" i="1" dirty="0" err="1">
                <a:latin typeface="Times New Roman" panose="02020603050405020304" pitchFamily="18" charset="0"/>
                <a:cs typeface="Times New Roman" panose="02020603050405020304" pitchFamily="18" charset="0"/>
              </a:rPr>
              <a:t>f</a:t>
            </a:r>
            <a:r>
              <a:rPr lang="en-US" sz="2000" i="1" dirty="0">
                <a:latin typeface="Times New Roman" panose="02020603050405020304" pitchFamily="18" charset="0"/>
                <a:cs typeface="Times New Roman" panose="02020603050405020304" pitchFamily="18" charset="0"/>
              </a:rPr>
              <a:t>, we have</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572000" y="1515070"/>
            <a:ext cx="4572000" cy="1015663"/>
          </a:xfrm>
          <a:prstGeom prst="rect">
            <a:avLst/>
          </a:prstGeom>
          <a:noFill/>
        </p:spPr>
        <p:txBody>
          <a:bodyPr wrap="square" rtlCol="0">
            <a:spAutoFit/>
          </a:bodyPr>
          <a:lstStyle/>
          <a:p>
            <a:r>
              <a:rPr lang="en-US" sz="2000" i="1" dirty="0">
                <a:solidFill>
                  <a:srgbClr val="3366FF"/>
                </a:solidFill>
                <a:latin typeface="Times New Roman" panose="02020603050405020304" pitchFamily="18" charset="0"/>
                <a:cs typeface="Times New Roman" panose="02020603050405020304" pitchFamily="18" charset="0"/>
              </a:rPr>
              <a:t>A wave, in a given mode, can propagate through the guide only if its frequency </a:t>
            </a:r>
            <a:r>
              <a:rPr lang="en-US" sz="2000" i="1" dirty="0" err="1">
                <a:solidFill>
                  <a:srgbClr val="3366FF"/>
                </a:solidFill>
                <a:latin typeface="Times New Roman" panose="02020603050405020304" pitchFamily="18" charset="0"/>
                <a:cs typeface="Times New Roman" panose="02020603050405020304" pitchFamily="18" charset="0"/>
              </a:rPr>
              <a:t>f</a:t>
            </a:r>
            <a:r>
              <a:rPr lang="en-US" sz="2000" i="1" dirty="0">
                <a:solidFill>
                  <a:srgbClr val="3366FF"/>
                </a:solidFill>
                <a:latin typeface="Times New Roman" panose="02020603050405020304" pitchFamily="18" charset="0"/>
                <a:cs typeface="Times New Roman" panose="02020603050405020304" pitchFamily="18" charset="0"/>
              </a:rPr>
              <a:t> &gt; </a:t>
            </a:r>
            <a:r>
              <a:rPr lang="en-US" sz="2000" i="1" dirty="0" err="1">
                <a:solidFill>
                  <a:srgbClr val="3366FF"/>
                </a:solidFill>
                <a:latin typeface="Times New Roman" panose="02020603050405020304" pitchFamily="18" charset="0"/>
                <a:cs typeface="Times New Roman" panose="02020603050405020304" pitchFamily="18" charset="0"/>
              </a:rPr>
              <a:t>fmn</a:t>
            </a:r>
            <a:r>
              <a:rPr lang="en-US" sz="2000" i="1" dirty="0">
                <a:solidFill>
                  <a:srgbClr val="3366FF"/>
                </a:solidFill>
                <a:latin typeface="Times New Roman" panose="02020603050405020304" pitchFamily="18" charset="0"/>
                <a:cs typeface="Times New Roman" panose="02020603050405020304" pitchFamily="18" charset="0"/>
              </a:rPr>
              <a:t>, as only then </a:t>
            </a:r>
            <a:r>
              <a:rPr lang="en-US" sz="2000" i="1" dirty="0" err="1">
                <a:solidFill>
                  <a:srgbClr val="3366FF"/>
                </a:solidFill>
                <a:latin typeface="Times New Roman" panose="02020603050405020304" pitchFamily="18" charset="0"/>
                <a:cs typeface="Times New Roman" panose="02020603050405020304" pitchFamily="18" charset="0"/>
              </a:rPr>
              <a:t>β</a:t>
            </a:r>
            <a:r>
              <a:rPr lang="en-US" sz="2000" i="1" dirty="0">
                <a:solidFill>
                  <a:srgbClr val="3366FF"/>
                </a:solidFill>
                <a:latin typeface="Times New Roman" panose="02020603050405020304" pitchFamily="18" charset="0"/>
                <a:cs typeface="Times New Roman" panose="02020603050405020304" pitchFamily="18" charset="0"/>
              </a:rPr>
              <a:t> = real.</a:t>
            </a:r>
            <a:endParaRPr lang="en-US" sz="2000" dirty="0">
              <a:solidFill>
                <a:srgbClr val="3366FF"/>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800600" y="2602468"/>
            <a:ext cx="1951816"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3. Phase Velocity</a:t>
            </a:r>
          </a:p>
        </p:txBody>
      </p:sp>
      <p:sp>
        <p:nvSpPr>
          <p:cNvPr id="12" name="TextBox 11"/>
          <p:cNvSpPr txBox="1"/>
          <p:nvPr/>
        </p:nvSpPr>
        <p:spPr>
          <a:xfrm>
            <a:off x="4800600" y="4191000"/>
            <a:ext cx="3585787"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4. Wave Impedance in the Guide</a:t>
            </a:r>
          </a:p>
        </p:txBody>
      </p:sp>
      <p:sp>
        <p:nvSpPr>
          <p:cNvPr id="14" name="TextBox 13"/>
          <p:cNvSpPr txBox="1"/>
          <p:nvPr/>
        </p:nvSpPr>
        <p:spPr>
          <a:xfrm>
            <a:off x="4800600" y="5715000"/>
            <a:ext cx="4343400" cy="1015663"/>
          </a:xfrm>
          <a:prstGeom prst="rect">
            <a:avLst/>
          </a:prstGeom>
          <a:noFill/>
        </p:spPr>
        <p:txBody>
          <a:bodyPr wrap="square" rtlCol="0">
            <a:spAutoFit/>
          </a:bodyPr>
          <a:lstStyle/>
          <a:p>
            <a:r>
              <a:rPr lang="en-US" sz="2000" dirty="0">
                <a:solidFill>
                  <a:srgbClr val="3366FF"/>
                </a:solidFill>
                <a:latin typeface="Times New Roman" panose="02020603050405020304" pitchFamily="18" charset="0"/>
                <a:cs typeface="Times New Roman" panose="02020603050405020304" pitchFamily="18" charset="0"/>
              </a:rPr>
              <a:t>Whereas properties 1 to 3 are common to both modes, property 4 is specific to TM modes.</a:t>
            </a:r>
          </a:p>
        </p:txBody>
      </p:sp>
      <p:pic>
        <p:nvPicPr>
          <p:cNvPr id="45058" name="Picture 2"/>
          <p:cNvPicPr>
            <a:picLocks noChangeAspect="1" noChangeArrowheads="1"/>
          </p:cNvPicPr>
          <p:nvPr/>
        </p:nvPicPr>
        <p:blipFill>
          <a:blip r:embed="rId2" cstate="print"/>
          <a:srcRect/>
          <a:stretch>
            <a:fillRect/>
          </a:stretch>
        </p:blipFill>
        <p:spPr bwMode="auto">
          <a:xfrm>
            <a:off x="76200" y="2777405"/>
            <a:ext cx="4495800" cy="1184995"/>
          </a:xfrm>
          <a:prstGeom prst="rect">
            <a:avLst/>
          </a:prstGeom>
          <a:noFill/>
          <a:ln w="9525">
            <a:noFill/>
            <a:miter lim="800000"/>
            <a:headEnd/>
            <a:tailEnd/>
          </a:ln>
        </p:spPr>
      </p:pic>
      <p:pic>
        <p:nvPicPr>
          <p:cNvPr id="45059" name="Picture 3"/>
          <p:cNvPicPr>
            <a:picLocks noChangeAspect="1" noChangeArrowheads="1"/>
          </p:cNvPicPr>
          <p:nvPr/>
        </p:nvPicPr>
        <p:blipFill>
          <a:blip r:embed="rId3" cstate="print"/>
          <a:srcRect/>
          <a:stretch>
            <a:fillRect/>
          </a:stretch>
        </p:blipFill>
        <p:spPr bwMode="auto">
          <a:xfrm>
            <a:off x="152400" y="5956372"/>
            <a:ext cx="4572000" cy="761125"/>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4572000" y="3048000"/>
            <a:ext cx="4495800" cy="727891"/>
          </a:xfrm>
          <a:prstGeom prst="rect">
            <a:avLst/>
          </a:prstGeom>
          <a:noFill/>
          <a:ln w="9525">
            <a:noFill/>
            <a:miter lim="800000"/>
            <a:headEnd/>
            <a:tailEnd/>
          </a:ln>
        </p:spPr>
      </p:pic>
      <p:pic>
        <p:nvPicPr>
          <p:cNvPr id="45061" name="Picture 5"/>
          <p:cNvPicPr>
            <a:picLocks noChangeAspect="1" noChangeArrowheads="1"/>
          </p:cNvPicPr>
          <p:nvPr/>
        </p:nvPicPr>
        <p:blipFill>
          <a:blip r:embed="rId5" cstate="print"/>
          <a:srcRect/>
          <a:stretch>
            <a:fillRect/>
          </a:stretch>
        </p:blipFill>
        <p:spPr bwMode="auto">
          <a:xfrm>
            <a:off x="4769920" y="4648200"/>
            <a:ext cx="4374080" cy="7620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5912EC3F-040A-474E-AA94-2B637F43496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lstStyle/>
          <a:p>
            <a:r>
              <a:rPr lang="en-US" dirty="0"/>
              <a:t>First TM Mode</a:t>
            </a:r>
          </a:p>
        </p:txBody>
      </p:sp>
      <p:sp>
        <p:nvSpPr>
          <p:cNvPr id="5" name="TextBox 4"/>
          <p:cNvSpPr txBox="1"/>
          <p:nvPr/>
        </p:nvSpPr>
        <p:spPr>
          <a:xfrm>
            <a:off x="0" y="1600200"/>
            <a:ext cx="4343400" cy="369332"/>
          </a:xfrm>
          <a:prstGeom prst="rect">
            <a:avLst/>
          </a:prstGeom>
          <a:noFill/>
        </p:spPr>
        <p:txBody>
          <a:bodyPr wrap="square" rtlCol="0">
            <a:spAutoFit/>
          </a:bodyPr>
          <a:lstStyle/>
          <a:p>
            <a:r>
              <a:rPr lang="en-US" i="1" dirty="0"/>
              <a:t> </a:t>
            </a:r>
            <a:endParaRPr lang="en-US" dirty="0"/>
          </a:p>
        </p:txBody>
      </p:sp>
      <p:pic>
        <p:nvPicPr>
          <p:cNvPr id="44034" name="Picture 2"/>
          <p:cNvPicPr>
            <a:picLocks noGrp="1" noChangeAspect="1" noChangeArrowheads="1"/>
          </p:cNvPicPr>
          <p:nvPr>
            <p:ph sz="quarter" idx="1"/>
          </p:nvPr>
        </p:nvPicPr>
        <p:blipFill>
          <a:blip r:embed="rId2" cstate="print"/>
          <a:srcRect/>
          <a:stretch>
            <a:fillRect/>
          </a:stretch>
        </p:blipFill>
        <p:spPr bwMode="auto">
          <a:xfrm>
            <a:off x="914400" y="3886200"/>
            <a:ext cx="3352800" cy="2852478"/>
          </a:xfrm>
          <a:prstGeom prst="rect">
            <a:avLst/>
          </a:prstGeom>
          <a:noFill/>
          <a:ln w="9525">
            <a:noFill/>
            <a:miter lim="800000"/>
            <a:headEnd/>
            <a:tailEnd/>
          </a:ln>
        </p:spPr>
      </p:pic>
      <p:pic>
        <p:nvPicPr>
          <p:cNvPr id="44036" name="Picture 4"/>
          <p:cNvPicPr>
            <a:picLocks noChangeAspect="1" noChangeArrowheads="1"/>
          </p:cNvPicPr>
          <p:nvPr/>
        </p:nvPicPr>
        <p:blipFill>
          <a:blip r:embed="rId3" cstate="print"/>
          <a:srcRect/>
          <a:stretch>
            <a:fillRect/>
          </a:stretch>
        </p:blipFill>
        <p:spPr bwMode="auto">
          <a:xfrm>
            <a:off x="5486400" y="728771"/>
            <a:ext cx="3657600" cy="6100655"/>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576789" y="3056429"/>
            <a:ext cx="3136050" cy="644080"/>
          </a:xfrm>
          <a:prstGeom prst="rect">
            <a:avLst/>
          </a:prstGeom>
        </p:spPr>
      </p:pic>
      <p:sp>
        <p:nvSpPr>
          <p:cNvPr id="12" name="Content Placeholder 4"/>
          <p:cNvSpPr txBox="1">
            <a:spLocks/>
          </p:cNvSpPr>
          <p:nvPr/>
        </p:nvSpPr>
        <p:spPr>
          <a:xfrm>
            <a:off x="-4481" y="1584244"/>
            <a:ext cx="5490882" cy="147218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It can be seen that if either of</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 0, all the fields are 0. So there is no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TM</a:t>
            </a:r>
            <a:r>
              <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a:t>
            </a:r>
            <a:r>
              <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 and the first TM mode or the lowest order TM mode is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11</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Its cutoff frequency is</a:t>
            </a:r>
          </a:p>
        </p:txBody>
      </p:sp>
      <p:sp>
        <p:nvSpPr>
          <p:cNvPr id="3" name="灯片编号占位符 2">
            <a:extLst>
              <a:ext uri="{FF2B5EF4-FFF2-40B4-BE49-F238E27FC236}">
                <a16:creationId xmlns:a16="http://schemas.microsoft.com/office/drawing/2014/main" id="{75207980-28C6-491E-9D50-BABE6400CAD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 Order</a:t>
            </a:r>
          </a:p>
        </p:txBody>
      </p:sp>
      <p:sp>
        <p:nvSpPr>
          <p:cNvPr id="7" name="Content Placeholder 4"/>
          <p:cNvSpPr txBox="1">
            <a:spLocks/>
          </p:cNvSpPr>
          <p:nvPr/>
        </p:nvSpPr>
        <p:spPr>
          <a:xfrm>
            <a:off x="838200" y="1752600"/>
            <a:ext cx="7620000" cy="145999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the higher order TE modes (all that other than TE</a:t>
            </a:r>
            <a:r>
              <a:rPr kumimoji="0" lang="en-US" sz="24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10</a:t>
            </a:r>
            <a:r>
              <a:rPr kumimoji="0" lang="en-US"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all the TM modes, you need to determine the order of modes by calculating their cutoff wavenumber or cutoff frequency</a:t>
            </a:r>
          </a:p>
        </p:txBody>
      </p:sp>
      <p:sp>
        <p:nvSpPr>
          <p:cNvPr id="3" name="灯片编号占位符 2">
            <a:extLst>
              <a:ext uri="{FF2B5EF4-FFF2-40B4-BE49-F238E27FC236}">
                <a16:creationId xmlns:a16="http://schemas.microsoft.com/office/drawing/2014/main" id="{554827F6-06FA-4982-B95C-D92DC6114AC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69</a:t>
            </a:fld>
            <a:endParaRPr lang="en-US"/>
          </a:p>
        </p:txBody>
      </p:sp>
    </p:spTree>
    <p:extLst>
      <p:ext uri="{BB962C8B-B14F-4D97-AF65-F5344CB8AC3E}">
        <p14:creationId xmlns:p14="http://schemas.microsoft.com/office/powerpoint/2010/main" val="7746636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153400" cy="990600"/>
          </a:xfrm>
        </p:spPr>
        <p:txBody>
          <a:bodyPr>
            <a:normAutofit/>
          </a:bodyPr>
          <a:lstStyle/>
          <a:p>
            <a:r>
              <a:rPr lang="en-US" sz="3600" dirty="0"/>
              <a:t>Boundary Conditions</a:t>
            </a:r>
          </a:p>
        </p:txBody>
      </p:sp>
      <p:sp>
        <p:nvSpPr>
          <p:cNvPr id="9" name="Content Placeholder 8"/>
          <p:cNvSpPr>
            <a:spLocks noGrp="1"/>
          </p:cNvSpPr>
          <p:nvPr>
            <p:ph sz="quarter" idx="1"/>
          </p:nvPr>
        </p:nvSpPr>
        <p:spPr>
          <a:xfrm flipH="1">
            <a:off x="8766048" y="1600200"/>
            <a:ext cx="149352" cy="4495800"/>
          </a:xfrm>
        </p:spPr>
        <p:txBody>
          <a:bodyPr/>
          <a:lstStyle/>
          <a:p>
            <a:r>
              <a:rPr lang="en-US" dirty="0"/>
              <a:t> </a:t>
            </a:r>
          </a:p>
        </p:txBody>
      </p:sp>
      <p:sp>
        <p:nvSpPr>
          <p:cNvPr id="14" name="TextBox 13"/>
          <p:cNvSpPr txBox="1"/>
          <p:nvPr/>
        </p:nvSpPr>
        <p:spPr>
          <a:xfrm>
            <a:off x="158496" y="680728"/>
            <a:ext cx="1594104" cy="461665"/>
          </a:xfrm>
          <a:prstGeom prst="rect">
            <a:avLst/>
          </a:prstGeom>
          <a:noFill/>
        </p:spPr>
        <p:txBody>
          <a:bodyPr wrap="square" rtlCol="0">
            <a:spAutoFit/>
          </a:bodyPr>
          <a:lstStyle/>
          <a:p>
            <a:pPr algn="ctr"/>
            <a:r>
              <a:rPr lang="en-US" sz="2400" b="1" dirty="0">
                <a:solidFill>
                  <a:srgbClr val="FF0000"/>
                </a:solidFill>
              </a:rPr>
              <a:t>Total fields</a:t>
            </a:r>
          </a:p>
        </p:txBody>
      </p:sp>
      <p:sp>
        <p:nvSpPr>
          <p:cNvPr id="17" name="TextBox 16"/>
          <p:cNvSpPr txBox="1"/>
          <p:nvPr/>
        </p:nvSpPr>
        <p:spPr>
          <a:xfrm>
            <a:off x="5334000" y="2819400"/>
            <a:ext cx="1621608" cy="400110"/>
          </a:xfrm>
          <a:prstGeom prst="rect">
            <a:avLst/>
          </a:prstGeom>
          <a:noFill/>
        </p:spPr>
        <p:txBody>
          <a:bodyPr wrap="none" rtlCol="0">
            <a:spAutoFit/>
          </a:bodyPr>
          <a:lstStyle/>
          <a:p>
            <a:r>
              <a:rPr lang="en-US" sz="2000" dirty="0">
                <a:solidFill>
                  <a:srgbClr val="C00000"/>
                </a:solidFill>
              </a:rPr>
              <a:t>Solution gives:</a:t>
            </a:r>
          </a:p>
        </p:txBody>
      </p:sp>
      <p:pic>
        <p:nvPicPr>
          <p:cNvPr id="8194" name="Picture 2"/>
          <p:cNvPicPr>
            <a:picLocks noChangeAspect="1" noChangeArrowheads="1"/>
          </p:cNvPicPr>
          <p:nvPr/>
        </p:nvPicPr>
        <p:blipFill>
          <a:blip r:embed="rId2" cstate="print"/>
          <a:srcRect/>
          <a:stretch>
            <a:fillRect/>
          </a:stretch>
        </p:blipFill>
        <p:spPr bwMode="auto">
          <a:xfrm>
            <a:off x="4848117" y="0"/>
            <a:ext cx="4295884" cy="2645953"/>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0" y="1219200"/>
            <a:ext cx="4845378" cy="42672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539552" y="5861495"/>
            <a:ext cx="3394720" cy="955582"/>
          </a:xfrm>
          <a:prstGeom prst="rect">
            <a:avLst/>
          </a:prstGeom>
          <a:noFill/>
          <a:ln w="9525">
            <a:noFill/>
            <a:miter lim="800000"/>
            <a:headEnd/>
            <a:tailEnd/>
          </a:ln>
        </p:spPr>
      </p:pic>
      <p:pic>
        <p:nvPicPr>
          <p:cNvPr id="18" name="Picture 3"/>
          <p:cNvPicPr>
            <a:picLocks noChangeAspect="1" noChangeArrowheads="1"/>
          </p:cNvPicPr>
          <p:nvPr/>
        </p:nvPicPr>
        <p:blipFill>
          <a:blip r:embed="rId2" cstate="print"/>
          <a:srcRect/>
          <a:stretch>
            <a:fillRect/>
          </a:stretch>
        </p:blipFill>
        <p:spPr bwMode="auto">
          <a:xfrm>
            <a:off x="4800600" y="0"/>
            <a:ext cx="4343400" cy="2675219"/>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clrChange>
              <a:clrFrom>
                <a:srgbClr val="FFFFFF"/>
              </a:clrFrom>
              <a:clrTo>
                <a:srgbClr val="FFFFFF">
                  <a:alpha val="0"/>
                </a:srgbClr>
              </a:clrTo>
            </a:clrChange>
            <a:duotone>
              <a:schemeClr val="accent6">
                <a:shade val="45000"/>
                <a:satMod val="135000"/>
              </a:schemeClr>
              <a:prstClr val="white"/>
            </a:duotone>
          </a:blip>
          <a:srcRect/>
          <a:stretch>
            <a:fillRect/>
          </a:stretch>
        </p:blipFill>
        <p:spPr bwMode="auto">
          <a:xfrm>
            <a:off x="4876800" y="3168380"/>
            <a:ext cx="4267200" cy="3648697"/>
          </a:xfrm>
          <a:prstGeom prst="rect">
            <a:avLst/>
          </a:prstGeom>
          <a:noFill/>
          <a:ln w="9525">
            <a:noFill/>
            <a:miter lim="800000"/>
            <a:headEnd/>
            <a:tailEnd/>
          </a:ln>
        </p:spPr>
      </p:pic>
      <p:sp>
        <p:nvSpPr>
          <p:cNvPr id="3" name="TextBox 2"/>
          <p:cNvSpPr txBox="1"/>
          <p:nvPr/>
        </p:nvSpPr>
        <p:spPr>
          <a:xfrm>
            <a:off x="7086600" y="4419600"/>
            <a:ext cx="2057400" cy="400110"/>
          </a:xfrm>
          <a:prstGeom prst="rect">
            <a:avLst/>
          </a:prstGeom>
          <a:noFill/>
        </p:spPr>
        <p:txBody>
          <a:bodyPr wrap="square" rtlCol="0">
            <a:spAutoFit/>
          </a:bodyPr>
          <a:lstStyle/>
          <a:p>
            <a:r>
              <a:rPr lang="en-US" sz="2000" dirty="0">
                <a:solidFill>
                  <a:srgbClr val="C00000"/>
                </a:solidFill>
                <a:latin typeface="Gill Sans MT" panose="020B0502020104020203" pitchFamily="34" charset="0"/>
              </a:rPr>
              <a:t>Defined by E field</a:t>
            </a:r>
          </a:p>
        </p:txBody>
      </p:sp>
      <p:sp>
        <p:nvSpPr>
          <p:cNvPr id="15" name="TextBox 14"/>
          <p:cNvSpPr txBox="1"/>
          <p:nvPr/>
        </p:nvSpPr>
        <p:spPr>
          <a:xfrm>
            <a:off x="152400" y="5410200"/>
            <a:ext cx="2567947" cy="400110"/>
          </a:xfrm>
          <a:prstGeom prst="rect">
            <a:avLst/>
          </a:prstGeom>
          <a:solidFill>
            <a:srgbClr val="FFFF00"/>
          </a:solidFill>
        </p:spPr>
        <p:txBody>
          <a:bodyPr wrap="none" rtlCol="0">
            <a:spAutoFit/>
          </a:bodyPr>
          <a:lstStyle/>
          <a:p>
            <a:r>
              <a:rPr lang="en-US" sz="2000" dirty="0">
                <a:solidFill>
                  <a:srgbClr val="C00000"/>
                </a:solidFill>
                <a:latin typeface="Gill Sans MT" panose="020B0502020104020203" pitchFamily="34" charset="0"/>
              </a:rPr>
              <a:t>At the boundary </a:t>
            </a:r>
            <a:r>
              <a:rPr lang="en-US" sz="2000" i="1" dirty="0">
                <a:solidFill>
                  <a:srgbClr val="C00000"/>
                </a:solidFill>
                <a:latin typeface="Gill Sans MT" panose="020B0502020104020203" pitchFamily="34" charset="0"/>
              </a:rPr>
              <a:t>z</a:t>
            </a:r>
            <a:r>
              <a:rPr lang="en-US" sz="2000" dirty="0">
                <a:solidFill>
                  <a:srgbClr val="C00000"/>
                </a:solidFill>
                <a:latin typeface="Gill Sans MT" panose="020B0502020104020203" pitchFamily="34" charset="0"/>
              </a:rPr>
              <a:t> = 0:</a:t>
            </a:r>
          </a:p>
        </p:txBody>
      </p:sp>
      <p:sp>
        <p:nvSpPr>
          <p:cNvPr id="16" name="圆角矩形 15"/>
          <p:cNvSpPr/>
          <p:nvPr/>
        </p:nvSpPr>
        <p:spPr>
          <a:xfrm>
            <a:off x="1907704" y="666334"/>
            <a:ext cx="2747127" cy="806612"/>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Field Summation Theorem</a:t>
            </a:r>
            <a:endParaRPr lang="en-US" altLang="zh-CN" sz="1400" dirty="0" smtClean="0">
              <a:solidFill>
                <a:schemeClr val="tx1"/>
              </a:solidFill>
              <a:latin typeface="Gill Sans MT" panose="020B0502020104020203" pitchFamily="34" charset="0"/>
            </a:endParaRPr>
          </a:p>
          <a:p>
            <a:pPr algn="just">
              <a:lnSpc>
                <a:spcPct val="150000"/>
              </a:lnSpc>
            </a:pPr>
            <a:r>
              <a:rPr lang="zh-CN" altLang="en-US" sz="1400" b="1" dirty="0">
                <a:solidFill>
                  <a:schemeClr val="accent6">
                    <a:lumMod val="60000"/>
                    <a:lumOff val="40000"/>
                  </a:schemeClr>
                </a:solidFill>
                <a:latin typeface="Gill Sans MT" panose="020B0502020104020203" pitchFamily="34" charset="0"/>
              </a:rPr>
              <a:t>🌙</a:t>
            </a: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How about power?</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Degenerate Modes</a:t>
            </a:r>
          </a:p>
        </p:txBody>
      </p:sp>
      <p:sp>
        <p:nvSpPr>
          <p:cNvPr id="7" name="Content Placeholder 4"/>
          <p:cNvSpPr txBox="1">
            <a:spLocks/>
          </p:cNvSpPr>
          <p:nvPr/>
        </p:nvSpPr>
        <p:spPr>
          <a:xfrm>
            <a:off x="914400" y="1752600"/>
            <a:ext cx="7467600" cy="19751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It can be seen that all the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TE</a:t>
            </a:r>
            <a:r>
              <a:rPr kumimoji="0" lang="en-US" sz="2000" b="0" i="1" u="none" strike="noStrike" kern="1200" cap="none" spc="0" normalizeH="0" baseline="-2500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modes and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TM</a:t>
            </a:r>
            <a:r>
              <a:rPr kumimoji="0" lang="en-US" sz="2000" b="0" i="1" u="none" strike="noStrike" kern="1200" cap="none" spc="0" normalizeH="0" baseline="-2500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modes with the same </a:t>
            </a:r>
            <a:r>
              <a:rPr kumimoji="0" lang="en-US" sz="2000" b="0"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(neither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 0) are degenerate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Besides this, for special relationship between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there are also other possible degenerate modes</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example, if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 2</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20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01</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are degenerate</a:t>
            </a:r>
          </a:p>
        </p:txBody>
      </p:sp>
      <p:sp>
        <p:nvSpPr>
          <p:cNvPr id="3" name="灯片编号占位符 2">
            <a:extLst>
              <a:ext uri="{FF2B5EF4-FFF2-40B4-BE49-F238E27FC236}">
                <a16:creationId xmlns:a16="http://schemas.microsoft.com/office/drawing/2014/main" id="{798E8DAD-5E58-45E8-98D8-29D1F1FB714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70</a:t>
            </a:fld>
            <a:endParaRPr lang="en-US"/>
          </a:p>
        </p:txBody>
      </p:sp>
    </p:spTree>
    <p:extLst>
      <p:ext uri="{BB962C8B-B14F-4D97-AF65-F5344CB8AC3E}">
        <p14:creationId xmlns:p14="http://schemas.microsoft.com/office/powerpoint/2010/main" val="19966434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Nonpropagating Modes</a:t>
            </a:r>
          </a:p>
        </p:txBody>
      </p:sp>
      <p:sp>
        <p:nvSpPr>
          <p:cNvPr id="8" name="Content Placeholder 4"/>
          <p:cNvSpPr txBox="1">
            <a:spLocks/>
          </p:cNvSpPr>
          <p:nvPr/>
        </p:nvSpPr>
        <p:spPr>
          <a:xfrm>
            <a:off x="838200" y="1676401"/>
            <a:ext cx="7620000" cy="2438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a mode that cannot propagate at a certain working frequency, i.e. with a cutoff frequency above the working frequency, it is called a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nonpropagating mode </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or an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evanescent mode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In this case, its propagation constant is purely imaginary. But need to note that for a propagation direction of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 imaginary propagation constant has to be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negative</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(as explained below) to make the wave exponentially decay</a:t>
            </a:r>
          </a:p>
        </p:txBody>
      </p:sp>
      <mc:AlternateContent xmlns:mc="http://schemas.openxmlformats.org/markup-compatibility/2006" xmlns:a14="http://schemas.microsoft.com/office/drawing/2010/main">
        <mc:Choice Requires="a14">
          <p:sp>
            <p:nvSpPr>
              <p:cNvPr id="9" name="TextBox 8"/>
              <p:cNvSpPr txBox="1"/>
              <p:nvPr/>
            </p:nvSpPr>
            <p:spPr>
              <a:xfrm>
                <a:off x="1600200" y="4191000"/>
                <a:ext cx="3283719"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prstClr val="black"/>
                          </a:solidFill>
                          <a:latin typeface="Cambria Math" panose="02040503050406030204" pitchFamily="18" charset="0"/>
                          <a:ea typeface="Cambria Math" panose="02040503050406030204" pitchFamily="18" charset="0"/>
                        </a:rPr>
                        <m:t>𝛽</m:t>
                      </m:r>
                      <m:r>
                        <a:rPr lang="en-US" sz="2000" i="1" smtClean="0">
                          <a:solidFill>
                            <a:prstClr val="black"/>
                          </a:solidFill>
                          <a:latin typeface="Cambria Math" panose="02040503050406030204" pitchFamily="18" charset="0"/>
                          <a:ea typeface="Cambria Math" panose="02040503050406030204" pitchFamily="18" charset="0"/>
                        </a:rPr>
                        <m:t>=</m:t>
                      </m:r>
                      <m:rad>
                        <m:radPr>
                          <m:degHide m:val="on"/>
                          <m:ctrlPr>
                            <a:rPr lang="en-US" sz="2000" i="1" smtClean="0">
                              <a:solidFill>
                                <a:prstClr val="black"/>
                              </a:solidFill>
                              <a:latin typeface="Cambria Math" panose="02040503050406030204" pitchFamily="18" charset="0"/>
                              <a:ea typeface="Cambria Math" panose="02040503050406030204" pitchFamily="18" charset="0"/>
                            </a:rPr>
                          </m:ctrlPr>
                        </m:radPr>
                        <m:deg/>
                        <m:e>
                          <m:sSup>
                            <m:sSupPr>
                              <m:ctrlPr>
                                <a:rPr lang="en-US" sz="2000" i="1" smtClean="0">
                                  <a:solidFill>
                                    <a:prstClr val="black"/>
                                  </a:solidFill>
                                  <a:latin typeface="Cambria Math" panose="02040503050406030204" pitchFamily="18" charset="0"/>
                                  <a:ea typeface="Cambria Math" panose="02040503050406030204" pitchFamily="18" charset="0"/>
                                </a:rPr>
                              </m:ctrlPr>
                            </m:sSupPr>
                            <m:e>
                              <m:r>
                                <a:rPr lang="en-US" sz="2000" i="1" smtClean="0">
                                  <a:solidFill>
                                    <a:prstClr val="black"/>
                                  </a:solidFill>
                                  <a:latin typeface="Cambria Math" panose="02040503050406030204" pitchFamily="18" charset="0"/>
                                  <a:ea typeface="Cambria Math" panose="02040503050406030204" pitchFamily="18" charset="0"/>
                                </a:rPr>
                                <m:t>𝑘</m:t>
                              </m:r>
                            </m:e>
                            <m:sup>
                              <m:r>
                                <a:rPr lang="en-US" sz="2000" i="1" smtClean="0">
                                  <a:solidFill>
                                    <a:prstClr val="black"/>
                                  </a:solidFill>
                                  <a:latin typeface="Cambria Math" panose="02040503050406030204" pitchFamily="18" charset="0"/>
                                  <a:ea typeface="Cambria Math" panose="02040503050406030204" pitchFamily="18" charset="0"/>
                                </a:rPr>
                                <m:t>2</m:t>
                              </m:r>
                            </m:sup>
                          </m:sSup>
                          <m:r>
                            <a:rPr lang="en-US" sz="2000" i="1" smtClean="0">
                              <a:solidFill>
                                <a:prstClr val="black"/>
                              </a:solidFill>
                              <a:latin typeface="Cambria Math" panose="02040503050406030204" pitchFamily="18" charset="0"/>
                              <a:ea typeface="Cambria Math" panose="02040503050406030204" pitchFamily="18" charset="0"/>
                            </a:rPr>
                            <m:t>−</m:t>
                          </m:r>
                          <m:sSubSup>
                            <m:sSubSupPr>
                              <m:ctrlPr>
                                <a:rPr lang="en-US" sz="2000" i="1" smtClean="0">
                                  <a:solidFill>
                                    <a:prstClr val="black"/>
                                  </a:solidFill>
                                  <a:latin typeface="Cambria Math" panose="02040503050406030204" pitchFamily="18" charset="0"/>
                                  <a:ea typeface="Cambria Math" panose="02040503050406030204" pitchFamily="18" charset="0"/>
                                </a:rPr>
                              </m:ctrlPr>
                            </m:sSubSupPr>
                            <m:e>
                              <m:r>
                                <a:rPr lang="en-US" sz="2000" i="1" smtClean="0">
                                  <a:solidFill>
                                    <a:prstClr val="black"/>
                                  </a:solidFill>
                                  <a:latin typeface="Cambria Math" panose="02040503050406030204" pitchFamily="18" charset="0"/>
                                  <a:ea typeface="Cambria Math" panose="02040503050406030204" pitchFamily="18" charset="0"/>
                                </a:rPr>
                                <m:t>𝑘</m:t>
                              </m:r>
                            </m:e>
                            <m:sub>
                              <m:r>
                                <a:rPr lang="en-US" sz="2000" i="1" smtClean="0">
                                  <a:solidFill>
                                    <a:prstClr val="black"/>
                                  </a:solidFill>
                                  <a:latin typeface="Cambria Math" panose="02040503050406030204" pitchFamily="18" charset="0"/>
                                  <a:ea typeface="Cambria Math" panose="02040503050406030204" pitchFamily="18" charset="0"/>
                                </a:rPr>
                                <m:t>𝑐</m:t>
                              </m:r>
                            </m:sub>
                            <m:sup>
                              <m:r>
                                <a:rPr lang="en-US" sz="2000" i="1" smtClean="0">
                                  <a:solidFill>
                                    <a:prstClr val="black"/>
                                  </a:solidFill>
                                  <a:latin typeface="Cambria Math" panose="02040503050406030204" pitchFamily="18" charset="0"/>
                                  <a:ea typeface="Cambria Math" panose="02040503050406030204" pitchFamily="18" charset="0"/>
                                </a:rPr>
                                <m:t>2</m:t>
                              </m:r>
                            </m:sup>
                          </m:sSubSup>
                        </m:e>
                      </m:rad>
                      <m:r>
                        <a:rPr lang="en-US" sz="2000" i="1" smtClean="0">
                          <a:solidFill>
                            <a:prstClr val="black"/>
                          </a:solidFill>
                          <a:latin typeface="Cambria Math" panose="02040503050406030204" pitchFamily="18" charset="0"/>
                          <a:ea typeface="Cambria Math" panose="02040503050406030204" pitchFamily="18" charset="0"/>
                        </a:rPr>
                        <m:t>=−</m:t>
                      </m:r>
                      <m:r>
                        <a:rPr lang="en-US" sz="2000" i="1" smtClean="0">
                          <a:solidFill>
                            <a:prstClr val="black"/>
                          </a:solidFill>
                          <a:latin typeface="Cambria Math" panose="02040503050406030204" pitchFamily="18" charset="0"/>
                          <a:ea typeface="Cambria Math" panose="02040503050406030204" pitchFamily="18" charset="0"/>
                        </a:rPr>
                        <m:t>𝑗</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sSup>
                            <m:sSupPr>
                              <m:ctrlPr>
                                <a:rPr lang="en-US" sz="2000" i="1">
                                  <a:solidFill>
                                    <a:prstClr val="black"/>
                                  </a:solidFill>
                                  <a:latin typeface="Cambria Math" panose="02040503050406030204" pitchFamily="18" charset="0"/>
                                  <a:ea typeface="Cambria Math" panose="02040503050406030204" pitchFamily="18" charset="0"/>
                                </a:rPr>
                              </m:ctrlPr>
                            </m:sSupPr>
                            <m:e>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𝑘</m:t>
                                  </m:r>
                                </m:e>
                                <m:sub>
                                  <m:r>
                                    <a:rPr lang="en-US" sz="2000" i="1">
                                      <a:solidFill>
                                        <a:prstClr val="black"/>
                                      </a:solidFill>
                                      <a:latin typeface="Cambria Math" panose="02040503050406030204" pitchFamily="18" charset="0"/>
                                      <a:ea typeface="Cambria Math" panose="02040503050406030204" pitchFamily="18" charset="0"/>
                                    </a:rPr>
                                    <m:t>𝑐</m:t>
                                  </m:r>
                                </m:sub>
                                <m:sup>
                                  <m:r>
                                    <a:rPr lang="en-US" sz="2000" i="1">
                                      <a:solidFill>
                                        <a:prstClr val="black"/>
                                      </a:solidFill>
                                      <a:latin typeface="Cambria Math" panose="02040503050406030204" pitchFamily="18" charset="0"/>
                                      <a:ea typeface="Cambria Math" panose="02040503050406030204" pitchFamily="18" charset="0"/>
                                    </a:rPr>
                                    <m:t>2</m:t>
                                  </m:r>
                                </m:sup>
                              </m:sSubSup>
                              <m:r>
                                <a:rPr lang="en-US" sz="2000" i="1" smtClean="0">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𝑘</m:t>
                              </m:r>
                            </m:e>
                            <m:sup>
                              <m:r>
                                <a:rPr lang="en-US" sz="2000" i="1">
                                  <a:solidFill>
                                    <a:prstClr val="black"/>
                                  </a:solidFill>
                                  <a:latin typeface="Cambria Math" panose="02040503050406030204" pitchFamily="18" charset="0"/>
                                  <a:ea typeface="Cambria Math" panose="02040503050406030204" pitchFamily="18" charset="0"/>
                                </a:rPr>
                                <m:t>2</m:t>
                              </m:r>
                            </m:sup>
                          </m:sSup>
                        </m:e>
                      </m:rad>
                    </m:oMath>
                  </m:oMathPara>
                </a14:m>
                <a:endParaRPr lang="en-US" sz="2000" dirty="0">
                  <a:solidFill>
                    <a:prstClr val="black"/>
                  </a:solidFill>
                  <a:latin typeface="Century Gothic" panose="020B0502020202020204"/>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600200" y="4191000"/>
                <a:ext cx="3283719" cy="626325"/>
              </a:xfrm>
              <a:prstGeom prst="rect">
                <a:avLst/>
              </a:prstGeom>
              <a:blipFill rotWithShape="0">
                <a:blip r:embed="rId2"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867400" y="4227002"/>
                <a:ext cx="1182311" cy="554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ea typeface="Cambria Math" panose="02040503050406030204" pitchFamily="18" charset="0"/>
                            </a:rPr>
                          </m:ctrlPr>
                        </m:sSupPr>
                        <m:e>
                          <m:r>
                            <a:rPr lang="en-US" sz="2000" b="0" i="1" smtClean="0">
                              <a:solidFill>
                                <a:prstClr val="black"/>
                              </a:solidFill>
                              <a:latin typeface="Cambria Math" panose="02040503050406030204" pitchFamily="18" charset="0"/>
                              <a:ea typeface="Cambria Math" panose="02040503050406030204" pitchFamily="18" charset="0"/>
                            </a:rPr>
                            <m:t>𝑒</m:t>
                          </m:r>
                        </m:e>
                        <m:sup>
                          <m:r>
                            <a:rPr lang="en-US" sz="2000" i="1">
                              <a:solidFill>
                                <a:prstClr val="black"/>
                              </a:solidFill>
                              <a:latin typeface="Cambria Math" panose="02040503050406030204" pitchFamily="18" charset="0"/>
                              <a:ea typeface="Cambria Math" panose="02040503050406030204" pitchFamily="18" charset="0"/>
                            </a:rPr>
                            <m:t>−</m:t>
                          </m:r>
                          <m:r>
                            <a:rPr lang="en-US" sz="2000" b="0" i="1" smtClean="0">
                              <a:solidFill>
                                <a:prstClr val="black"/>
                              </a:solidFill>
                              <a:latin typeface="Cambria Math" panose="02040503050406030204" pitchFamily="18" charset="0"/>
                              <a:ea typeface="Cambria Math" panose="02040503050406030204" pitchFamily="18" charset="0"/>
                            </a:rPr>
                            <m:t>𝑧</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sSup>
                                <m:sSupPr>
                                  <m:ctrlPr>
                                    <a:rPr lang="en-US" sz="2000" i="1">
                                      <a:solidFill>
                                        <a:prstClr val="black"/>
                                      </a:solidFill>
                                      <a:latin typeface="Cambria Math" panose="02040503050406030204" pitchFamily="18" charset="0"/>
                                      <a:ea typeface="Cambria Math" panose="02040503050406030204" pitchFamily="18" charset="0"/>
                                    </a:rPr>
                                  </m:ctrlPr>
                                </m:sSupPr>
                                <m:e>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𝑘</m:t>
                                      </m:r>
                                    </m:e>
                                    <m:sub>
                                      <m:r>
                                        <a:rPr lang="en-US" sz="2000" i="1">
                                          <a:solidFill>
                                            <a:prstClr val="black"/>
                                          </a:solidFill>
                                          <a:latin typeface="Cambria Math" panose="02040503050406030204" pitchFamily="18" charset="0"/>
                                          <a:ea typeface="Cambria Math" panose="02040503050406030204" pitchFamily="18" charset="0"/>
                                        </a:rPr>
                                        <m:t>𝑐</m:t>
                                      </m:r>
                                    </m:sub>
                                    <m:sup>
                                      <m:r>
                                        <a:rPr lang="en-US" sz="2000" i="1">
                                          <a:solidFill>
                                            <a:prstClr val="black"/>
                                          </a:solidFill>
                                          <a:latin typeface="Cambria Math" panose="02040503050406030204" pitchFamily="18" charset="0"/>
                                          <a:ea typeface="Cambria Math" panose="02040503050406030204" pitchFamily="18" charset="0"/>
                                        </a:rPr>
                                        <m:t>2</m:t>
                                      </m:r>
                                    </m:sup>
                                  </m:sSubSup>
                                  <m:r>
                                    <a:rPr lang="en-US" sz="2000" i="1">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𝑘</m:t>
                                  </m:r>
                                </m:e>
                                <m:sup>
                                  <m:r>
                                    <a:rPr lang="en-US" sz="2000" i="1">
                                      <a:solidFill>
                                        <a:prstClr val="black"/>
                                      </a:solidFill>
                                      <a:latin typeface="Cambria Math" panose="02040503050406030204" pitchFamily="18" charset="0"/>
                                      <a:ea typeface="Cambria Math" panose="02040503050406030204" pitchFamily="18" charset="0"/>
                                    </a:rPr>
                                    <m:t>2</m:t>
                                  </m:r>
                                </m:sup>
                              </m:sSup>
                            </m:e>
                          </m:rad>
                        </m:sup>
                      </m:sSup>
                    </m:oMath>
                  </m:oMathPara>
                </a14:m>
                <a:endParaRPr lang="en-US" sz="2000" dirty="0">
                  <a:solidFill>
                    <a:prstClr val="black"/>
                  </a:solidFill>
                  <a:latin typeface="Century Gothic" panose="020B0502020202020204"/>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867400" y="4227002"/>
                <a:ext cx="1182311" cy="554319"/>
              </a:xfrm>
              <a:prstGeom prst="rect">
                <a:avLst/>
              </a:prstGeom>
              <a:blipFill rotWithShape="0">
                <a:blip r:embed="rId3" cstate="print"/>
                <a:stretch>
                  <a:fillRect/>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961C6FD9-1D94-409B-BA89-64AF1AC56E2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71</a:t>
            </a:fld>
            <a:endParaRPr lang="en-US"/>
          </a:p>
        </p:txBody>
      </p:sp>
    </p:spTree>
    <p:extLst>
      <p:ext uri="{BB962C8B-B14F-4D97-AF65-F5344CB8AC3E}">
        <p14:creationId xmlns:p14="http://schemas.microsoft.com/office/powerpoint/2010/main" val="3478701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a:t>
            </a:r>
          </a:p>
        </p:txBody>
      </p:sp>
      <p:pic>
        <p:nvPicPr>
          <p:cNvPr id="4" name="Picture 3"/>
          <p:cNvPicPr>
            <a:picLocks noChangeAspect="1"/>
          </p:cNvPicPr>
          <p:nvPr/>
        </p:nvPicPr>
        <p:blipFill>
          <a:blip r:embed="rId2" cstate="print"/>
          <a:stretch>
            <a:fillRect/>
          </a:stretch>
        </p:blipFill>
        <p:spPr>
          <a:xfrm>
            <a:off x="304800" y="2057400"/>
            <a:ext cx="3850200" cy="506987"/>
          </a:xfrm>
          <a:prstGeom prst="rect">
            <a:avLst/>
          </a:prstGeom>
        </p:spPr>
      </p:pic>
      <p:pic>
        <p:nvPicPr>
          <p:cNvPr id="5" name="Picture 4"/>
          <p:cNvPicPr>
            <a:picLocks noChangeAspect="1"/>
          </p:cNvPicPr>
          <p:nvPr/>
        </p:nvPicPr>
        <p:blipFill>
          <a:blip r:embed="rId3" cstate="print"/>
          <a:stretch>
            <a:fillRect/>
          </a:stretch>
        </p:blipFill>
        <p:spPr>
          <a:xfrm>
            <a:off x="327212" y="2667000"/>
            <a:ext cx="5009400" cy="589760"/>
          </a:xfrm>
          <a:prstGeom prst="rect">
            <a:avLst/>
          </a:prstGeom>
        </p:spPr>
      </p:pic>
      <p:pic>
        <p:nvPicPr>
          <p:cNvPr id="6" name="Picture 5"/>
          <p:cNvPicPr>
            <a:picLocks noChangeAspect="1"/>
          </p:cNvPicPr>
          <p:nvPr/>
        </p:nvPicPr>
        <p:blipFill>
          <a:blip r:embed="rId4" cstate="print"/>
          <a:stretch>
            <a:fillRect/>
          </a:stretch>
        </p:blipFill>
        <p:spPr>
          <a:xfrm>
            <a:off x="327212" y="3330490"/>
            <a:ext cx="5216400" cy="610453"/>
          </a:xfrm>
          <a:prstGeom prst="rect">
            <a:avLst/>
          </a:prstGeom>
        </p:spPr>
      </p:pic>
      <p:pic>
        <p:nvPicPr>
          <p:cNvPr id="7" name="Picture 6"/>
          <p:cNvPicPr>
            <a:picLocks noChangeAspect="1"/>
          </p:cNvPicPr>
          <p:nvPr/>
        </p:nvPicPr>
        <p:blipFill>
          <a:blip r:embed="rId5" cstate="print"/>
          <a:stretch>
            <a:fillRect/>
          </a:stretch>
        </p:blipFill>
        <p:spPr>
          <a:xfrm>
            <a:off x="327212" y="4038600"/>
            <a:ext cx="4843800" cy="610453"/>
          </a:xfrm>
          <a:prstGeom prst="rect">
            <a:avLst/>
          </a:prstGeom>
        </p:spPr>
      </p:pic>
      <p:pic>
        <p:nvPicPr>
          <p:cNvPr id="8" name="Picture 7"/>
          <p:cNvPicPr>
            <a:picLocks noChangeAspect="1"/>
          </p:cNvPicPr>
          <p:nvPr/>
        </p:nvPicPr>
        <p:blipFill>
          <a:blip r:embed="rId6" cstate="print"/>
          <a:stretch>
            <a:fillRect/>
          </a:stretch>
        </p:blipFill>
        <p:spPr>
          <a:xfrm>
            <a:off x="327213" y="4729710"/>
            <a:ext cx="4802400" cy="610453"/>
          </a:xfrm>
          <a:prstGeom prst="rect">
            <a:avLst/>
          </a:prstGeom>
        </p:spPr>
      </p:pic>
      <p:sp>
        <p:nvSpPr>
          <p:cNvPr id="9" name="TextBox 8"/>
          <p:cNvSpPr txBox="1"/>
          <p:nvPr/>
        </p:nvSpPr>
        <p:spPr>
          <a:xfrm>
            <a:off x="327212" y="1566388"/>
            <a:ext cx="16002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 Modes</a:t>
            </a:r>
          </a:p>
        </p:txBody>
      </p:sp>
      <mc:AlternateContent xmlns:mc="http://schemas.openxmlformats.org/markup-compatibility/2006" xmlns:a14="http://schemas.microsoft.com/office/drawing/2010/main">
        <mc:Choice Requires="a14">
          <p:sp>
            <p:nvSpPr>
              <p:cNvPr id="10" name="TextBox 9"/>
              <p:cNvSpPr txBox="1"/>
              <p:nvPr/>
            </p:nvSpPr>
            <p:spPr>
              <a:xfrm>
                <a:off x="303177" y="5476050"/>
                <a:ext cx="7452746" cy="1152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𝑆</m:t>
                              </m:r>
                            </m:e>
                          </m:acc>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m:rPr>
                          <m:sty m:val="p"/>
                        </m:rPr>
                        <a:rPr lang="en-US" sz="2000" b="0" i="0" smtClean="0">
                          <a:latin typeface="Cambria Math" panose="02040503050406030204" pitchFamily="18" charset="0"/>
                        </a:rPr>
                        <m:t>Re</m:t>
                      </m:r>
                      <m:d>
                        <m:dPr>
                          <m:begChr m:val="["/>
                          <m:endChr m:val="]"/>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𝐻</m:t>
                                  </m:r>
                                </m:e>
                              </m:acc>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𝑦</m:t>
                                  </m:r>
                                </m:sub>
                              </m:sSub>
                            </m:e>
                          </m:d>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𝐻</m:t>
                                          </m:r>
                                        </m:e>
                                      </m:acc>
                                    </m:e>
                                    <m:sub>
                                      <m:r>
                                        <a:rPr lang="en-US" sz="2000" i="1">
                                          <a:latin typeface="Cambria Math" panose="02040503050406030204" pitchFamily="18" charset="0"/>
                                        </a:rPr>
                                        <m:t>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𝐻</m:t>
                                          </m:r>
                                        </m:e>
                                      </m:acc>
                                    </m:e>
                                    <m:sub>
                                      <m:r>
                                        <a:rPr lang="en-US" sz="2000" i="1">
                                          <a:latin typeface="Cambria Math" panose="02040503050406030204" pitchFamily="18" charset="0"/>
                                        </a:rPr>
                                        <m:t>𝑦</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𝐻</m:t>
                                          </m:r>
                                        </m:e>
                                      </m:acc>
                                    </m:e>
                                    <m:sub>
                                      <m:r>
                                        <a:rPr lang="en-US" sz="2000" b="0" i="1" smtClean="0">
                                          <a:latin typeface="Cambria Math" panose="02040503050406030204" pitchFamily="18" charset="0"/>
                                        </a:rPr>
                                        <m:t>𝑧</m:t>
                                      </m:r>
                                    </m:sub>
                                  </m:sSub>
                                </m:e>
                              </m:d>
                            </m:e>
                            <m:sup>
                              <m:r>
                                <a:rPr lang="en-US" sz="2000" i="1">
                                  <a:latin typeface="Cambria Math" panose="02040503050406030204" pitchFamily="18" charset="0"/>
                                </a:rPr>
                                <m:t>∗</m:t>
                              </m:r>
                            </m:sup>
                          </m:sSup>
                        </m:e>
                      </m:d>
                    </m:oMath>
                  </m:oMathPara>
                </a14:m>
                <a:endParaRPr lang="en-US" sz="2000" dirty="0"/>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𝑧</m:t>
                              </m:r>
                            </m:e>
                          </m:acc>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sub>
                          </m:sSub>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𝐻</m:t>
                              </m:r>
                            </m:e>
                            <m:sub>
                              <m:r>
                                <a:rPr lang="en-US" sz="2000" b="0" i="1" smtClean="0">
                                  <a:latin typeface="Cambria Math" panose="02040503050406030204" pitchFamily="18" charset="0"/>
                                </a:rPr>
                                <m:t>𝑦</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b="0" i="1" smtClean="0">
                                  <a:latin typeface="Cambria Math" panose="02040503050406030204" pitchFamily="18" charset="0"/>
                                </a:rPr>
                                <m:t>𝑥</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b="0" i="1" smtClean="0">
                                  <a:latin typeface="Cambria Math" panose="02040503050406030204" pitchFamily="18" charset="0"/>
                                </a:rPr>
                                <m:t>𝑧</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𝑥</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𝑧</m:t>
                              </m:r>
                            </m:sub>
                            <m:sup>
                              <m:r>
                                <a:rPr lang="en-US" sz="2000" i="1">
                                  <a:latin typeface="Cambria Math" panose="02040503050406030204" pitchFamily="18" charset="0"/>
                                </a:rPr>
                                <m:t>∗</m:t>
                              </m:r>
                            </m:sup>
                          </m:sSubSup>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𝑦</m:t>
                              </m:r>
                            </m:sub>
                            <m:sup>
                              <m:r>
                                <a:rPr lang="en-US" sz="2000" i="1">
                                  <a:latin typeface="Cambria Math" panose="02040503050406030204" pitchFamily="18" charset="0"/>
                                </a:rPr>
                                <m:t>∗</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𝑥</m:t>
                              </m:r>
                            </m:sub>
                            <m:sup>
                              <m:r>
                                <a:rPr lang="en-US" sz="2000" i="1">
                                  <a:latin typeface="Cambria Math" panose="02040503050406030204" pitchFamily="18" charset="0"/>
                                </a:rPr>
                                <m:t>∗</m:t>
                              </m:r>
                            </m:sup>
                          </m:sSubSup>
                        </m:e>
                      </m:d>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303177" y="5476050"/>
                <a:ext cx="7452746" cy="1152367"/>
              </a:xfrm>
              <a:prstGeom prst="rect">
                <a:avLst/>
              </a:prstGeom>
              <a:blipFill rotWithShape="0">
                <a:blip r:embed="rId7" cstate="print"/>
                <a:stretch>
                  <a:fillRect/>
                </a:stretch>
              </a:blipFill>
            </p:spPr>
            <p:txBody>
              <a:bodyPr/>
              <a:lstStyle/>
              <a:p>
                <a:r>
                  <a:rPr lang="en-US">
                    <a:noFill/>
                  </a:rPr>
                  <a:t> </a:t>
                </a:r>
              </a:p>
            </p:txBody>
          </p:sp>
        </mc:Fallback>
      </mc:AlternateContent>
      <p:sp>
        <p:nvSpPr>
          <p:cNvPr id="11" name="TextBox 10"/>
          <p:cNvSpPr txBox="1"/>
          <p:nvPr/>
        </p:nvSpPr>
        <p:spPr>
          <a:xfrm>
            <a:off x="6019800" y="2468994"/>
            <a:ext cx="2898648" cy="1938992"/>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The field component in the direction of propagation </a:t>
            </a:r>
            <a:r>
              <a:rPr lang="en-US" sz="2400" b="1" dirty="0">
                <a:solidFill>
                  <a:srgbClr val="FF0000"/>
                </a:solidFill>
                <a:latin typeface="Times New Roman" panose="02020603050405020304" pitchFamily="18" charset="0"/>
                <a:cs typeface="Times New Roman" panose="02020603050405020304" pitchFamily="18" charset="0"/>
              </a:rPr>
              <a:t>DOES NOT</a:t>
            </a:r>
            <a:r>
              <a:rPr lang="en-US" sz="2400" dirty="0">
                <a:solidFill>
                  <a:srgbClr val="FF0000"/>
                </a:solidFill>
                <a:latin typeface="Times New Roman" panose="02020603050405020304" pitchFamily="18" charset="0"/>
                <a:cs typeface="Times New Roman" panose="02020603050405020304" pitchFamily="18" charset="0"/>
              </a:rPr>
              <a:t> contribute to real power flow</a:t>
            </a:r>
          </a:p>
        </p:txBody>
      </p:sp>
      <p:sp>
        <p:nvSpPr>
          <p:cNvPr id="3" name="灯片编号占位符 2">
            <a:extLst>
              <a:ext uri="{FF2B5EF4-FFF2-40B4-BE49-F238E27FC236}">
                <a16:creationId xmlns:a16="http://schemas.microsoft.com/office/drawing/2014/main" id="{5D7D65AD-B9E9-4DA1-BEBB-707F908C399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72</a:t>
            </a:fld>
            <a:endParaRPr lang="en-US"/>
          </a:p>
        </p:txBody>
      </p:sp>
    </p:spTree>
    <p:extLst>
      <p:ext uri="{BB962C8B-B14F-4D97-AF65-F5344CB8AC3E}">
        <p14:creationId xmlns:p14="http://schemas.microsoft.com/office/powerpoint/2010/main" val="329934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Wave Numbers</a:t>
            </a:r>
          </a:p>
        </p:txBody>
      </p:sp>
      <p:pic>
        <p:nvPicPr>
          <p:cNvPr id="5" name="Picture 4"/>
          <p:cNvPicPr>
            <a:picLocks noChangeAspect="1"/>
          </p:cNvPicPr>
          <p:nvPr/>
        </p:nvPicPr>
        <p:blipFill>
          <a:blip r:embed="rId2" cstate="print"/>
          <a:stretch>
            <a:fillRect/>
          </a:stretch>
        </p:blipFill>
        <p:spPr>
          <a:xfrm>
            <a:off x="1717800" y="1600200"/>
            <a:ext cx="5009400" cy="589760"/>
          </a:xfrm>
          <a:prstGeom prst="rect">
            <a:avLst/>
          </a:prstGeom>
        </p:spPr>
      </p:pic>
      <p:pic>
        <p:nvPicPr>
          <p:cNvPr id="6" name="Picture 5"/>
          <p:cNvPicPr>
            <a:picLocks noChangeAspect="1"/>
          </p:cNvPicPr>
          <p:nvPr/>
        </p:nvPicPr>
        <p:blipFill>
          <a:blip r:embed="rId3" cstate="print"/>
          <a:stretch>
            <a:fillRect/>
          </a:stretch>
        </p:blipFill>
        <p:spPr>
          <a:xfrm>
            <a:off x="1717800" y="2263690"/>
            <a:ext cx="5216400" cy="610453"/>
          </a:xfrm>
          <a:prstGeom prst="rect">
            <a:avLst/>
          </a:prstGeom>
        </p:spPr>
      </p:pic>
      <p:sp>
        <p:nvSpPr>
          <p:cNvPr id="9" name="TextBox 8"/>
          <p:cNvSpPr txBox="1"/>
          <p:nvPr/>
        </p:nvSpPr>
        <p:spPr>
          <a:xfrm>
            <a:off x="76200" y="1895080"/>
            <a:ext cx="16002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 Modes</a:t>
            </a:r>
          </a:p>
        </p:txBody>
      </p:sp>
      <p:sp>
        <p:nvSpPr>
          <p:cNvPr id="10" name="TextBox 9"/>
          <p:cNvSpPr txBox="1"/>
          <p:nvPr/>
        </p:nvSpPr>
        <p:spPr>
          <a:xfrm>
            <a:off x="472103" y="3429000"/>
            <a:ext cx="1356697" cy="400110"/>
          </a:xfrm>
          <a:prstGeom prst="rect">
            <a:avLst/>
          </a:prstGeom>
          <a:no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y</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n</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b</a:t>
            </a:r>
          </a:p>
        </p:txBody>
      </p:sp>
      <p:sp>
        <p:nvSpPr>
          <p:cNvPr id="11" name="TextBox 10"/>
          <p:cNvSpPr txBox="1"/>
          <p:nvPr/>
        </p:nvSpPr>
        <p:spPr>
          <a:xfrm>
            <a:off x="472103" y="2895600"/>
            <a:ext cx="1356697" cy="400110"/>
          </a:xfrm>
          <a:prstGeom prst="rect">
            <a:avLst/>
          </a:prstGeom>
          <a:no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x</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m</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a</a:t>
            </a:r>
          </a:p>
        </p:txBody>
      </p:sp>
      <p:sp>
        <p:nvSpPr>
          <p:cNvPr id="12" name="TextBox 11"/>
          <p:cNvSpPr txBox="1"/>
          <p:nvPr/>
        </p:nvSpPr>
        <p:spPr>
          <a:xfrm>
            <a:off x="1676400" y="2903049"/>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x</a:t>
            </a:r>
            <a:r>
              <a:rPr lang="en-US" sz="2000" dirty="0">
                <a:solidFill>
                  <a:srgbClr val="FF0000"/>
                </a:solidFill>
                <a:latin typeface="Times New Roman" panose="02020603050405020304" pitchFamily="18" charset="0"/>
                <a:cs typeface="Times New Roman" panose="02020603050405020304" pitchFamily="18" charset="0"/>
              </a:rPr>
              <a:t>-direction</a:t>
            </a:r>
          </a:p>
        </p:txBody>
      </p:sp>
      <p:sp>
        <p:nvSpPr>
          <p:cNvPr id="13" name="TextBox 12"/>
          <p:cNvSpPr txBox="1"/>
          <p:nvPr/>
        </p:nvSpPr>
        <p:spPr>
          <a:xfrm>
            <a:off x="1676400" y="3429001"/>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y</a:t>
            </a:r>
            <a:r>
              <a:rPr lang="en-US" sz="2000" dirty="0">
                <a:solidFill>
                  <a:srgbClr val="FF0000"/>
                </a:solidFill>
                <a:latin typeface="Times New Roman" panose="02020603050405020304" pitchFamily="18" charset="0"/>
                <a:cs typeface="Times New Roman" panose="02020603050405020304" pitchFamily="18" charset="0"/>
              </a:rPr>
              <a:t>-direction</a:t>
            </a:r>
          </a:p>
        </p:txBody>
      </p:sp>
      <mc:AlternateContent xmlns:mc="http://schemas.openxmlformats.org/markup-compatibility/2006" xmlns:a14="http://schemas.microsoft.com/office/drawing/2010/main">
        <mc:Choice Requires="a14">
          <p:sp>
            <p:nvSpPr>
              <p:cNvPr id="14" name="TextBox 13"/>
              <p:cNvSpPr txBox="1"/>
              <p:nvPr/>
            </p:nvSpPr>
            <p:spPr>
              <a:xfrm>
                <a:off x="304800" y="3954951"/>
                <a:ext cx="1974708"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𝛽</m:t>
                      </m:r>
                      <m:r>
                        <a:rPr lang="en-US" b="0" i="1" smtClean="0">
                          <a:solidFill>
                            <a:srgbClr val="FF0000"/>
                          </a:solidFill>
                          <a:latin typeface="Cambria Math" panose="02040503050406030204" pitchFamily="18" charset="0"/>
                          <a:ea typeface="Cambria Math" panose="02040503050406030204" pitchFamily="18" charset="0"/>
                        </a:rPr>
                        <m:t>=</m:t>
                      </m:r>
                      <m:rad>
                        <m:radPr>
                          <m:degHide m:val="on"/>
                          <m:ctrlPr>
                            <a:rPr lang="en-US" i="1">
                              <a:solidFill>
                                <a:srgbClr val="FF0000"/>
                              </a:solidFill>
                              <a:latin typeface="Cambria Math" panose="02040503050406030204" pitchFamily="18" charset="0"/>
                              <a:ea typeface="Cambria Math" panose="02040503050406030204" pitchFamily="18" charset="0"/>
                            </a:rPr>
                          </m:ctrlPr>
                        </m:radPr>
                        <m:deg/>
                        <m:e>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i="1">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𝑦</m:t>
                              </m:r>
                            </m:sub>
                            <m:sup>
                              <m:r>
                                <a:rPr lang="en-US" i="1">
                                  <a:solidFill>
                                    <a:srgbClr val="FF0000"/>
                                  </a:solidFill>
                                  <a:latin typeface="Cambria Math" panose="02040503050406030204" pitchFamily="18" charset="0"/>
                                  <a:ea typeface="Cambria Math" panose="02040503050406030204" pitchFamily="18" charset="0"/>
                                </a:rPr>
                                <m:t>2</m:t>
                              </m:r>
                            </m:sup>
                          </m:sSubSup>
                        </m:e>
                      </m:rad>
                    </m:oMath>
                  </m:oMathPara>
                </a14:m>
                <a:endParaRPr lang="en-US" dirty="0">
                  <a:solidFill>
                    <a:srgbClr val="FF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04800" y="3954951"/>
                <a:ext cx="1974708" cy="563680"/>
              </a:xfrm>
              <a:prstGeom prst="rect">
                <a:avLst/>
              </a:prstGeom>
              <a:blipFill rotWithShape="0">
                <a:blip r:embed="rId4" cstate="print"/>
                <a:stretch>
                  <a:fillRect b="-1087"/>
                </a:stretch>
              </a:blipFill>
            </p:spPr>
            <p:txBody>
              <a:bodyPr/>
              <a:lstStyle/>
              <a:p>
                <a:r>
                  <a:rPr lang="en-US">
                    <a:noFill/>
                  </a:rPr>
                  <a:t> </a:t>
                </a:r>
              </a:p>
            </p:txBody>
          </p:sp>
        </mc:Fallback>
      </mc:AlternateContent>
      <p:sp>
        <p:nvSpPr>
          <p:cNvPr id="15" name="TextBox 14"/>
          <p:cNvSpPr txBox="1"/>
          <p:nvPr/>
        </p:nvSpPr>
        <p:spPr>
          <a:xfrm>
            <a:off x="2286000" y="4034027"/>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-direction</a:t>
            </a:r>
          </a:p>
        </p:txBody>
      </p:sp>
      <p:sp>
        <p:nvSpPr>
          <p:cNvPr id="16" name="Rectangle 15"/>
          <p:cNvSpPr/>
          <p:nvPr/>
        </p:nvSpPr>
        <p:spPr>
          <a:xfrm>
            <a:off x="597379" y="4724401"/>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c 27"/>
          <p:cNvSpPr/>
          <p:nvPr/>
        </p:nvSpPr>
        <p:spPr>
          <a:xfrm>
            <a:off x="592897" y="5193792"/>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0800000" flipV="1">
            <a:off x="592897" y="5193792"/>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6802474" y="2743200"/>
                <a:ext cx="1432059"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𝑎</m:t>
                          </m:r>
                        </m:num>
                        <m:den>
                          <m:r>
                            <a:rPr lang="en-US" b="0" i="1" smtClean="0">
                              <a:latin typeface="Cambria Math" panose="02040503050406030204" pitchFamily="18" charset="0"/>
                            </a:rPr>
                            <m:t>𝑚</m:t>
                          </m:r>
                        </m:den>
                      </m:f>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6802474" y="2743200"/>
                <a:ext cx="1432059" cy="567207"/>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02474" y="3389841"/>
                <a:ext cx="143590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𝑦</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𝑦</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𝑏</m:t>
                          </m:r>
                        </m:num>
                        <m:den>
                          <m:r>
                            <a:rPr lang="en-US" b="0" i="1" smtClean="0">
                              <a:latin typeface="Cambria Math" panose="02040503050406030204" pitchFamily="18" charset="0"/>
                            </a:rPr>
                            <m:t>𝑛</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6802474" y="3389841"/>
                <a:ext cx="1435906" cy="603691"/>
              </a:xfrm>
              <a:prstGeom prst="rect">
                <a:avLst/>
              </a:prstGeom>
              <a:blipFill rotWithShape="0">
                <a:blip r:embed="rId6" cstate="print"/>
                <a:stretch>
                  <a:fillRect/>
                </a:stretch>
              </a:blipFill>
            </p:spPr>
            <p:txBody>
              <a:bodyPr/>
              <a:lstStyle/>
              <a:p>
                <a:r>
                  <a:rPr lang="en-US">
                    <a:noFill/>
                  </a:rPr>
                  <a:t> </a:t>
                </a:r>
              </a:p>
            </p:txBody>
          </p:sp>
        </mc:Fallback>
      </mc:AlternateContent>
      <p:sp>
        <p:nvSpPr>
          <p:cNvPr id="36" name="Rectangle 35"/>
          <p:cNvSpPr/>
          <p:nvPr/>
        </p:nvSpPr>
        <p:spPr>
          <a:xfrm>
            <a:off x="3489822" y="47244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c 36"/>
          <p:cNvSpPr/>
          <p:nvPr/>
        </p:nvSpPr>
        <p:spPr>
          <a:xfrm>
            <a:off x="3483726"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rot="10800000" flipV="1">
            <a:off x="3489822"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flipV="1">
            <a:off x="4559904"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p:cNvSpPr/>
          <p:nvPr/>
        </p:nvSpPr>
        <p:spPr>
          <a:xfrm rot="10800000">
            <a:off x="4566000"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p:cNvSpPr/>
          <p:nvPr/>
        </p:nvSpPr>
        <p:spPr>
          <a:xfrm>
            <a:off x="6385422" y="47244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c 46"/>
          <p:cNvSpPr/>
          <p:nvPr/>
        </p:nvSpPr>
        <p:spPr>
          <a:xfrm>
            <a:off x="6388579" y="5180808"/>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flipV="1">
            <a:off x="6388580" y="5180808"/>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flipV="1">
            <a:off x="7100132" y="517343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7104979" y="5178693"/>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a:off x="7811573" y="519379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flipV="1">
            <a:off x="7811574" y="519379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870805" y="6304829"/>
                <a:ext cx="16939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870805" y="6304829"/>
                <a:ext cx="1693989" cy="276999"/>
              </a:xfrm>
              <a:prstGeom prst="rect">
                <a:avLst/>
              </a:prstGeom>
              <a:blipFill rotWithShape="0">
                <a:blip r:embed="rId7" cstate="print"/>
                <a:stretch>
                  <a:fillRect l="-1079" r="-2158" b="-10870"/>
                </a:stretch>
              </a:blipFill>
            </p:spPr>
            <p:txBody>
              <a:bodyPr/>
              <a:lstStyle/>
              <a:p>
                <a:r>
                  <a:rPr lang="en-US">
                    <a:noFill/>
                  </a:rPr>
                  <a:t> </a:t>
                </a:r>
              </a:p>
            </p:txBody>
          </p:sp>
        </mc:Fallback>
      </mc:AlternateContent>
      <p:cxnSp>
        <p:nvCxnSpPr>
          <p:cNvPr id="56" name="Straight Arrow Connector 55"/>
          <p:cNvCxnSpPr/>
          <p:nvPr/>
        </p:nvCxnSpPr>
        <p:spPr>
          <a:xfrm>
            <a:off x="602921" y="6019800"/>
            <a:ext cx="214695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489292" y="4730112"/>
            <a:ext cx="0" cy="119520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28600" y="5121182"/>
            <a:ext cx="304800" cy="400110"/>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b</a:t>
            </a:r>
          </a:p>
        </p:txBody>
      </p:sp>
      <p:sp>
        <p:nvSpPr>
          <p:cNvPr id="60" name="TextBox 59"/>
          <p:cNvSpPr txBox="1"/>
          <p:nvPr/>
        </p:nvSpPr>
        <p:spPr>
          <a:xfrm>
            <a:off x="1532585" y="5941495"/>
            <a:ext cx="304800" cy="400110"/>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61" name="TextBox 60"/>
              <p:cNvSpPr txBox="1"/>
              <p:nvPr/>
            </p:nvSpPr>
            <p:spPr>
              <a:xfrm>
                <a:off x="3521353" y="6304829"/>
                <a:ext cx="1565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3521353" y="6304829"/>
                <a:ext cx="1565750" cy="276999"/>
              </a:xfrm>
              <a:prstGeom prst="rect">
                <a:avLst/>
              </a:prstGeom>
              <a:blipFill rotWithShape="0">
                <a:blip r:embed="rId8" cstate="print"/>
                <a:stretch>
                  <a:fillRect l="-1563" r="-1563"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6475783" y="6142249"/>
                <a:ext cx="169399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𝑎</m:t>
                          </m:r>
                        </m:num>
                        <m:den>
                          <m:r>
                            <a:rPr lang="en-US" b="0" i="1" smtClean="0">
                              <a:latin typeface="Cambria Math" panose="02040503050406030204" pitchFamily="18" charset="0"/>
                            </a:rPr>
                            <m:t>3</m:t>
                          </m:r>
                        </m:den>
                      </m:f>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6475783" y="6142249"/>
                <a:ext cx="1693990" cy="518604"/>
              </a:xfrm>
              <a:prstGeom prst="rect">
                <a:avLst/>
              </a:prstGeom>
              <a:blipFill rotWithShape="0">
                <a:blip r:embed="rId9" cstate="print"/>
                <a:stretch>
                  <a:fillRect/>
                </a:stretch>
              </a:blipFill>
            </p:spPr>
            <p:txBody>
              <a:bodyPr/>
              <a:lstStyle/>
              <a:p>
                <a:r>
                  <a:rPr lang="en-US">
                    <a:noFill/>
                  </a:rPr>
                  <a:t> </a:t>
                </a:r>
              </a:p>
            </p:txBody>
          </p:sp>
        </mc:Fallback>
      </mc:AlternateContent>
      <p:sp>
        <p:nvSpPr>
          <p:cNvPr id="65" name="TextBox 64"/>
          <p:cNvSpPr txBox="1"/>
          <p:nvPr/>
        </p:nvSpPr>
        <p:spPr>
          <a:xfrm>
            <a:off x="637004" y="4801248"/>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66" name="TextBox 65"/>
          <p:cNvSpPr txBox="1"/>
          <p:nvPr/>
        </p:nvSpPr>
        <p:spPr>
          <a:xfrm>
            <a:off x="4316313" y="4901013"/>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67" name="TextBox 66"/>
          <p:cNvSpPr txBox="1"/>
          <p:nvPr/>
        </p:nvSpPr>
        <p:spPr>
          <a:xfrm>
            <a:off x="7007740" y="5009251"/>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TextBox 67"/>
              <p:cNvSpPr txBox="1"/>
              <p:nvPr/>
            </p:nvSpPr>
            <p:spPr>
              <a:xfrm>
                <a:off x="7235208" y="4089561"/>
                <a:ext cx="1908792" cy="304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𝑦</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𝛽</m:t>
                          </m:r>
                        </m:e>
                        <m:sup>
                          <m:r>
                            <a:rPr lang="en-US" b="0" i="1" smtClean="0">
                              <a:solidFill>
                                <a:srgbClr val="FF0000"/>
                              </a:solidFill>
                              <a:latin typeface="Cambria Math" panose="02040503050406030204" pitchFamily="18" charset="0"/>
                              <a:ea typeface="Cambria Math" panose="02040503050406030204" pitchFamily="18" charset="0"/>
                            </a:rPr>
                            <m:t>2</m:t>
                          </m:r>
                        </m:sup>
                      </m:sSup>
                    </m:oMath>
                  </m:oMathPara>
                </a14:m>
                <a:endParaRPr lang="en-US" dirty="0">
                  <a:solidFill>
                    <a:srgbClr val="FF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7235208" y="4089561"/>
                <a:ext cx="1908792" cy="304442"/>
              </a:xfrm>
              <a:prstGeom prst="rect">
                <a:avLst/>
              </a:prstGeom>
              <a:blipFill rotWithShape="0">
                <a:blip r:embed="rId10" cstate="print"/>
                <a:stretch>
                  <a:fillRect l="-2236" r="-319" b="-26000"/>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11017329-7A84-4B4F-8997-61915F80CAC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73</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8A9902-A56B-428E-98CF-5E569546C9E2}"/>
                  </a:ext>
                </a:extLst>
              </p:cNvPr>
              <p:cNvSpPr txBox="1"/>
              <p:nvPr/>
            </p:nvSpPr>
            <p:spPr>
              <a:xfrm>
                <a:off x="1113642" y="5479547"/>
                <a:ext cx="10625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B88A9902-A56B-428E-98CF-5E569546C9E2}"/>
                  </a:ext>
                </a:extLst>
              </p:cNvPr>
              <p:cNvSpPr txBox="1">
                <a:spLocks noRot="1" noChangeAspect="1" noMove="1" noResize="1" noEditPoints="1" noAdjustHandles="1" noChangeArrowheads="1" noChangeShapeType="1" noTextEdit="1"/>
              </p:cNvSpPr>
              <p:nvPr/>
            </p:nvSpPr>
            <p:spPr>
              <a:xfrm>
                <a:off x="1113642" y="5479547"/>
                <a:ext cx="1062599" cy="276999"/>
              </a:xfrm>
              <a:prstGeom prst="rect">
                <a:avLst/>
              </a:prstGeom>
              <a:blipFill>
                <a:blip r:embed="rId11"/>
                <a:stretch>
                  <a:fillRect l="-4598" t="-2222" r="-7471"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3E890D6-0006-44DF-91F8-27E9B391507C}"/>
                  </a:ext>
                </a:extLst>
              </p:cNvPr>
              <p:cNvSpPr txBox="1"/>
              <p:nvPr/>
            </p:nvSpPr>
            <p:spPr>
              <a:xfrm>
                <a:off x="4500884" y="5400791"/>
                <a:ext cx="1190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43" name="文本框 42">
                <a:extLst>
                  <a:ext uri="{FF2B5EF4-FFF2-40B4-BE49-F238E27FC236}">
                    <a16:creationId xmlns:a16="http://schemas.microsoft.com/office/drawing/2014/main" id="{A3E890D6-0006-44DF-91F8-27E9B391507C}"/>
                  </a:ext>
                </a:extLst>
              </p:cNvPr>
              <p:cNvSpPr txBox="1">
                <a:spLocks noRot="1" noChangeAspect="1" noMove="1" noResize="1" noEditPoints="1" noAdjustHandles="1" noChangeArrowheads="1" noChangeShapeType="1" noTextEdit="1"/>
              </p:cNvSpPr>
              <p:nvPr/>
            </p:nvSpPr>
            <p:spPr>
              <a:xfrm>
                <a:off x="4500884" y="5400791"/>
                <a:ext cx="1190839" cy="276999"/>
              </a:xfrm>
              <a:prstGeom prst="rect">
                <a:avLst/>
              </a:prstGeom>
              <a:blipFill>
                <a:blip r:embed="rId12"/>
                <a:stretch>
                  <a:fillRect l="-3571" t="-2222" r="-6122"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0F15C4C-2D57-4CE8-9081-C4FB7DE9FDC4}"/>
                  </a:ext>
                </a:extLst>
              </p:cNvPr>
              <p:cNvSpPr txBox="1"/>
              <p:nvPr/>
            </p:nvSpPr>
            <p:spPr>
              <a:xfrm>
                <a:off x="6934200" y="4791722"/>
                <a:ext cx="1190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⁡(3</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44" name="文本框 43">
                <a:extLst>
                  <a:ext uri="{FF2B5EF4-FFF2-40B4-BE49-F238E27FC236}">
                    <a16:creationId xmlns:a16="http://schemas.microsoft.com/office/drawing/2014/main" id="{20F15C4C-2D57-4CE8-9081-C4FB7DE9FDC4}"/>
                  </a:ext>
                </a:extLst>
              </p:cNvPr>
              <p:cNvSpPr txBox="1">
                <a:spLocks noRot="1" noChangeAspect="1" noMove="1" noResize="1" noEditPoints="1" noAdjustHandles="1" noChangeArrowheads="1" noChangeShapeType="1" noTextEdit="1"/>
              </p:cNvSpPr>
              <p:nvPr/>
            </p:nvSpPr>
            <p:spPr>
              <a:xfrm>
                <a:off x="6934200" y="4791722"/>
                <a:ext cx="1190839" cy="276999"/>
              </a:xfrm>
              <a:prstGeom prst="rect">
                <a:avLst/>
              </a:prstGeom>
              <a:blipFill>
                <a:blip r:embed="rId13"/>
                <a:stretch>
                  <a:fillRect l="-4103" t="-2222" r="-6154" b="-3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778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cBhvr additive="base">
                                        <p:cTn id="44" dur="500" fill="hold"/>
                                        <p:tgtEl>
                                          <p:spTgt spid="68"/>
                                        </p:tgtEl>
                                        <p:attrNameLst>
                                          <p:attrName>ppt_x</p:attrName>
                                        </p:attrNameLst>
                                      </p:cBhvr>
                                      <p:tavLst>
                                        <p:tav tm="0">
                                          <p:val>
                                            <p:strVal val="#ppt_x"/>
                                          </p:val>
                                        </p:tav>
                                        <p:tav tm="100000">
                                          <p:val>
                                            <p:strVal val="#ppt_x"/>
                                          </p:val>
                                        </p:tav>
                                      </p:tavLst>
                                    </p:anim>
                                    <p:anim calcmode="lin" valueType="num">
                                      <p:cBhvr additive="base">
                                        <p:cTn id="4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 calcmode="lin" valueType="num">
                                      <p:cBhvr additive="base">
                                        <p:cTn id="54" dur="500" fill="hold"/>
                                        <p:tgtEl>
                                          <p:spTgt spid="59"/>
                                        </p:tgtEl>
                                        <p:attrNameLst>
                                          <p:attrName>ppt_x</p:attrName>
                                        </p:attrNameLst>
                                      </p:cBhvr>
                                      <p:tavLst>
                                        <p:tav tm="0">
                                          <p:val>
                                            <p:strVal val="#ppt_x"/>
                                          </p:val>
                                        </p:tav>
                                        <p:tav tm="100000">
                                          <p:val>
                                            <p:strVal val="#ppt_x"/>
                                          </p:val>
                                        </p:tav>
                                      </p:tavLst>
                                    </p:anim>
                                    <p:anim calcmode="lin" valueType="num">
                                      <p:cBhvr additive="base">
                                        <p:cTn id="55" dur="500" fill="hold"/>
                                        <p:tgtEl>
                                          <p:spTgt spid="59"/>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500" fill="hold"/>
                                        <p:tgtEl>
                                          <p:spTgt spid="57"/>
                                        </p:tgtEl>
                                        <p:attrNameLst>
                                          <p:attrName>ppt_x</p:attrName>
                                        </p:attrNameLst>
                                      </p:cBhvr>
                                      <p:tavLst>
                                        <p:tav tm="0">
                                          <p:val>
                                            <p:strVal val="#ppt_x"/>
                                          </p:val>
                                        </p:tav>
                                        <p:tav tm="100000">
                                          <p:val>
                                            <p:strVal val="#ppt_x"/>
                                          </p:val>
                                        </p:tav>
                                      </p:tavLst>
                                    </p:anim>
                                    <p:anim calcmode="lin" valueType="num">
                                      <p:cBhvr additive="base">
                                        <p:cTn id="59" dur="500" fill="hold"/>
                                        <p:tgtEl>
                                          <p:spTgt spid="57"/>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additive="base">
                                        <p:cTn id="62" dur="500" fill="hold"/>
                                        <p:tgtEl>
                                          <p:spTgt spid="56"/>
                                        </p:tgtEl>
                                        <p:attrNameLst>
                                          <p:attrName>ppt_x</p:attrName>
                                        </p:attrNameLst>
                                      </p:cBhvr>
                                      <p:tavLst>
                                        <p:tav tm="0">
                                          <p:val>
                                            <p:strVal val="#ppt_x"/>
                                          </p:val>
                                        </p:tav>
                                        <p:tav tm="100000">
                                          <p:val>
                                            <p:strVal val="#ppt_x"/>
                                          </p:val>
                                        </p:tav>
                                      </p:tavLst>
                                    </p:anim>
                                    <p:anim calcmode="lin" valueType="num">
                                      <p:cBhvr additive="base">
                                        <p:cTn id="63" dur="500" fill="hold"/>
                                        <p:tgtEl>
                                          <p:spTgt spid="56"/>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additive="base">
                                        <p:cTn id="66" dur="500" fill="hold"/>
                                        <p:tgtEl>
                                          <p:spTgt spid="60"/>
                                        </p:tgtEl>
                                        <p:attrNameLst>
                                          <p:attrName>ppt_x</p:attrName>
                                        </p:attrNameLst>
                                      </p:cBhvr>
                                      <p:tavLst>
                                        <p:tav tm="0">
                                          <p:val>
                                            <p:strVal val="#ppt_x"/>
                                          </p:val>
                                        </p:tav>
                                        <p:tav tm="100000">
                                          <p:val>
                                            <p:strVal val="#ppt_x"/>
                                          </p:val>
                                        </p:tav>
                                      </p:tavLst>
                                    </p:anim>
                                    <p:anim calcmode="lin" valueType="num">
                                      <p:cBhvr additive="base">
                                        <p:cTn id="6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ppt_x"/>
                                          </p:val>
                                        </p:tav>
                                        <p:tav tm="100000">
                                          <p:val>
                                            <p:strVal val="#ppt_x"/>
                                          </p:val>
                                        </p:tav>
                                      </p:tavLst>
                                    </p:anim>
                                    <p:anim calcmode="lin" valueType="num">
                                      <p:cBhvr additive="base">
                                        <p:cTn id="77" dur="500" fill="hold"/>
                                        <p:tgtEl>
                                          <p:spTgt spid="28"/>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ppt_x"/>
                                          </p:val>
                                        </p:tav>
                                        <p:tav tm="100000">
                                          <p:val>
                                            <p:strVal val="#ppt_x"/>
                                          </p:val>
                                        </p:tav>
                                      </p:tavLst>
                                    </p:anim>
                                    <p:anim calcmode="lin" valueType="num">
                                      <p:cBhvr additive="base">
                                        <p:cTn id="81" dur="500" fill="hold"/>
                                        <p:tgtEl>
                                          <p:spTgt spid="54"/>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additive="base">
                                        <p:cTn id="84" dur="500" fill="hold"/>
                                        <p:tgtEl>
                                          <p:spTgt spid="65"/>
                                        </p:tgtEl>
                                        <p:attrNameLst>
                                          <p:attrName>ppt_x</p:attrName>
                                        </p:attrNameLst>
                                      </p:cBhvr>
                                      <p:tavLst>
                                        <p:tav tm="0">
                                          <p:val>
                                            <p:strVal val="#ppt_x"/>
                                          </p:val>
                                        </p:tav>
                                        <p:tav tm="100000">
                                          <p:val>
                                            <p:strVal val="#ppt_x"/>
                                          </p:val>
                                        </p:tav>
                                      </p:tavLst>
                                    </p:anim>
                                    <p:anim calcmode="lin" valueType="num">
                                      <p:cBhvr additive="base">
                                        <p:cTn id="8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additive="base">
                                        <p:cTn id="90" dur="500" fill="hold"/>
                                        <p:tgtEl>
                                          <p:spTgt spid="36"/>
                                        </p:tgtEl>
                                        <p:attrNameLst>
                                          <p:attrName>ppt_x</p:attrName>
                                        </p:attrNameLst>
                                      </p:cBhvr>
                                      <p:tavLst>
                                        <p:tav tm="0">
                                          <p:val>
                                            <p:strVal val="#ppt_x"/>
                                          </p:val>
                                        </p:tav>
                                        <p:tav tm="100000">
                                          <p:val>
                                            <p:strVal val="#ppt_x"/>
                                          </p:val>
                                        </p:tav>
                                      </p:tavLst>
                                    </p:anim>
                                    <p:anim calcmode="lin" valueType="num">
                                      <p:cBhvr additive="base">
                                        <p:cTn id="91" dur="500" fill="hold"/>
                                        <p:tgtEl>
                                          <p:spTgt spid="36"/>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 calcmode="lin" valueType="num">
                                      <p:cBhvr additive="base">
                                        <p:cTn id="94" dur="500" fill="hold"/>
                                        <p:tgtEl>
                                          <p:spTgt spid="37"/>
                                        </p:tgtEl>
                                        <p:attrNameLst>
                                          <p:attrName>ppt_x</p:attrName>
                                        </p:attrNameLst>
                                      </p:cBhvr>
                                      <p:tavLst>
                                        <p:tav tm="0">
                                          <p:val>
                                            <p:strVal val="#ppt_x"/>
                                          </p:val>
                                        </p:tav>
                                        <p:tav tm="100000">
                                          <p:val>
                                            <p:strVal val="#ppt_x"/>
                                          </p:val>
                                        </p:tav>
                                      </p:tavLst>
                                    </p:anim>
                                    <p:anim calcmode="lin" valueType="num">
                                      <p:cBhvr additive="base">
                                        <p:cTn id="95" dur="500" fill="hold"/>
                                        <p:tgtEl>
                                          <p:spTgt spid="37"/>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 calcmode="lin" valueType="num">
                                      <p:cBhvr additive="base">
                                        <p:cTn id="98" dur="500" fill="hold"/>
                                        <p:tgtEl>
                                          <p:spTgt spid="38"/>
                                        </p:tgtEl>
                                        <p:attrNameLst>
                                          <p:attrName>ppt_x</p:attrName>
                                        </p:attrNameLst>
                                      </p:cBhvr>
                                      <p:tavLst>
                                        <p:tav tm="0">
                                          <p:val>
                                            <p:strVal val="#ppt_x"/>
                                          </p:val>
                                        </p:tav>
                                        <p:tav tm="100000">
                                          <p:val>
                                            <p:strVal val="#ppt_x"/>
                                          </p:val>
                                        </p:tav>
                                      </p:tavLst>
                                    </p:anim>
                                    <p:anim calcmode="lin" valueType="num">
                                      <p:cBhvr additive="base">
                                        <p:cTn id="99" dur="500" fill="hold"/>
                                        <p:tgtEl>
                                          <p:spTgt spid="38"/>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additive="base">
                                        <p:cTn id="102" dur="500" fill="hold"/>
                                        <p:tgtEl>
                                          <p:spTgt spid="39"/>
                                        </p:tgtEl>
                                        <p:attrNameLst>
                                          <p:attrName>ppt_x</p:attrName>
                                        </p:attrNameLst>
                                      </p:cBhvr>
                                      <p:tavLst>
                                        <p:tav tm="0">
                                          <p:val>
                                            <p:strVal val="#ppt_x"/>
                                          </p:val>
                                        </p:tav>
                                        <p:tav tm="100000">
                                          <p:val>
                                            <p:strVal val="#ppt_x"/>
                                          </p:val>
                                        </p:tav>
                                      </p:tavLst>
                                    </p:anim>
                                    <p:anim calcmode="lin" valueType="num">
                                      <p:cBhvr additive="base">
                                        <p:cTn id="103" dur="500" fill="hold"/>
                                        <p:tgtEl>
                                          <p:spTgt spid="39"/>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 calcmode="lin" valueType="num">
                                      <p:cBhvr additive="base">
                                        <p:cTn id="106" dur="500" fill="hold"/>
                                        <p:tgtEl>
                                          <p:spTgt spid="40"/>
                                        </p:tgtEl>
                                        <p:attrNameLst>
                                          <p:attrName>ppt_x</p:attrName>
                                        </p:attrNameLst>
                                      </p:cBhvr>
                                      <p:tavLst>
                                        <p:tav tm="0">
                                          <p:val>
                                            <p:strVal val="#ppt_x"/>
                                          </p:val>
                                        </p:tav>
                                        <p:tav tm="100000">
                                          <p:val>
                                            <p:strVal val="#ppt_x"/>
                                          </p:val>
                                        </p:tav>
                                      </p:tavLst>
                                    </p:anim>
                                    <p:anim calcmode="lin" valueType="num">
                                      <p:cBhvr additive="base">
                                        <p:cTn id="107" dur="500" fill="hold"/>
                                        <p:tgtEl>
                                          <p:spTgt spid="40"/>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61"/>
                                        </p:tgtEl>
                                        <p:attrNameLst>
                                          <p:attrName>style.visibility</p:attrName>
                                        </p:attrNameLst>
                                      </p:cBhvr>
                                      <p:to>
                                        <p:strVal val="visible"/>
                                      </p:to>
                                    </p:set>
                                    <p:anim calcmode="lin" valueType="num">
                                      <p:cBhvr additive="base">
                                        <p:cTn id="110" dur="500" fill="hold"/>
                                        <p:tgtEl>
                                          <p:spTgt spid="61"/>
                                        </p:tgtEl>
                                        <p:attrNameLst>
                                          <p:attrName>ppt_x</p:attrName>
                                        </p:attrNameLst>
                                      </p:cBhvr>
                                      <p:tavLst>
                                        <p:tav tm="0">
                                          <p:val>
                                            <p:strVal val="#ppt_x"/>
                                          </p:val>
                                        </p:tav>
                                        <p:tav tm="100000">
                                          <p:val>
                                            <p:strVal val="#ppt_x"/>
                                          </p:val>
                                        </p:tav>
                                      </p:tavLst>
                                    </p:anim>
                                    <p:anim calcmode="lin" valueType="num">
                                      <p:cBhvr additive="base">
                                        <p:cTn id="111" dur="500" fill="hold"/>
                                        <p:tgtEl>
                                          <p:spTgt spid="61"/>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66"/>
                                        </p:tgtEl>
                                        <p:attrNameLst>
                                          <p:attrName>style.visibility</p:attrName>
                                        </p:attrNameLst>
                                      </p:cBhvr>
                                      <p:to>
                                        <p:strVal val="visible"/>
                                      </p:to>
                                    </p:set>
                                    <p:anim calcmode="lin" valueType="num">
                                      <p:cBhvr additive="base">
                                        <p:cTn id="114" dur="500" fill="hold"/>
                                        <p:tgtEl>
                                          <p:spTgt spid="66"/>
                                        </p:tgtEl>
                                        <p:attrNameLst>
                                          <p:attrName>ppt_x</p:attrName>
                                        </p:attrNameLst>
                                      </p:cBhvr>
                                      <p:tavLst>
                                        <p:tav tm="0">
                                          <p:val>
                                            <p:strVal val="#ppt_x"/>
                                          </p:val>
                                        </p:tav>
                                        <p:tav tm="100000">
                                          <p:val>
                                            <p:strVal val="#ppt_x"/>
                                          </p:val>
                                        </p:tav>
                                      </p:tavLst>
                                    </p:anim>
                                    <p:anim calcmode="lin" valueType="num">
                                      <p:cBhvr additive="base">
                                        <p:cTn id="115"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46"/>
                                        </p:tgtEl>
                                        <p:attrNameLst>
                                          <p:attrName>style.visibility</p:attrName>
                                        </p:attrNameLst>
                                      </p:cBhvr>
                                      <p:to>
                                        <p:strVal val="visible"/>
                                      </p:to>
                                    </p:set>
                                    <p:anim calcmode="lin" valueType="num">
                                      <p:cBhvr additive="base">
                                        <p:cTn id="120" dur="500" fill="hold"/>
                                        <p:tgtEl>
                                          <p:spTgt spid="46"/>
                                        </p:tgtEl>
                                        <p:attrNameLst>
                                          <p:attrName>ppt_x</p:attrName>
                                        </p:attrNameLst>
                                      </p:cBhvr>
                                      <p:tavLst>
                                        <p:tav tm="0">
                                          <p:val>
                                            <p:strVal val="#ppt_x"/>
                                          </p:val>
                                        </p:tav>
                                        <p:tav tm="100000">
                                          <p:val>
                                            <p:strVal val="#ppt_x"/>
                                          </p:val>
                                        </p:tav>
                                      </p:tavLst>
                                    </p:anim>
                                    <p:anim calcmode="lin" valueType="num">
                                      <p:cBhvr additive="base">
                                        <p:cTn id="121" dur="500" fill="hold"/>
                                        <p:tgtEl>
                                          <p:spTgt spid="46"/>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 calcmode="lin" valueType="num">
                                      <p:cBhvr additive="base">
                                        <p:cTn id="124" dur="500" fill="hold"/>
                                        <p:tgtEl>
                                          <p:spTgt spid="47"/>
                                        </p:tgtEl>
                                        <p:attrNameLst>
                                          <p:attrName>ppt_x</p:attrName>
                                        </p:attrNameLst>
                                      </p:cBhvr>
                                      <p:tavLst>
                                        <p:tav tm="0">
                                          <p:val>
                                            <p:strVal val="#ppt_x"/>
                                          </p:val>
                                        </p:tav>
                                        <p:tav tm="100000">
                                          <p:val>
                                            <p:strVal val="#ppt_x"/>
                                          </p:val>
                                        </p:tav>
                                      </p:tavLst>
                                    </p:anim>
                                    <p:anim calcmode="lin" valueType="num">
                                      <p:cBhvr additive="base">
                                        <p:cTn id="125" dur="500" fill="hold"/>
                                        <p:tgtEl>
                                          <p:spTgt spid="47"/>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48"/>
                                        </p:tgtEl>
                                        <p:attrNameLst>
                                          <p:attrName>style.visibility</p:attrName>
                                        </p:attrNameLst>
                                      </p:cBhvr>
                                      <p:to>
                                        <p:strVal val="visible"/>
                                      </p:to>
                                    </p:set>
                                    <p:anim calcmode="lin" valueType="num">
                                      <p:cBhvr additive="base">
                                        <p:cTn id="128" dur="500" fill="hold"/>
                                        <p:tgtEl>
                                          <p:spTgt spid="48"/>
                                        </p:tgtEl>
                                        <p:attrNameLst>
                                          <p:attrName>ppt_x</p:attrName>
                                        </p:attrNameLst>
                                      </p:cBhvr>
                                      <p:tavLst>
                                        <p:tav tm="0">
                                          <p:val>
                                            <p:strVal val="#ppt_x"/>
                                          </p:val>
                                        </p:tav>
                                        <p:tav tm="100000">
                                          <p:val>
                                            <p:strVal val="#ppt_x"/>
                                          </p:val>
                                        </p:tav>
                                      </p:tavLst>
                                    </p:anim>
                                    <p:anim calcmode="lin" valueType="num">
                                      <p:cBhvr additive="base">
                                        <p:cTn id="129" dur="500" fill="hold"/>
                                        <p:tgtEl>
                                          <p:spTgt spid="48"/>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49"/>
                                        </p:tgtEl>
                                        <p:attrNameLst>
                                          <p:attrName>style.visibility</p:attrName>
                                        </p:attrNameLst>
                                      </p:cBhvr>
                                      <p:to>
                                        <p:strVal val="visible"/>
                                      </p:to>
                                    </p:set>
                                    <p:anim calcmode="lin" valueType="num">
                                      <p:cBhvr additive="base">
                                        <p:cTn id="132" dur="500" fill="hold"/>
                                        <p:tgtEl>
                                          <p:spTgt spid="49"/>
                                        </p:tgtEl>
                                        <p:attrNameLst>
                                          <p:attrName>ppt_x</p:attrName>
                                        </p:attrNameLst>
                                      </p:cBhvr>
                                      <p:tavLst>
                                        <p:tav tm="0">
                                          <p:val>
                                            <p:strVal val="#ppt_x"/>
                                          </p:val>
                                        </p:tav>
                                        <p:tav tm="100000">
                                          <p:val>
                                            <p:strVal val="#ppt_x"/>
                                          </p:val>
                                        </p:tav>
                                      </p:tavLst>
                                    </p:anim>
                                    <p:anim calcmode="lin" valueType="num">
                                      <p:cBhvr additive="base">
                                        <p:cTn id="133" dur="500" fill="hold"/>
                                        <p:tgtEl>
                                          <p:spTgt spid="49"/>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 calcmode="lin" valueType="num">
                                      <p:cBhvr additive="base">
                                        <p:cTn id="136" dur="500" fill="hold"/>
                                        <p:tgtEl>
                                          <p:spTgt spid="50"/>
                                        </p:tgtEl>
                                        <p:attrNameLst>
                                          <p:attrName>ppt_x</p:attrName>
                                        </p:attrNameLst>
                                      </p:cBhvr>
                                      <p:tavLst>
                                        <p:tav tm="0">
                                          <p:val>
                                            <p:strVal val="#ppt_x"/>
                                          </p:val>
                                        </p:tav>
                                        <p:tav tm="100000">
                                          <p:val>
                                            <p:strVal val="#ppt_x"/>
                                          </p:val>
                                        </p:tav>
                                      </p:tavLst>
                                    </p:anim>
                                    <p:anim calcmode="lin" valueType="num">
                                      <p:cBhvr additive="base">
                                        <p:cTn id="137" dur="500" fill="hold"/>
                                        <p:tgtEl>
                                          <p:spTgt spid="50"/>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51"/>
                                        </p:tgtEl>
                                        <p:attrNameLst>
                                          <p:attrName>style.visibility</p:attrName>
                                        </p:attrNameLst>
                                      </p:cBhvr>
                                      <p:to>
                                        <p:strVal val="visible"/>
                                      </p:to>
                                    </p:set>
                                    <p:anim calcmode="lin" valueType="num">
                                      <p:cBhvr additive="base">
                                        <p:cTn id="140" dur="500" fill="hold"/>
                                        <p:tgtEl>
                                          <p:spTgt spid="51"/>
                                        </p:tgtEl>
                                        <p:attrNameLst>
                                          <p:attrName>ppt_x</p:attrName>
                                        </p:attrNameLst>
                                      </p:cBhvr>
                                      <p:tavLst>
                                        <p:tav tm="0">
                                          <p:val>
                                            <p:strVal val="#ppt_x"/>
                                          </p:val>
                                        </p:tav>
                                        <p:tav tm="100000">
                                          <p:val>
                                            <p:strVal val="#ppt_x"/>
                                          </p:val>
                                        </p:tav>
                                      </p:tavLst>
                                    </p:anim>
                                    <p:anim calcmode="lin" valueType="num">
                                      <p:cBhvr additive="base">
                                        <p:cTn id="141" dur="500" fill="hold"/>
                                        <p:tgtEl>
                                          <p:spTgt spid="51"/>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52"/>
                                        </p:tgtEl>
                                        <p:attrNameLst>
                                          <p:attrName>style.visibility</p:attrName>
                                        </p:attrNameLst>
                                      </p:cBhvr>
                                      <p:to>
                                        <p:strVal val="visible"/>
                                      </p:to>
                                    </p:set>
                                    <p:anim calcmode="lin" valueType="num">
                                      <p:cBhvr additive="base">
                                        <p:cTn id="144" dur="500" fill="hold"/>
                                        <p:tgtEl>
                                          <p:spTgt spid="52"/>
                                        </p:tgtEl>
                                        <p:attrNameLst>
                                          <p:attrName>ppt_x</p:attrName>
                                        </p:attrNameLst>
                                      </p:cBhvr>
                                      <p:tavLst>
                                        <p:tav tm="0">
                                          <p:val>
                                            <p:strVal val="#ppt_x"/>
                                          </p:val>
                                        </p:tav>
                                        <p:tav tm="100000">
                                          <p:val>
                                            <p:strVal val="#ppt_x"/>
                                          </p:val>
                                        </p:tav>
                                      </p:tavLst>
                                    </p:anim>
                                    <p:anim calcmode="lin" valueType="num">
                                      <p:cBhvr additive="base">
                                        <p:cTn id="145" dur="500" fill="hold"/>
                                        <p:tgtEl>
                                          <p:spTgt spid="52"/>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 calcmode="lin" valueType="num">
                                      <p:cBhvr additive="base">
                                        <p:cTn id="148" dur="500" fill="hold"/>
                                        <p:tgtEl>
                                          <p:spTgt spid="62"/>
                                        </p:tgtEl>
                                        <p:attrNameLst>
                                          <p:attrName>ppt_x</p:attrName>
                                        </p:attrNameLst>
                                      </p:cBhvr>
                                      <p:tavLst>
                                        <p:tav tm="0">
                                          <p:val>
                                            <p:strVal val="#ppt_x"/>
                                          </p:val>
                                        </p:tav>
                                        <p:tav tm="100000">
                                          <p:val>
                                            <p:strVal val="#ppt_x"/>
                                          </p:val>
                                        </p:tav>
                                      </p:tavLst>
                                    </p:anim>
                                    <p:anim calcmode="lin" valueType="num">
                                      <p:cBhvr additive="base">
                                        <p:cTn id="149" dur="500" fill="hold"/>
                                        <p:tgtEl>
                                          <p:spTgt spid="62"/>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67"/>
                                        </p:tgtEl>
                                        <p:attrNameLst>
                                          <p:attrName>style.visibility</p:attrName>
                                        </p:attrNameLst>
                                      </p:cBhvr>
                                      <p:to>
                                        <p:strVal val="visible"/>
                                      </p:to>
                                    </p:set>
                                    <p:anim calcmode="lin" valueType="num">
                                      <p:cBhvr additive="base">
                                        <p:cTn id="152" dur="500" fill="hold"/>
                                        <p:tgtEl>
                                          <p:spTgt spid="67"/>
                                        </p:tgtEl>
                                        <p:attrNameLst>
                                          <p:attrName>ppt_x</p:attrName>
                                        </p:attrNameLst>
                                      </p:cBhvr>
                                      <p:tavLst>
                                        <p:tav tm="0">
                                          <p:val>
                                            <p:strVal val="#ppt_x"/>
                                          </p:val>
                                        </p:tav>
                                        <p:tav tm="100000">
                                          <p:val>
                                            <p:strVal val="#ppt_x"/>
                                          </p:val>
                                        </p:tav>
                                      </p:tavLst>
                                    </p:anim>
                                    <p:anim calcmode="lin" valueType="num">
                                      <p:cBhvr additive="base">
                                        <p:cTn id="15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animBg="1"/>
      <p:bldP spid="15" grpId="0"/>
      <p:bldP spid="16" grpId="0" animBg="1"/>
      <p:bldP spid="28" grpId="0" animBg="1"/>
      <p:bldP spid="29" grpId="0" animBg="1"/>
      <p:bldP spid="34" grpId="0" animBg="1"/>
      <p:bldP spid="35" grpId="0" animBg="1"/>
      <p:bldP spid="36" grpId="0" animBg="1"/>
      <p:bldP spid="37" grpId="0" animBg="1"/>
      <p:bldP spid="38" grpId="0" animBg="1"/>
      <p:bldP spid="39" grpId="0" animBg="1"/>
      <p:bldP spid="40" grpId="0" animBg="1"/>
      <p:bldP spid="46" grpId="0" animBg="1"/>
      <p:bldP spid="47" grpId="0" animBg="1"/>
      <p:bldP spid="48" grpId="0" animBg="1"/>
      <p:bldP spid="49" grpId="0" animBg="1"/>
      <p:bldP spid="50" grpId="0" animBg="1"/>
      <p:bldP spid="51" grpId="0" animBg="1"/>
      <p:bldP spid="52" grpId="0" animBg="1"/>
      <p:bldP spid="54" grpId="0" animBg="1"/>
      <p:bldP spid="59" grpId="0"/>
      <p:bldP spid="60" grpId="0"/>
      <p:bldP spid="61" grpId="0" animBg="1"/>
      <p:bldP spid="62" grpId="0" animBg="1"/>
      <p:bldP spid="65" grpId="0"/>
      <p:bldP spid="66" grpId="0"/>
      <p:bldP spid="67" grpId="0"/>
      <p:bldP spid="6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Cutoff Frequency</a:t>
            </a:r>
          </a:p>
        </p:txBody>
      </p:sp>
      <p:sp>
        <p:nvSpPr>
          <p:cNvPr id="16" name="Rectangle 15"/>
          <p:cNvSpPr/>
          <p:nvPr/>
        </p:nvSpPr>
        <p:spPr>
          <a:xfrm>
            <a:off x="989621" y="17526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c 27"/>
          <p:cNvSpPr/>
          <p:nvPr/>
        </p:nvSpPr>
        <p:spPr>
          <a:xfrm>
            <a:off x="985139" y="2221991"/>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0800000" flipV="1">
            <a:off x="985139" y="2221991"/>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1635322" y="3057271"/>
                <a:ext cx="861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1635322" y="3057271"/>
                <a:ext cx="861261" cy="276999"/>
              </a:xfrm>
              <a:prstGeom prst="rect">
                <a:avLst/>
              </a:prstGeom>
              <a:blipFill rotWithShape="0">
                <a:blip r:embed="rId2" cstate="print"/>
                <a:stretch>
                  <a:fillRect l="-5634" r="-4930" b="-11111"/>
                </a:stretch>
              </a:blipFill>
            </p:spPr>
            <p:txBody>
              <a:bodyPr/>
              <a:lstStyle/>
              <a:p>
                <a:r>
                  <a:rPr lang="en-US">
                    <a:noFill/>
                  </a:rPr>
                  <a:t> </a:t>
                </a:r>
              </a:p>
            </p:txBody>
          </p:sp>
        </mc:Fallback>
      </mc:AlternateContent>
      <p:sp>
        <p:nvSpPr>
          <p:cNvPr id="65" name="TextBox 64"/>
          <p:cNvSpPr txBox="1"/>
          <p:nvPr/>
        </p:nvSpPr>
        <p:spPr>
          <a:xfrm>
            <a:off x="1029246" y="1829447"/>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429001" y="25908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c 44"/>
          <p:cNvSpPr/>
          <p:nvPr/>
        </p:nvSpPr>
        <p:spPr>
          <a:xfrm>
            <a:off x="3048001" y="3060191"/>
            <a:ext cx="288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flipV="1">
            <a:off x="3048001" y="3060191"/>
            <a:ext cx="288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823744" y="3904176"/>
                <a:ext cx="1432059"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𝑥</m:t>
                              </m:r>
                            </m:sub>
                          </m:sSub>
                        </m:den>
                      </m:f>
                      <m:r>
                        <a:rPr lang="en-US" b="0" i="1" smtClean="0">
                          <a:latin typeface="Cambria Math" panose="02040503050406030204" pitchFamily="18" charset="0"/>
                        </a:rPr>
                        <m:t>&gt;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823744" y="3904176"/>
                <a:ext cx="1432059" cy="567207"/>
              </a:xfrm>
              <a:prstGeom prst="rect">
                <a:avLst/>
              </a:prstGeom>
              <a:blipFill rotWithShape="0">
                <a:blip r:embed="rId3" cstate="print"/>
                <a:stretch>
                  <a:fillRect/>
                </a:stretch>
              </a:blipFill>
            </p:spPr>
            <p:txBody>
              <a:bodyPr/>
              <a:lstStyle/>
              <a:p>
                <a:r>
                  <a:rPr lang="en-US">
                    <a:noFill/>
                  </a:rPr>
                  <a:t> </a:t>
                </a:r>
              </a:p>
            </p:txBody>
          </p:sp>
        </mc:Fallback>
      </mc:AlternateContent>
      <p:sp>
        <p:nvSpPr>
          <p:cNvPr id="58" name="TextBox 57"/>
          <p:cNvSpPr txBox="1"/>
          <p:nvPr/>
        </p:nvSpPr>
        <p:spPr>
          <a:xfrm>
            <a:off x="3468626" y="2667647"/>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 name="TextBox 63"/>
              <p:cNvSpPr txBox="1"/>
              <p:nvPr/>
            </p:nvSpPr>
            <p:spPr>
              <a:xfrm>
                <a:off x="3828687" y="1965669"/>
                <a:ext cx="13853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𝛽</m:t>
                          </m:r>
                        </m:e>
                        <m:sup>
                          <m:r>
                            <a:rPr lang="en-US" b="0" i="1" smtClean="0">
                              <a:solidFill>
                                <a:srgbClr val="FF0000"/>
                              </a:solidFill>
                              <a:latin typeface="Cambria Math" panose="02040503050406030204" pitchFamily="18" charset="0"/>
                              <a:ea typeface="Cambria Math" panose="02040503050406030204" pitchFamily="18" charset="0"/>
                            </a:rPr>
                            <m:t>2</m:t>
                          </m:r>
                        </m:sup>
                      </m:sSup>
                    </m:oMath>
                  </m:oMathPara>
                </a14:m>
                <a:endParaRPr lang="en-US" dirty="0">
                  <a:solidFill>
                    <a:srgbClr val="FF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828687" y="1965669"/>
                <a:ext cx="1385379" cy="276999"/>
              </a:xfrm>
              <a:prstGeom prst="rect">
                <a:avLst/>
              </a:prstGeom>
              <a:blipFill rotWithShape="0">
                <a:blip r:embed="rId4" cstate="print"/>
                <a:stretch>
                  <a:fillRect l="-3524" t="-2174" r="-132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5945853" y="1940606"/>
                <a:ext cx="1866507" cy="276999"/>
              </a:xfrm>
              <a:prstGeom prst="rect">
                <a:avLst/>
              </a:prstGeom>
              <a:noFill/>
            </p:spPr>
            <p:txBody>
              <a:bodyPr wrap="square" lIns="0" tIns="0" rIns="0" bIns="0" rtlCol="0">
                <a:spAutoFit/>
              </a:bodyPr>
              <a:lstStyle/>
              <a:p>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𝑘</m:t>
                    </m:r>
                    <m:r>
                      <a:rPr lang="en-US" i="1">
                        <a:solidFill>
                          <a:srgbClr val="FF0000"/>
                        </a:solidFill>
                        <a:latin typeface="Cambria Math" panose="02040503050406030204" pitchFamily="18" charset="0"/>
                        <a:ea typeface="Cambria Math" panose="02040503050406030204" pitchFamily="18" charset="0"/>
                      </a:rPr>
                      <m:t>&gt;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𝑐</m:t>
                        </m:r>
                      </m:sub>
                    </m:sSub>
                    <m:r>
                      <a:rPr lang="en-US"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Sub>
                  </m:oMath>
                </a14:m>
                <a:r>
                  <a:rPr lang="en-US" altLang="zh-CN" i="1"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 </m:t>
                    </m:r>
                  </m:oMath>
                </a14:m>
                <a:r>
                  <a:rPr lang="en-US" altLang="zh-CN" dirty="0">
                    <a:solidFill>
                      <a:srgbClr val="FF0000"/>
                    </a:solidFill>
                    <a:latin typeface="Cambria Math" panose="02040503050406030204" pitchFamily="18" charset="0"/>
                    <a:ea typeface="Cambria Math" panose="02040503050406030204" pitchFamily="18" charset="0"/>
                  </a:rPr>
                  <a:t>𝜋/</a:t>
                </a:r>
                <a14:m>
                  <m:oMath xmlns:m="http://schemas.openxmlformats.org/officeDocument/2006/math">
                    <m:r>
                      <a:rPr lang="en-US" altLang="zh-CN" i="1">
                        <a:solidFill>
                          <a:srgbClr val="FF0000"/>
                        </a:solidFill>
                        <a:latin typeface="Cambria Math" panose="02040503050406030204" pitchFamily="18" charset="0"/>
                      </a:rPr>
                      <m:t>𝑎</m:t>
                    </m:r>
                  </m:oMath>
                </a14:m>
                <a:endParaRPr lang="en-US" altLang="zh-CN" dirty="0">
                  <a:solidFill>
                    <a:srgbClr val="FF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5945853" y="1940606"/>
                <a:ext cx="1866507" cy="276999"/>
              </a:xfrm>
              <a:prstGeom prst="rect">
                <a:avLst/>
              </a:prstGeom>
              <a:blipFill>
                <a:blip r:embed="rId5" cstate="print"/>
                <a:stretch>
                  <a:fillRect l="-4560" t="-30435" r="-1629" b="-47826"/>
                </a:stretch>
              </a:blipFill>
            </p:spPr>
            <p:txBody>
              <a:bodyPr/>
              <a:lstStyle/>
              <a:p>
                <a:r>
                  <a:rPr lang="zh-CN" altLang="en-US">
                    <a:noFill/>
                  </a:rPr>
                  <a:t> </a:t>
                </a:r>
              </a:p>
            </p:txBody>
          </p:sp>
        </mc:Fallback>
      </mc:AlternateContent>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rcRect l="50467" b="23341"/>
          <a:stretch>
            <a:fillRect/>
          </a:stretch>
        </p:blipFill>
        <p:spPr bwMode="auto">
          <a:xfrm>
            <a:off x="8193409" y="2564904"/>
            <a:ext cx="62706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rcRect r="50798" b="23341"/>
          <a:stretch>
            <a:fillRect/>
          </a:stretch>
        </p:blipFill>
        <p:spPr bwMode="auto">
          <a:xfrm>
            <a:off x="8196585" y="1782700"/>
            <a:ext cx="623887"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1" name="TextBox 70"/>
              <p:cNvSpPr txBox="1"/>
              <p:nvPr/>
            </p:nvSpPr>
            <p:spPr>
              <a:xfrm>
                <a:off x="5937170" y="2708920"/>
                <a:ext cx="146835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&lt;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𝑐</m:t>
                          </m:r>
                        </m:sub>
                      </m:sSub>
                      <m:r>
                        <a:rPr lang="en-US" i="1">
                          <a:solidFill>
                            <a:srgbClr val="FF0000"/>
                          </a:solidFill>
                          <a:latin typeface="Cambria Math" panose="02040503050406030204" pitchFamily="18" charset="0"/>
                          <a:ea typeface="Cambria Math" panose="02040503050406030204" pitchFamily="18" charset="0"/>
                        </a:rPr>
                        <m:t>=</m:t>
                      </m:r>
                      <m:r>
                        <m:rPr>
                          <m:nor/>
                        </m:rPr>
                        <a:rPr lang="en-US" altLang="zh-CN" dirty="0">
                          <a:solidFill>
                            <a:srgbClr val="FF0000"/>
                          </a:solidFill>
                          <a:latin typeface="Cambria Math" panose="02040503050406030204" pitchFamily="18" charset="0"/>
                          <a:ea typeface="Cambria Math" panose="02040503050406030204" pitchFamily="18" charset="0"/>
                        </a:rPr>
                        <m:t>𝜋</m:t>
                      </m:r>
                      <m:r>
                        <m:rPr>
                          <m:nor/>
                        </m:rPr>
                        <a:rPr lang="en-US" altLang="zh-CN" dirty="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rPr>
                        <m:t>𝑎</m:t>
                      </m:r>
                    </m:oMath>
                  </m:oMathPara>
                </a14:m>
                <a:endParaRPr lang="en-US" altLang="zh-CN" dirty="0">
                  <a:solidFill>
                    <a:srgbClr val="FF0000"/>
                  </a:solidFill>
                </a:endParaRPr>
              </a:p>
              <a:p>
                <a:r>
                  <a:rPr lang="en-US" altLang="zh-CN" i="1" dirty="0">
                    <a:solidFill>
                      <a:srgbClr val="FF0000"/>
                    </a:solidFill>
                    <a:latin typeface="Cambria Math" panose="02040503050406030204" pitchFamily="18" charset="0"/>
                    <a:ea typeface="Cambria Math" panose="02040503050406030204" pitchFamily="18" charset="0"/>
                  </a:rPr>
                  <a:t> </a:t>
                </a:r>
                <a:r>
                  <a:rPr lang="el-GR" altLang="zh-CN" i="1" dirty="0">
                    <a:solidFill>
                      <a:srgbClr val="FF0000"/>
                    </a:solidFill>
                    <a:latin typeface="Cambria Math" panose="02040503050406030204" pitchFamily="18" charset="0"/>
                    <a:ea typeface="Cambria Math" panose="02040503050406030204" pitchFamily="18" charset="0"/>
                  </a:rPr>
                  <a:t>λ</a:t>
                </a:r>
                <a:r>
                  <a:rPr lang="en-US" altLang="zh-CN" i="1" dirty="0">
                    <a:solidFill>
                      <a:srgbClr val="FF0000"/>
                    </a:solidFill>
                    <a:latin typeface="Cambria Math" panose="02040503050406030204" pitchFamily="18" charset="0"/>
                    <a:ea typeface="Cambria Math" panose="02040503050406030204" pitchFamily="18" charset="0"/>
                  </a:rPr>
                  <a:t> </a:t>
                </a:r>
                <a:r>
                  <a:rPr lang="en-US" altLang="zh-CN" dirty="0">
                    <a:solidFill>
                      <a:srgbClr val="FF0000"/>
                    </a:solidFill>
                    <a:latin typeface="Cambria Math" panose="02040503050406030204" pitchFamily="18" charset="0"/>
                    <a:ea typeface="Cambria Math" panose="02040503050406030204" pitchFamily="18" charset="0"/>
                  </a:rPr>
                  <a:t>&gt; 2</a:t>
                </a:r>
                <a14:m>
                  <m:oMath xmlns:m="http://schemas.openxmlformats.org/officeDocument/2006/math">
                    <m:r>
                      <a:rPr lang="en-US" altLang="zh-CN" i="1">
                        <a:solidFill>
                          <a:srgbClr val="FF0000"/>
                        </a:solidFill>
                        <a:latin typeface="Cambria Math" panose="02040503050406030204" pitchFamily="18" charset="0"/>
                        <a:ea typeface="Cambria Math" panose="02040503050406030204" pitchFamily="18" charset="0"/>
                      </a:rPr>
                      <m:t>𝑎</m:t>
                    </m:r>
                  </m:oMath>
                </a14:m>
                <a:endParaRPr lang="en-US" altLang="zh-CN" i="1" dirty="0">
                  <a:solidFill>
                    <a:srgbClr val="FF0000"/>
                  </a:solidFill>
                  <a:latin typeface="Cambria Math" panose="02040503050406030204" pitchFamily="18" charset="0"/>
                  <a:ea typeface="Cambria Math" panose="02040503050406030204" pitchFamily="18"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5937170" y="2708920"/>
                <a:ext cx="1468351" cy="553998"/>
              </a:xfrm>
              <a:prstGeom prst="rect">
                <a:avLst/>
              </a:prstGeom>
              <a:blipFill>
                <a:blip r:embed="rId7" cstate="print"/>
                <a:stretch>
                  <a:fillRect l="-6639" t="-1099" b="-24176"/>
                </a:stretch>
              </a:blipFill>
            </p:spPr>
            <p:txBody>
              <a:bodyPr/>
              <a:lstStyle/>
              <a:p>
                <a:r>
                  <a:rPr lang="zh-CN" altLang="en-US">
                    <a:noFill/>
                  </a:rPr>
                  <a:t> </a:t>
                </a:r>
              </a:p>
            </p:txBody>
          </p:sp>
        </mc:Fallback>
      </mc:AlternateContent>
      <p:sp>
        <p:nvSpPr>
          <p:cNvPr id="72" name="TextBox 71"/>
          <p:cNvSpPr txBox="1"/>
          <p:nvPr/>
        </p:nvSpPr>
        <p:spPr>
          <a:xfrm>
            <a:off x="98946" y="2027968"/>
            <a:ext cx="800646"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a:t>
            </a:r>
            <a:r>
              <a:rPr lang="en-US" sz="2400" baseline="-25000" dirty="0">
                <a:solidFill>
                  <a:srgbClr val="FF0000"/>
                </a:solidFill>
                <a:latin typeface="Times New Roman" panose="02020603050405020304" pitchFamily="18" charset="0"/>
                <a:cs typeface="Times New Roman" panose="02020603050405020304" pitchFamily="18" charset="0"/>
              </a:rPr>
              <a:t>10</a:t>
            </a:r>
          </a:p>
        </p:txBody>
      </p:sp>
      <p:sp>
        <p:nvSpPr>
          <p:cNvPr id="73" name="Rectangle 72"/>
          <p:cNvSpPr/>
          <p:nvPr/>
        </p:nvSpPr>
        <p:spPr>
          <a:xfrm>
            <a:off x="570426" y="4925569"/>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Arc 73"/>
          <p:cNvSpPr/>
          <p:nvPr/>
        </p:nvSpPr>
        <p:spPr>
          <a:xfrm>
            <a:off x="922200" y="5394960"/>
            <a:ext cx="144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rot="10800000" flipV="1">
            <a:off x="922199" y="5394960"/>
            <a:ext cx="144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p:cNvSpPr txBox="1"/>
          <p:nvPr/>
        </p:nvSpPr>
        <p:spPr>
          <a:xfrm>
            <a:off x="610051" y="5002416"/>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TextBox 77"/>
              <p:cNvSpPr txBox="1"/>
              <p:nvPr/>
            </p:nvSpPr>
            <p:spPr>
              <a:xfrm>
                <a:off x="1066800" y="4490721"/>
                <a:ext cx="1266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𝑘</m:t>
                      </m:r>
                      <m:r>
                        <a:rPr lang="en-US" i="1" smtClean="0">
                          <a:solidFill>
                            <a:srgbClr val="FF0000"/>
                          </a:solidFill>
                          <a:latin typeface="Cambria Math" panose="02040503050406030204" pitchFamily="18" charset="0"/>
                          <a:ea typeface="Cambria Math" panose="02040503050406030204" pitchFamily="18" charset="0"/>
                        </a:rPr>
                        <m:t>&gt;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𝑐</m:t>
                          </m:r>
                        </m:sub>
                      </m:sSub>
                      <m:r>
                        <a:rPr lang="en-US" b="0" i="1"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𝑥</m:t>
                          </m:r>
                        </m:sub>
                      </m:sSub>
                    </m:oMath>
                  </m:oMathPara>
                </a14:m>
                <a:endParaRPr lang="en-US" dirty="0">
                  <a:solidFill>
                    <a:srgbClr val="FF0000"/>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066800" y="4490721"/>
                <a:ext cx="1266757" cy="276999"/>
              </a:xfrm>
              <a:prstGeom prst="rect">
                <a:avLst/>
              </a:prstGeom>
              <a:blipFill rotWithShape="0">
                <a:blip r:embed="rId8" cstate="print"/>
                <a:stretch>
                  <a:fillRect l="-3846" b="-11111"/>
                </a:stretch>
              </a:blipFill>
            </p:spPr>
            <p:txBody>
              <a:bodyPr/>
              <a:lstStyle/>
              <a:p>
                <a:r>
                  <a:rPr lang="en-US">
                    <a:noFill/>
                  </a:rPr>
                  <a:t> </a:t>
                </a:r>
              </a:p>
            </p:txBody>
          </p:sp>
        </mc:Fallback>
      </mc:AlternateContent>
      <p:sp>
        <p:nvSpPr>
          <p:cNvPr id="79" name="Multiply 78"/>
          <p:cNvSpPr/>
          <p:nvPr/>
        </p:nvSpPr>
        <p:spPr>
          <a:xfrm>
            <a:off x="1252728" y="5182459"/>
            <a:ext cx="804672" cy="804672"/>
          </a:xfrm>
          <a:prstGeom prst="mathMultiply">
            <a:avLst>
              <a:gd name="adj1" fmla="val 940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227998" y="5201905"/>
            <a:ext cx="5529085"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The transverse field distributions for a specific mode are fixed. Keeping increasing the frequency or </a:t>
            </a:r>
            <a:r>
              <a:rPr lang="en-US" sz="2000" i="1" dirty="0">
                <a:solidFill>
                  <a:srgbClr val="FF0000"/>
                </a:solidFill>
                <a:latin typeface="Times New Roman" panose="02020603050405020304" pitchFamily="18" charset="0"/>
                <a:cs typeface="Times New Roman" panose="02020603050405020304" pitchFamily="18" charset="0"/>
              </a:rPr>
              <a:t>k</a:t>
            </a:r>
            <a:r>
              <a:rPr lang="en-US" sz="2000" dirty="0">
                <a:solidFill>
                  <a:srgbClr val="FF0000"/>
                </a:solidFill>
                <a:latin typeface="Times New Roman" panose="02020603050405020304" pitchFamily="18" charset="0"/>
                <a:cs typeface="Times New Roman" panose="02020603050405020304" pitchFamily="18" charset="0"/>
              </a:rPr>
              <a:t> only increases </a:t>
            </a:r>
            <a:r>
              <a:rPr lang="el-GR" sz="2000" i="1" dirty="0">
                <a:solidFill>
                  <a:srgbClr val="FF0000"/>
                </a:solidFill>
                <a:latin typeface="Times New Roman" panose="02020603050405020304" pitchFamily="18" charset="0"/>
                <a:cs typeface="Times New Roman" panose="02020603050405020304" pitchFamily="18" charset="0"/>
              </a:rPr>
              <a:t>β</a:t>
            </a:r>
            <a:r>
              <a:rPr lang="en-US" sz="2000" dirty="0">
                <a:solidFill>
                  <a:srgbClr val="FF0000"/>
                </a:solidFill>
                <a:latin typeface="Times New Roman" panose="02020603050405020304" pitchFamily="18" charset="0"/>
                <a:cs typeface="Times New Roman" panose="02020603050405020304" pitchFamily="18" charset="0"/>
              </a:rPr>
              <a:t>. Filling a material with </a:t>
            </a:r>
            <a:r>
              <a:rPr lang="el-GR" sz="2000" i="1" dirty="0">
                <a:solidFill>
                  <a:srgbClr val="FF0000"/>
                </a:solidFill>
                <a:latin typeface="Times New Roman" panose="02020603050405020304" pitchFamily="18" charset="0"/>
                <a:cs typeface="Times New Roman" panose="02020603050405020304" pitchFamily="18" charset="0"/>
              </a:rPr>
              <a:t>ε</a:t>
            </a:r>
            <a:r>
              <a:rPr lang="en-US" sz="2000" i="1" baseline="-25000" dirty="0">
                <a:solidFill>
                  <a:srgbClr val="FF0000"/>
                </a:solidFill>
                <a:latin typeface="Times New Roman" panose="02020603050405020304" pitchFamily="18" charset="0"/>
                <a:cs typeface="Times New Roman" panose="02020603050405020304" pitchFamily="18" charset="0"/>
              </a:rPr>
              <a:t>r</a:t>
            </a:r>
            <a:r>
              <a:rPr lang="en-US" sz="2000" dirty="0">
                <a:solidFill>
                  <a:srgbClr val="FF0000"/>
                </a:solidFill>
                <a:latin typeface="Times New Roman" panose="02020603050405020304" pitchFamily="18" charset="0"/>
                <a:cs typeface="Times New Roman" panose="02020603050405020304" pitchFamily="18" charset="0"/>
              </a:rPr>
              <a:t> has the same effect</a:t>
            </a:r>
          </a:p>
        </p:txBody>
      </p:sp>
      <p:sp>
        <p:nvSpPr>
          <p:cNvPr id="80" name="TextBox 79"/>
          <p:cNvSpPr txBox="1"/>
          <p:nvPr/>
        </p:nvSpPr>
        <p:spPr>
          <a:xfrm>
            <a:off x="6074935" y="3617729"/>
            <a:ext cx="2844402"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The transverse waveguide dimension is not big enough to support the sin or cos field distributions</a:t>
            </a:r>
          </a:p>
        </p:txBody>
      </p:sp>
      <p:sp>
        <p:nvSpPr>
          <p:cNvPr id="4" name="灯片编号占位符 3">
            <a:extLst>
              <a:ext uri="{FF2B5EF4-FFF2-40B4-BE49-F238E27FC236}">
                <a16:creationId xmlns:a16="http://schemas.microsoft.com/office/drawing/2014/main" id="{36E45AB1-E4B5-4985-8118-610EB849060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74</a:t>
            </a:fld>
            <a:endParaRPr lang="en-US"/>
          </a:p>
        </p:txBody>
      </p:sp>
    </p:spTree>
    <p:extLst>
      <p:ext uri="{BB962C8B-B14F-4D97-AF65-F5344CB8AC3E}">
        <p14:creationId xmlns:p14="http://schemas.microsoft.com/office/powerpoint/2010/main" val="30853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 calcmode="lin" valueType="num">
                                      <p:cBhvr additive="base">
                                        <p:cTn id="21" dur="500" fill="hold"/>
                                        <p:tgtEl>
                                          <p:spTgt spid="69"/>
                                        </p:tgtEl>
                                        <p:attrNameLst>
                                          <p:attrName>ppt_x</p:attrName>
                                        </p:attrNameLst>
                                      </p:cBhvr>
                                      <p:tavLst>
                                        <p:tav tm="0">
                                          <p:val>
                                            <p:strVal val="#ppt_x"/>
                                          </p:val>
                                        </p:tav>
                                        <p:tav tm="100000">
                                          <p:val>
                                            <p:strVal val="#ppt_x"/>
                                          </p:val>
                                        </p:tav>
                                      </p:tavLst>
                                    </p:anim>
                                    <p:anim calcmode="lin" valueType="num">
                                      <p:cBhvr additive="base">
                                        <p:cTn id="22" dur="500" fill="hold"/>
                                        <p:tgtEl>
                                          <p:spTgt spid="6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500" fill="hold"/>
                                        <p:tgtEl>
                                          <p:spTgt spid="71"/>
                                        </p:tgtEl>
                                        <p:attrNameLst>
                                          <p:attrName>ppt_x</p:attrName>
                                        </p:attrNameLst>
                                      </p:cBhvr>
                                      <p:tavLst>
                                        <p:tav tm="0">
                                          <p:val>
                                            <p:strVal val="#ppt_x"/>
                                          </p:val>
                                        </p:tav>
                                        <p:tav tm="100000">
                                          <p:val>
                                            <p:strVal val="#ppt_x"/>
                                          </p:val>
                                        </p:tav>
                                      </p:tavLst>
                                    </p:anim>
                                    <p:anim calcmode="lin" valueType="num">
                                      <p:cBhvr additive="base">
                                        <p:cTn id="2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ppt_x"/>
                                          </p:val>
                                        </p:tav>
                                        <p:tav tm="100000">
                                          <p:val>
                                            <p:strVal val="#ppt_x"/>
                                          </p:val>
                                        </p:tav>
                                      </p:tavLst>
                                    </p:anim>
                                    <p:anim calcmode="lin" valueType="num">
                                      <p:cBhvr additive="base">
                                        <p:cTn id="40" dur="5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ppt_x"/>
                                          </p:val>
                                        </p:tav>
                                        <p:tav tm="100000">
                                          <p:val>
                                            <p:strVal val="#ppt_x"/>
                                          </p:val>
                                        </p:tav>
                                      </p:tavLst>
                                    </p:anim>
                                    <p:anim calcmode="lin" valueType="num">
                                      <p:cBhvr additive="base">
                                        <p:cTn id="44" dur="500" fill="hold"/>
                                        <p:tgtEl>
                                          <p:spTgt spid="5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ppt_x"/>
                                          </p:val>
                                        </p:tav>
                                        <p:tav tm="100000">
                                          <p:val>
                                            <p:strVal val="#ppt_x"/>
                                          </p:val>
                                        </p:tav>
                                      </p:tavLst>
                                    </p:anim>
                                    <p:anim calcmode="lin" valueType="num">
                                      <p:cBhvr additive="base">
                                        <p:cTn id="4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additive="base">
                                        <p:cTn id="53" dur="500" fill="hold"/>
                                        <p:tgtEl>
                                          <p:spTgt spid="80"/>
                                        </p:tgtEl>
                                        <p:attrNameLst>
                                          <p:attrName>ppt_x</p:attrName>
                                        </p:attrNameLst>
                                      </p:cBhvr>
                                      <p:tavLst>
                                        <p:tav tm="0">
                                          <p:val>
                                            <p:strVal val="#ppt_x"/>
                                          </p:val>
                                        </p:tav>
                                        <p:tav tm="100000">
                                          <p:val>
                                            <p:strVal val="#ppt_x"/>
                                          </p:val>
                                        </p:tav>
                                      </p:tavLst>
                                    </p:anim>
                                    <p:anim calcmode="lin" valueType="num">
                                      <p:cBhvr additive="base">
                                        <p:cTn id="5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 calcmode="lin" valueType="num">
                                      <p:cBhvr additive="base">
                                        <p:cTn id="59" dur="500" fill="hold"/>
                                        <p:tgtEl>
                                          <p:spTgt spid="73"/>
                                        </p:tgtEl>
                                        <p:attrNameLst>
                                          <p:attrName>ppt_x</p:attrName>
                                        </p:attrNameLst>
                                      </p:cBhvr>
                                      <p:tavLst>
                                        <p:tav tm="0">
                                          <p:val>
                                            <p:strVal val="#ppt_x"/>
                                          </p:val>
                                        </p:tav>
                                        <p:tav tm="100000">
                                          <p:val>
                                            <p:strVal val="#ppt_x"/>
                                          </p:val>
                                        </p:tav>
                                      </p:tavLst>
                                    </p:anim>
                                    <p:anim calcmode="lin" valueType="num">
                                      <p:cBhvr additive="base">
                                        <p:cTn id="60" dur="500" fill="hold"/>
                                        <p:tgtEl>
                                          <p:spTgt spid="7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additive="base">
                                        <p:cTn id="63" dur="500" fill="hold"/>
                                        <p:tgtEl>
                                          <p:spTgt spid="74"/>
                                        </p:tgtEl>
                                        <p:attrNameLst>
                                          <p:attrName>ppt_x</p:attrName>
                                        </p:attrNameLst>
                                      </p:cBhvr>
                                      <p:tavLst>
                                        <p:tav tm="0">
                                          <p:val>
                                            <p:strVal val="#ppt_x"/>
                                          </p:val>
                                        </p:tav>
                                        <p:tav tm="100000">
                                          <p:val>
                                            <p:strVal val="#ppt_x"/>
                                          </p:val>
                                        </p:tav>
                                      </p:tavLst>
                                    </p:anim>
                                    <p:anim calcmode="lin" valueType="num">
                                      <p:cBhvr additive="base">
                                        <p:cTn id="64" dur="500" fill="hold"/>
                                        <p:tgtEl>
                                          <p:spTgt spid="7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additive="base">
                                        <p:cTn id="67" dur="500" fill="hold"/>
                                        <p:tgtEl>
                                          <p:spTgt spid="75"/>
                                        </p:tgtEl>
                                        <p:attrNameLst>
                                          <p:attrName>ppt_x</p:attrName>
                                        </p:attrNameLst>
                                      </p:cBhvr>
                                      <p:tavLst>
                                        <p:tav tm="0">
                                          <p:val>
                                            <p:strVal val="#ppt_x"/>
                                          </p:val>
                                        </p:tav>
                                        <p:tav tm="100000">
                                          <p:val>
                                            <p:strVal val="#ppt_x"/>
                                          </p:val>
                                        </p:tav>
                                      </p:tavLst>
                                    </p:anim>
                                    <p:anim calcmode="lin" valueType="num">
                                      <p:cBhvr additive="base">
                                        <p:cTn id="68" dur="500" fill="hold"/>
                                        <p:tgtEl>
                                          <p:spTgt spid="7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 calcmode="lin" valueType="num">
                                      <p:cBhvr additive="base">
                                        <p:cTn id="71" dur="500" fill="hold"/>
                                        <p:tgtEl>
                                          <p:spTgt spid="77"/>
                                        </p:tgtEl>
                                        <p:attrNameLst>
                                          <p:attrName>ppt_x</p:attrName>
                                        </p:attrNameLst>
                                      </p:cBhvr>
                                      <p:tavLst>
                                        <p:tav tm="0">
                                          <p:val>
                                            <p:strVal val="#ppt_x"/>
                                          </p:val>
                                        </p:tav>
                                        <p:tav tm="100000">
                                          <p:val>
                                            <p:strVal val="#ppt_x"/>
                                          </p:val>
                                        </p:tav>
                                      </p:tavLst>
                                    </p:anim>
                                    <p:anim calcmode="lin" valueType="num">
                                      <p:cBhvr additive="base">
                                        <p:cTn id="72" dur="500" fill="hold"/>
                                        <p:tgtEl>
                                          <p:spTgt spid="7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 calcmode="lin" valueType="num">
                                      <p:cBhvr additive="base">
                                        <p:cTn id="75" dur="500" fill="hold"/>
                                        <p:tgtEl>
                                          <p:spTgt spid="78"/>
                                        </p:tgtEl>
                                        <p:attrNameLst>
                                          <p:attrName>ppt_x</p:attrName>
                                        </p:attrNameLst>
                                      </p:cBhvr>
                                      <p:tavLst>
                                        <p:tav tm="0">
                                          <p:val>
                                            <p:strVal val="#ppt_x"/>
                                          </p:val>
                                        </p:tav>
                                        <p:tav tm="100000">
                                          <p:val>
                                            <p:strVal val="#ppt_x"/>
                                          </p:val>
                                        </p:tav>
                                      </p:tavLst>
                                    </p:anim>
                                    <p:anim calcmode="lin" valueType="num">
                                      <p:cBhvr additive="base">
                                        <p:cTn id="7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9"/>
                                        </p:tgtEl>
                                        <p:attrNameLst>
                                          <p:attrName>style.visibility</p:attrName>
                                        </p:attrNameLst>
                                      </p:cBhvr>
                                      <p:to>
                                        <p:strVal val="visible"/>
                                      </p:to>
                                    </p:set>
                                    <p:anim calcmode="lin" valueType="num">
                                      <p:cBhvr additive="base">
                                        <p:cTn id="81" dur="500" fill="hold"/>
                                        <p:tgtEl>
                                          <p:spTgt spid="79"/>
                                        </p:tgtEl>
                                        <p:attrNameLst>
                                          <p:attrName>ppt_x</p:attrName>
                                        </p:attrNameLst>
                                      </p:cBhvr>
                                      <p:tavLst>
                                        <p:tav tm="0">
                                          <p:val>
                                            <p:strVal val="#ppt_x"/>
                                          </p:val>
                                        </p:tav>
                                        <p:tav tm="100000">
                                          <p:val>
                                            <p:strVal val="#ppt_x"/>
                                          </p:val>
                                        </p:tav>
                                      </p:tavLst>
                                    </p:anim>
                                    <p:anim calcmode="lin" valueType="num">
                                      <p:cBhvr additive="base">
                                        <p:cTn id="8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3" grpId="0" animBg="1"/>
      <p:bldP spid="55" grpId="0" animBg="1"/>
      <p:bldP spid="58" grpId="0"/>
      <p:bldP spid="64" grpId="0" animBg="1"/>
      <p:bldP spid="68" grpId="0" animBg="1"/>
      <p:bldP spid="71" grpId="0" animBg="1"/>
      <p:bldP spid="73" grpId="0" animBg="1"/>
      <p:bldP spid="74" grpId="0" animBg="1"/>
      <p:bldP spid="75" grpId="0" animBg="1"/>
      <p:bldP spid="77" grpId="0"/>
      <p:bldP spid="78" grpId="0" animBg="1"/>
      <p:bldP spid="79" grpId="0" animBg="1"/>
      <p:bldP spid="3" grpId="0"/>
      <p:bldP spid="8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Field Lines of Different Modes</a:t>
            </a:r>
          </a:p>
        </p:txBody>
      </p:sp>
      <p:pic>
        <p:nvPicPr>
          <p:cNvPr id="8" name="Picture 7"/>
          <p:cNvPicPr>
            <a:picLocks noChangeAspect="1"/>
          </p:cNvPicPr>
          <p:nvPr/>
        </p:nvPicPr>
        <p:blipFill>
          <a:blip r:embed="rId2" cstate="print"/>
          <a:stretch>
            <a:fillRect/>
          </a:stretch>
        </p:blipFill>
        <p:spPr>
          <a:xfrm>
            <a:off x="838200" y="1600200"/>
            <a:ext cx="7599489" cy="4723254"/>
          </a:xfrm>
          <a:prstGeom prst="rect">
            <a:avLst/>
          </a:prstGeom>
        </p:spPr>
      </p:pic>
      <p:pic>
        <p:nvPicPr>
          <p:cNvPr id="9" name="Picture 8"/>
          <p:cNvPicPr>
            <a:picLocks noChangeAspect="1"/>
          </p:cNvPicPr>
          <p:nvPr/>
        </p:nvPicPr>
        <p:blipFill>
          <a:blip r:embed="rId3" cstate="print"/>
          <a:stretch>
            <a:fillRect/>
          </a:stretch>
        </p:blipFill>
        <p:spPr>
          <a:xfrm>
            <a:off x="7848600" y="6400800"/>
            <a:ext cx="1035000" cy="362134"/>
          </a:xfrm>
          <a:prstGeom prst="rect">
            <a:avLst/>
          </a:prstGeom>
        </p:spPr>
      </p:pic>
      <p:sp>
        <p:nvSpPr>
          <p:cNvPr id="3" name="灯片编号占位符 2">
            <a:extLst>
              <a:ext uri="{FF2B5EF4-FFF2-40B4-BE49-F238E27FC236}">
                <a16:creationId xmlns:a16="http://schemas.microsoft.com/office/drawing/2014/main" id="{CBF4FE3B-AA7E-4117-AD46-4019F87AF3D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75</a:t>
            </a:fld>
            <a:endParaRPr lang="en-US"/>
          </a:p>
        </p:txBody>
      </p:sp>
    </p:spTree>
    <p:extLst>
      <p:ext uri="{BB962C8B-B14F-4D97-AF65-F5344CB8AC3E}">
        <p14:creationId xmlns:p14="http://schemas.microsoft.com/office/powerpoint/2010/main" val="20677663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cstate="print"/>
          <a:stretch>
            <a:fillRect/>
          </a:stretch>
        </p:blipFill>
        <p:spPr>
          <a:xfrm>
            <a:off x="762000" y="1558666"/>
            <a:ext cx="7684876" cy="4765934"/>
          </a:xfrm>
          <a:prstGeom prst="rect">
            <a:avLst/>
          </a:prstGeom>
        </p:spPr>
      </p:pic>
      <p:pic>
        <p:nvPicPr>
          <p:cNvPr id="5" name="Picture 4"/>
          <p:cNvPicPr>
            <a:picLocks noChangeAspect="1"/>
          </p:cNvPicPr>
          <p:nvPr/>
        </p:nvPicPr>
        <p:blipFill>
          <a:blip r:embed="rId3" cstate="print"/>
          <a:stretch>
            <a:fillRect/>
          </a:stretch>
        </p:blipFill>
        <p:spPr>
          <a:xfrm>
            <a:off x="7699672" y="6438741"/>
            <a:ext cx="1035000" cy="362134"/>
          </a:xfrm>
          <a:prstGeom prst="rect">
            <a:avLst/>
          </a:prstGeom>
        </p:spPr>
      </p:pic>
      <p:sp>
        <p:nvSpPr>
          <p:cNvPr id="3" name="灯片编号占位符 2">
            <a:extLst>
              <a:ext uri="{FF2B5EF4-FFF2-40B4-BE49-F238E27FC236}">
                <a16:creationId xmlns:a16="http://schemas.microsoft.com/office/drawing/2014/main" id="{D832ADB5-2491-47AB-91BB-5BCCFAA370D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76</a:t>
            </a:fld>
            <a:endParaRPr lang="en-US"/>
          </a:p>
        </p:txBody>
      </p:sp>
    </p:spTree>
    <p:extLst>
      <p:ext uri="{BB962C8B-B14F-4D97-AF65-F5344CB8AC3E}">
        <p14:creationId xmlns:p14="http://schemas.microsoft.com/office/powerpoint/2010/main" val="28584496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sz="quarter" idx="1"/>
          </p:nvPr>
        </p:nvPicPr>
        <p:blipFill>
          <a:blip r:embed="rId2" cstate="print"/>
          <a:srcRect/>
          <a:stretch>
            <a:fillRect/>
          </a:stretch>
        </p:blipFill>
        <p:spPr bwMode="auto">
          <a:xfrm>
            <a:off x="1790700" y="0"/>
            <a:ext cx="5562600" cy="3809325"/>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866777" y="3962400"/>
            <a:ext cx="5410447" cy="289560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CBDE09DC-1720-476B-BEB7-A0F69048B15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Grp="1" noChangeAspect="1" noChangeArrowheads="1"/>
          </p:cNvPicPr>
          <p:nvPr>
            <p:ph sz="quarter" idx="1"/>
          </p:nvPr>
        </p:nvPicPr>
        <p:blipFill>
          <a:blip r:embed="rId2" cstate="print"/>
          <a:srcRect/>
          <a:stretch>
            <a:fillRect/>
          </a:stretch>
        </p:blipFill>
        <p:spPr bwMode="auto">
          <a:xfrm>
            <a:off x="-12525" y="0"/>
            <a:ext cx="4508325" cy="3129984"/>
          </a:xfrm>
          <a:prstGeom prst="rect">
            <a:avLst/>
          </a:prstGeom>
          <a:noFill/>
          <a:ln w="9525">
            <a:noFill/>
            <a:miter lim="800000"/>
            <a:headEnd/>
            <a:tailEnd/>
          </a:ln>
        </p:spPr>
      </p:pic>
      <p:sp>
        <p:nvSpPr>
          <p:cNvPr id="7" name="TextBox 6"/>
          <p:cNvSpPr txBox="1"/>
          <p:nvPr/>
        </p:nvSpPr>
        <p:spPr>
          <a:xfrm>
            <a:off x="2590800" y="0"/>
            <a:ext cx="728272" cy="369332"/>
          </a:xfrm>
          <a:prstGeom prst="rect">
            <a:avLst/>
          </a:prstGeom>
          <a:noFill/>
        </p:spPr>
        <p:txBody>
          <a:bodyPr wrap="none" rtlCol="0">
            <a:spAutoFit/>
          </a:bodyPr>
          <a:lstStyle/>
          <a:p>
            <a:r>
              <a:rPr lang="en-US" dirty="0"/>
              <a:t>(cont.)</a:t>
            </a:r>
          </a:p>
        </p:txBody>
      </p:sp>
      <p:pic>
        <p:nvPicPr>
          <p:cNvPr id="47107" name="Picture 3"/>
          <p:cNvPicPr>
            <a:picLocks noChangeAspect="1" noChangeArrowheads="1"/>
          </p:cNvPicPr>
          <p:nvPr/>
        </p:nvPicPr>
        <p:blipFill>
          <a:blip r:embed="rId3" cstate="print"/>
          <a:srcRect/>
          <a:stretch>
            <a:fillRect/>
          </a:stretch>
        </p:blipFill>
        <p:spPr bwMode="auto">
          <a:xfrm>
            <a:off x="1" y="381000"/>
            <a:ext cx="5867399" cy="6495778"/>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C250EF45-05FB-4D67-9B5E-DE6EC3533D4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srcRect/>
          <a:stretch>
            <a:fillRect/>
          </a:stretch>
        </p:blipFill>
        <p:spPr bwMode="auto">
          <a:xfrm>
            <a:off x="0" y="0"/>
            <a:ext cx="4508325" cy="3129984"/>
          </a:xfrm>
          <a:prstGeom prst="rect">
            <a:avLst/>
          </a:prstGeom>
          <a:noFill/>
          <a:ln w="9525">
            <a:noFill/>
            <a:miter lim="800000"/>
            <a:headEnd/>
            <a:tailEnd/>
          </a:ln>
        </p:spPr>
      </p:pic>
      <p:sp>
        <p:nvSpPr>
          <p:cNvPr id="8" name="TextBox 7"/>
          <p:cNvSpPr txBox="1"/>
          <p:nvPr/>
        </p:nvSpPr>
        <p:spPr>
          <a:xfrm>
            <a:off x="2514600" y="0"/>
            <a:ext cx="728272" cy="369332"/>
          </a:xfrm>
          <a:prstGeom prst="rect">
            <a:avLst/>
          </a:prstGeom>
          <a:noFill/>
        </p:spPr>
        <p:txBody>
          <a:bodyPr wrap="none" rtlCol="0">
            <a:spAutoFit/>
          </a:bodyPr>
          <a:lstStyle/>
          <a:p>
            <a:r>
              <a:rPr lang="en-US" dirty="0"/>
              <a:t>(cont.)</a:t>
            </a:r>
          </a:p>
        </p:txBody>
      </p:sp>
      <p:pic>
        <p:nvPicPr>
          <p:cNvPr id="48130" name="Picture 2"/>
          <p:cNvPicPr>
            <a:picLocks noChangeAspect="1" noChangeArrowheads="1"/>
          </p:cNvPicPr>
          <p:nvPr/>
        </p:nvPicPr>
        <p:blipFill>
          <a:blip r:embed="rId3" cstate="print"/>
          <a:srcRect/>
          <a:stretch>
            <a:fillRect/>
          </a:stretch>
        </p:blipFill>
        <p:spPr bwMode="auto">
          <a:xfrm>
            <a:off x="1" y="457200"/>
            <a:ext cx="5486400" cy="1238596"/>
          </a:xfrm>
          <a:prstGeom prst="rect">
            <a:avLst/>
          </a:prstGeom>
          <a:noFill/>
          <a:ln w="9525">
            <a:noFill/>
            <a:miter lim="800000"/>
            <a:headEnd/>
            <a:tailEnd/>
          </a:ln>
        </p:spPr>
      </p:pic>
      <p:pic>
        <p:nvPicPr>
          <p:cNvPr id="48131" name="Picture 3"/>
          <p:cNvPicPr>
            <a:picLocks noChangeAspect="1" noChangeArrowheads="1"/>
          </p:cNvPicPr>
          <p:nvPr/>
        </p:nvPicPr>
        <p:blipFill>
          <a:blip r:embed="rId4" cstate="print"/>
          <a:srcRect/>
          <a:stretch>
            <a:fillRect/>
          </a:stretch>
        </p:blipFill>
        <p:spPr bwMode="auto">
          <a:xfrm>
            <a:off x="0" y="1767031"/>
            <a:ext cx="5562600" cy="487326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8EF3186F-2D17-421B-BF66-601A9CFAE59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r>
              <a:rPr lang="en-US" dirty="0"/>
              <a:t>Reflection and Transmission Coefficients</a:t>
            </a:r>
          </a:p>
        </p:txBody>
      </p:sp>
      <p:pic>
        <p:nvPicPr>
          <p:cNvPr id="9218" name="Picture 2"/>
          <p:cNvPicPr>
            <a:picLocks noChangeAspect="1" noChangeArrowheads="1"/>
          </p:cNvPicPr>
          <p:nvPr/>
        </p:nvPicPr>
        <p:blipFill>
          <a:blip r:embed="rId7" cstate="print"/>
          <a:srcRect/>
          <a:stretch>
            <a:fillRect/>
          </a:stretch>
        </p:blipFill>
        <p:spPr bwMode="auto">
          <a:xfrm>
            <a:off x="251520" y="1609108"/>
            <a:ext cx="5191125" cy="1857375"/>
          </a:xfrm>
          <a:prstGeom prst="rect">
            <a:avLst/>
          </a:prstGeom>
          <a:noFill/>
          <a:ln w="9525">
            <a:noFill/>
            <a:miter lim="800000"/>
            <a:headEnd/>
            <a:tailEnd/>
          </a:ln>
        </p:spPr>
      </p:pic>
      <p:pic>
        <p:nvPicPr>
          <p:cNvPr id="9219" name="Picture 3"/>
          <p:cNvPicPr>
            <a:picLocks noGrp="1" noChangeAspect="1" noChangeArrowheads="1"/>
          </p:cNvPicPr>
          <p:nvPr>
            <p:ph sz="quarter" idx="1"/>
          </p:nvPr>
        </p:nvPicPr>
        <p:blipFill>
          <a:blip r:embed="rId8" cstate="print"/>
          <a:srcRect/>
          <a:stretch>
            <a:fillRect/>
          </a:stretch>
        </p:blipFill>
        <p:spPr bwMode="auto">
          <a:xfrm>
            <a:off x="358016" y="4329904"/>
            <a:ext cx="4980384" cy="505362"/>
          </a:xfrm>
          <a:prstGeom prst="rect">
            <a:avLst/>
          </a:prstGeom>
          <a:noFill/>
          <a:ln w="9525">
            <a:noFill/>
            <a:miter lim="800000"/>
            <a:headEnd/>
            <a:tailEnd/>
          </a:ln>
        </p:spPr>
      </p:pic>
      <p:sp>
        <p:nvSpPr>
          <p:cNvPr id="3" name="TextBox 2"/>
          <p:cNvSpPr txBox="1"/>
          <p:nvPr/>
        </p:nvSpPr>
        <p:spPr>
          <a:xfrm>
            <a:off x="350768" y="4793883"/>
            <a:ext cx="8467344" cy="400110"/>
          </a:xfrm>
          <a:prstGeom prst="rect">
            <a:avLst/>
          </a:prstGeom>
          <a:noFill/>
        </p:spPr>
        <p:txBody>
          <a:bodyPr wrap="square" rtlCol="0">
            <a:spAutoFit/>
          </a:bodyPr>
          <a:lstStyle/>
          <a:p>
            <a:r>
              <a:rPr lang="en-US" sz="2000" dirty="0">
                <a:solidFill>
                  <a:srgbClr val="C00000"/>
                </a:solidFill>
                <a:latin typeface="Gill Sans MT" panose="020B0502020104020203" pitchFamily="34" charset="0"/>
              </a:rPr>
              <a:t>Reflection is caused by </a:t>
            </a:r>
            <a:r>
              <a:rPr lang="en-US" sz="2000" b="1" i="1" dirty="0">
                <a:solidFill>
                  <a:srgbClr val="C00000"/>
                </a:solidFill>
                <a:latin typeface="Gill Sans MT" panose="020B0502020104020203" pitchFamily="34" charset="0"/>
              </a:rPr>
              <a:t>impedance mismatch</a:t>
            </a:r>
            <a:r>
              <a:rPr lang="en-US" sz="2000" dirty="0">
                <a:solidFill>
                  <a:srgbClr val="C00000"/>
                </a:solidFill>
                <a:latin typeface="Gill Sans MT" panose="020B0502020104020203" pitchFamily="34" charset="0"/>
              </a:rPr>
              <a:t> between the two media</a:t>
            </a:r>
          </a:p>
        </p:txBody>
      </p:sp>
      <mc:AlternateContent xmlns:mc="http://schemas.openxmlformats.org/markup-compatibility/2006" xmlns:a14="http://schemas.microsoft.com/office/drawing/2010/main">
        <mc:Choice Requires="a14">
          <p:sp>
            <p:nvSpPr>
              <p:cNvPr id="8" name="TextBox 7"/>
              <p:cNvSpPr txBox="1"/>
              <p:nvPr/>
            </p:nvSpPr>
            <p:spPr>
              <a:xfrm>
                <a:off x="251520" y="3464123"/>
                <a:ext cx="2743200"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oMath>
                    <m:oMath xmlns:m="http://schemas.openxmlformats.org/officeDocument/2006/math">
                      <m:sSub>
                        <m:sSubPr>
                          <m:ctrl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51520" y="3464123"/>
                <a:ext cx="2743200" cy="830997"/>
              </a:xfrm>
              <a:prstGeom prst="rect">
                <a:avLst/>
              </a:prstGeom>
              <a:blipFill>
                <a:blip r:embed="rId9"/>
                <a:stretch>
                  <a:fillRect b="-5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359464" y="4351752"/>
                <a:ext cx="1513350"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0&lt;</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&lt;2</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359464" y="4351752"/>
                <a:ext cx="1513350" cy="461665"/>
              </a:xfrm>
              <a:prstGeom prst="rect">
                <a:avLst/>
              </a:prstGeom>
              <a:blipFill>
                <a:blip r:embed="rId10"/>
                <a:stretch>
                  <a:fillRect l="-201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9334AF3-A0A9-4DB0-983D-A42A4C31F35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a:t>
            </a:fld>
            <a:endParaRPr lang="en-US"/>
          </a:p>
        </p:txBody>
      </p:sp>
      <p:sp>
        <p:nvSpPr>
          <p:cNvPr id="10" name="圆角矩形 9"/>
          <p:cNvSpPr/>
          <p:nvPr/>
        </p:nvSpPr>
        <p:spPr>
          <a:xfrm>
            <a:off x="381000" y="5239866"/>
            <a:ext cx="8504708" cy="1584176"/>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Two special cases when wave propagates from Medium 1 toward Medium 2:  </a:t>
            </a:r>
            <a:endParaRPr lang="en-US" altLang="zh-CN" sz="1400" dirty="0" smtClean="0">
              <a:solidFill>
                <a:schemeClr val="tx1"/>
              </a:solidFill>
              <a:latin typeface="Gill Sans MT" panose="020B0502020104020203" pitchFamily="34" charset="0"/>
            </a:endParaRPr>
          </a:p>
          <a:p>
            <a:pPr marL="342900" indent="-342900" algn="just">
              <a:lnSpc>
                <a:spcPct val="150000"/>
              </a:lnSpc>
              <a:buAutoNum type="arabicPeriod"/>
            </a:pPr>
            <a:r>
              <a:rPr lang="en-US" altLang="zh-CN" sz="1400" b="1" i="1" dirty="0" smtClean="0">
                <a:solidFill>
                  <a:schemeClr val="tx1"/>
                </a:solidFill>
                <a:latin typeface="Gill Sans MT" panose="020B0502020104020203" pitchFamily="34" charset="0"/>
              </a:rPr>
              <a:t>η</a:t>
            </a:r>
            <a:r>
              <a:rPr lang="en-US" altLang="zh-CN" sz="1400" b="1" baseline="-25000" dirty="0" smtClean="0">
                <a:solidFill>
                  <a:schemeClr val="tx1"/>
                </a:solidFill>
                <a:latin typeface="Gill Sans MT" panose="020B0502020104020203" pitchFamily="34" charset="0"/>
              </a:rPr>
              <a:t>2</a:t>
            </a:r>
            <a:r>
              <a:rPr lang="en-US" altLang="zh-CN" sz="1400" b="1" dirty="0" smtClean="0">
                <a:solidFill>
                  <a:schemeClr val="tx1"/>
                </a:solidFill>
                <a:latin typeface="Gill Sans MT" panose="020B0502020104020203" pitchFamily="34" charset="0"/>
              </a:rPr>
              <a:t> is too small for wave to go into Medium 2, so |Γ|=1</a:t>
            </a:r>
          </a:p>
          <a:p>
            <a:pPr marL="342900" indent="-342900" algn="just">
              <a:lnSpc>
                <a:spcPct val="150000"/>
              </a:lnSpc>
              <a:buAutoNum type="arabicPeriod"/>
            </a:pPr>
            <a:r>
              <a:rPr lang="en-US" altLang="zh-CN" sz="1400" b="1" i="1" dirty="0">
                <a:solidFill>
                  <a:schemeClr val="tx1"/>
                </a:solidFill>
                <a:latin typeface="Gill Sans MT" panose="020B0502020104020203" pitchFamily="34" charset="0"/>
              </a:rPr>
              <a:t>η</a:t>
            </a:r>
            <a:r>
              <a:rPr lang="en-US" altLang="zh-CN" sz="1400" b="1" baseline="-25000" dirty="0">
                <a:solidFill>
                  <a:schemeClr val="tx1"/>
                </a:solidFill>
                <a:latin typeface="Gill Sans MT" panose="020B0502020104020203" pitchFamily="34" charset="0"/>
              </a:rPr>
              <a:t>2</a:t>
            </a:r>
            <a:r>
              <a:rPr lang="en-US" altLang="zh-CN" sz="1400" b="1" dirty="0">
                <a:solidFill>
                  <a:schemeClr val="tx1"/>
                </a:solidFill>
                <a:latin typeface="Gill Sans MT" panose="020B0502020104020203" pitchFamily="34" charset="0"/>
              </a:rPr>
              <a:t> is too </a:t>
            </a:r>
            <a:r>
              <a:rPr lang="en-US" altLang="zh-CN" sz="1400" b="1" dirty="0" smtClean="0">
                <a:solidFill>
                  <a:schemeClr val="tx1"/>
                </a:solidFill>
                <a:latin typeface="Gill Sans MT" panose="020B0502020104020203" pitchFamily="34" charset="0"/>
              </a:rPr>
              <a:t>huge for wave to go into </a:t>
            </a:r>
            <a:r>
              <a:rPr lang="en-US" altLang="zh-CN" sz="1400" b="1" dirty="0" err="1" smtClean="0">
                <a:solidFill>
                  <a:schemeClr val="tx1"/>
                </a:solidFill>
                <a:latin typeface="Gill Sans MT" panose="020B0502020104020203" pitchFamily="34" charset="0"/>
              </a:rPr>
              <a:t>Meduium</a:t>
            </a:r>
            <a:r>
              <a:rPr lang="en-US" altLang="zh-CN" sz="1400" b="1" dirty="0" smtClean="0">
                <a:solidFill>
                  <a:schemeClr val="tx1"/>
                </a:solidFill>
                <a:latin typeface="Gill Sans MT" panose="020B0502020104020203" pitchFamily="34" charset="0"/>
              </a:rPr>
              <a:t> 2, </a:t>
            </a:r>
            <a:r>
              <a:rPr lang="en-US" altLang="zh-CN" sz="1400" b="1" dirty="0">
                <a:solidFill>
                  <a:schemeClr val="tx1"/>
                </a:solidFill>
                <a:latin typeface="Gill Sans MT" panose="020B0502020104020203" pitchFamily="34" charset="0"/>
              </a:rPr>
              <a:t>so |Γ|=</a:t>
            </a:r>
            <a:r>
              <a:rPr lang="en-US" altLang="zh-CN" sz="1400" b="1" dirty="0" smtClean="0">
                <a:solidFill>
                  <a:schemeClr val="tx1"/>
                </a:solidFill>
                <a:latin typeface="Gill Sans MT" panose="020B0502020104020203" pitchFamily="34" charset="0"/>
              </a:rPr>
              <a:t>1 also.</a:t>
            </a:r>
          </a:p>
          <a:p>
            <a:pPr marL="342900" indent="-342900" algn="just">
              <a:lnSpc>
                <a:spcPct val="150000"/>
              </a:lnSpc>
              <a:buAutoNum type="arabicPeriod"/>
            </a:pPr>
            <a:r>
              <a:rPr lang="en-US" altLang="zh-CN" sz="1400" b="1" dirty="0" smtClean="0">
                <a:solidFill>
                  <a:schemeClr val="tx1"/>
                </a:solidFill>
                <a:latin typeface="Gill Sans MT" panose="020B0502020104020203" pitchFamily="34" charset="0"/>
              </a:rPr>
              <a:t>The difference is the reflection phase, where additional phase of 180°is added for</a:t>
            </a:r>
            <a:r>
              <a:rPr lang="en-US" altLang="zh-CN" sz="1400" b="1" i="1" dirty="0" smtClean="0">
                <a:solidFill>
                  <a:schemeClr val="tx1"/>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small</a:t>
            </a:r>
            <a:r>
              <a:rPr lang="en-US" altLang="zh-CN" sz="1400" b="1" i="1" dirty="0" smtClean="0">
                <a:solidFill>
                  <a:schemeClr val="tx1"/>
                </a:solidFill>
                <a:latin typeface="Gill Sans MT" panose="020B0502020104020203" pitchFamily="34" charset="0"/>
              </a:rPr>
              <a:t> η</a:t>
            </a:r>
            <a:r>
              <a:rPr lang="en-US" altLang="zh-CN" sz="1400" b="1" baseline="-25000" dirty="0" smtClean="0">
                <a:solidFill>
                  <a:schemeClr val="tx1"/>
                </a:solidFill>
                <a:latin typeface="Gill Sans MT" panose="020B0502020104020203" pitchFamily="34" charset="0"/>
              </a:rPr>
              <a:t>2</a:t>
            </a:r>
          </a:p>
          <a:p>
            <a:pPr marL="342900" indent="-342900" algn="just">
              <a:lnSpc>
                <a:spcPct val="150000"/>
              </a:lnSpc>
              <a:buAutoNum type="arabicPeriod"/>
            </a:pPr>
            <a:r>
              <a:rPr lang="en-US" altLang="zh-CN" sz="1400" b="1" dirty="0" smtClean="0">
                <a:solidFill>
                  <a:schemeClr val="tx1"/>
                </a:solidFill>
                <a:latin typeface="Gill Sans MT" panose="020B0502020104020203" pitchFamily="34" charset="0"/>
              </a:rPr>
              <a:t>Be careful that the magnitude of reflective E-field goes up </a:t>
            </a:r>
            <a:r>
              <a:rPr lang="zh-CN" altLang="en-US" sz="1400" b="1" dirty="0" smtClean="0">
                <a:solidFill>
                  <a:schemeClr val="tx1"/>
                </a:solidFill>
                <a:latin typeface="Gill Sans MT" panose="020B0502020104020203" pitchFamily="34" charset="0"/>
              </a:rPr>
              <a:t>（</a:t>
            </a:r>
            <a:r>
              <a:rPr lang="en-US" altLang="zh-CN" sz="1400" b="1" dirty="0" smtClean="0">
                <a:solidFill>
                  <a:schemeClr val="tx1"/>
                </a:solidFill>
                <a:latin typeface="Gill Sans MT" panose="020B0502020104020203" pitchFamily="34" charset="0"/>
              </a:rPr>
              <a:t>see the next video</a:t>
            </a:r>
            <a:r>
              <a:rPr lang="zh-CN" altLang="en-US" sz="1400" b="1" dirty="0" smtClean="0">
                <a:solidFill>
                  <a:schemeClr val="tx1"/>
                </a:solidFill>
                <a:latin typeface="Gill Sans MT" panose="020B0502020104020203" pitchFamily="34" charset="0"/>
              </a:rPr>
              <a:t>）</a:t>
            </a:r>
            <a:endParaRPr lang="en-US" altLang="zh-CN" sz="1400" b="1" dirty="0" smtClean="0">
              <a:solidFill>
                <a:schemeClr val="tx1"/>
              </a:solidFill>
              <a:latin typeface="Gill Sans MT" panose="020B0502020104020203" pitchFamily="34" charset="0"/>
            </a:endParaRPr>
          </a:p>
        </p:txBody>
      </p:sp>
      <p:grpSp>
        <p:nvGrpSpPr>
          <p:cNvPr id="20" name="组合 19"/>
          <p:cNvGrpSpPr/>
          <p:nvPr/>
        </p:nvGrpSpPr>
        <p:grpSpPr>
          <a:xfrm>
            <a:off x="5593708" y="3080117"/>
            <a:ext cx="3575237" cy="1197499"/>
            <a:chOff x="5404139" y="3400992"/>
            <a:chExt cx="3498585" cy="1171825"/>
          </a:xfrm>
        </p:grpSpPr>
        <p:pic>
          <p:nvPicPr>
            <p:cNvPr id="5" name="wave reflection PMC">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5547395" y="3493854"/>
              <a:ext cx="2031653" cy="1078963"/>
            </a:xfrm>
            <a:prstGeom prst="rect">
              <a:avLst/>
            </a:prstGeom>
          </p:spPr>
        </p:pic>
        <p:sp>
          <p:nvSpPr>
            <p:cNvPr id="6" name="矩形 5"/>
            <p:cNvSpPr/>
            <p:nvPr/>
          </p:nvSpPr>
          <p:spPr>
            <a:xfrm>
              <a:off x="7543056" y="3608284"/>
              <a:ext cx="1359668" cy="369332"/>
            </a:xfrm>
            <a:prstGeom prst="rect">
              <a:avLst/>
            </a:prstGeom>
          </p:spPr>
          <p:txBody>
            <a:bodyPr wrap="none">
              <a:spAutoFit/>
            </a:bodyPr>
            <a:lstStyle/>
            <a:p>
              <a:r>
                <a:rPr lang="en-US" altLang="zh-CN" dirty="0" smtClean="0">
                  <a:latin typeface="Gill Sans MT" panose="020B0502020104020203" pitchFamily="34" charset="0"/>
                </a:rPr>
                <a:t>PMC (</a:t>
              </a:r>
              <a:r>
                <a:rPr lang="en-US" altLang="zh-CN" i="1" dirty="0" smtClean="0">
                  <a:latin typeface="Gill Sans MT" panose="020B0502020104020203" pitchFamily="34" charset="0"/>
                </a:rPr>
                <a:t>η</a:t>
              </a:r>
              <a:r>
                <a:rPr lang="en-US" altLang="zh-CN" baseline="-25000" dirty="0" smtClean="0">
                  <a:latin typeface="Gill Sans MT" panose="020B0502020104020203" pitchFamily="34" charset="0"/>
                </a:rPr>
                <a:t>2</a:t>
              </a:r>
              <a:r>
                <a:rPr lang="en-US" altLang="zh-CN" dirty="0" smtClean="0">
                  <a:latin typeface="Gill Sans MT" panose="020B0502020104020203" pitchFamily="34" charset="0"/>
                </a:rPr>
                <a:t>=</a:t>
              </a:r>
              <a:r>
                <a:rPr lang="zh-CN" altLang="en-US" dirty="0" smtClean="0">
                  <a:latin typeface="Gill Sans MT" panose="020B0502020104020203" pitchFamily="34" charset="0"/>
                </a:rPr>
                <a:t>∞</a:t>
              </a:r>
              <a:r>
                <a:rPr lang="en-US" altLang="zh-CN" dirty="0" smtClean="0">
                  <a:latin typeface="Gill Sans MT" panose="020B0502020104020203" pitchFamily="34" charset="0"/>
                </a:rPr>
                <a:t>)</a:t>
              </a:r>
              <a:endParaRPr lang="zh-CN" altLang="en-US" dirty="0"/>
            </a:p>
          </p:txBody>
        </p:sp>
        <p:cxnSp>
          <p:nvCxnSpPr>
            <p:cNvPr id="11" name="直接箭头连接符 10"/>
            <p:cNvCxnSpPr/>
            <p:nvPr/>
          </p:nvCxnSpPr>
          <p:spPr>
            <a:xfrm flipV="1">
              <a:off x="5724128" y="4050918"/>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732512" y="3517183"/>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404139" y="3400992"/>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18" name="矩形 17"/>
            <p:cNvSpPr/>
            <p:nvPr/>
          </p:nvSpPr>
          <p:spPr>
            <a:xfrm>
              <a:off x="7722304" y="3866252"/>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grpSp>
        <p:nvGrpSpPr>
          <p:cNvPr id="26" name="组合 25"/>
          <p:cNvGrpSpPr/>
          <p:nvPr/>
        </p:nvGrpSpPr>
        <p:grpSpPr>
          <a:xfrm>
            <a:off x="5508863" y="1511211"/>
            <a:ext cx="3536966" cy="1296399"/>
            <a:chOff x="5490816" y="1931788"/>
            <a:chExt cx="3299702" cy="1209435"/>
          </a:xfrm>
        </p:grpSpPr>
        <p:pic>
          <p:nvPicPr>
            <p:cNvPr id="22" name="20210418_1716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05964" y="2017903"/>
              <a:ext cx="2093278" cy="1123320"/>
            </a:xfrm>
            <a:prstGeom prst="rect">
              <a:avLst/>
            </a:prstGeom>
          </p:spPr>
        </p:pic>
        <p:sp>
          <p:nvSpPr>
            <p:cNvPr id="29" name="矩形 28"/>
            <p:cNvSpPr/>
            <p:nvPr/>
          </p:nvSpPr>
          <p:spPr>
            <a:xfrm>
              <a:off x="7629733" y="2139080"/>
              <a:ext cx="1160785" cy="344557"/>
            </a:xfrm>
            <a:prstGeom prst="rect">
              <a:avLst/>
            </a:prstGeom>
          </p:spPr>
          <p:txBody>
            <a:bodyPr wrap="none">
              <a:spAutoFit/>
            </a:bodyPr>
            <a:lstStyle/>
            <a:p>
              <a:r>
                <a:rPr lang="en-US" altLang="zh-CN" dirty="0" smtClean="0">
                  <a:latin typeface="Gill Sans MT" panose="020B0502020104020203" pitchFamily="34" charset="0"/>
                </a:rPr>
                <a:t>PEC (</a:t>
              </a:r>
              <a:r>
                <a:rPr lang="en-US" altLang="zh-CN" i="1" dirty="0" smtClean="0">
                  <a:latin typeface="Gill Sans MT" panose="020B0502020104020203" pitchFamily="34" charset="0"/>
                </a:rPr>
                <a:t>η</a:t>
              </a:r>
              <a:r>
                <a:rPr lang="en-US" altLang="zh-CN" baseline="-25000" dirty="0" smtClean="0">
                  <a:latin typeface="Gill Sans MT" panose="020B0502020104020203" pitchFamily="34" charset="0"/>
                </a:rPr>
                <a:t>2</a:t>
              </a:r>
              <a:r>
                <a:rPr lang="en-US" altLang="zh-CN" dirty="0" smtClean="0">
                  <a:latin typeface="Gill Sans MT" panose="020B0502020104020203" pitchFamily="34" charset="0"/>
                </a:rPr>
                <a:t>=0)</a:t>
              </a:r>
              <a:endParaRPr lang="zh-CN" altLang="en-US" dirty="0"/>
            </a:p>
          </p:txBody>
        </p:sp>
        <p:cxnSp>
          <p:nvCxnSpPr>
            <p:cNvPr id="30" name="直接箭头连接符 29"/>
            <p:cNvCxnSpPr/>
            <p:nvPr/>
          </p:nvCxnSpPr>
          <p:spPr>
            <a:xfrm flipV="1">
              <a:off x="5810805" y="2581714"/>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5819189" y="2047979"/>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490816" y="1931788"/>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33" name="矩形 32"/>
            <p:cNvSpPr/>
            <p:nvPr/>
          </p:nvSpPr>
          <p:spPr>
            <a:xfrm>
              <a:off x="7808981" y="2397048"/>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spTree>
  </p:cSld>
  <p:clrMapOvr>
    <a:masterClrMapping/>
  </p:clrMapOvr>
  <p:timing>
    <p:tnLst>
      <p:par>
        <p:cTn id="1" dur="indefinite" restart="never" nodeType="tmRoot">
          <p:childTnLst>
            <p:video fullScrn="1">
              <p:cMediaNode vol="80000">
                <p:cTn id="2" repeatCount="indefinite" fill="remove" display="0">
                  <p:stCondLst>
                    <p:cond delay="indefinite"/>
                  </p:stCondLst>
                </p:cTn>
                <p:tgtEl>
                  <p:spTgt spid="5"/>
                </p:tgtEl>
              </p:cMediaNode>
            </p:video>
            <p:video fullScrn="1">
              <p:cMediaNode vol="80000">
                <p:cTn id="3" repeatCount="indefinite" fill="remove" display="0">
                  <p:stCondLst>
                    <p:cond delay="indefinite"/>
                  </p:stCondLst>
                </p:cTn>
                <p:tgtEl>
                  <p:spTgt spid="2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0" y="0"/>
            <a:ext cx="5796877" cy="3429000"/>
          </a:xfrm>
          <a:prstGeom prst="rect">
            <a:avLst/>
          </a:prstGeom>
          <a:noFill/>
          <a:ln w="9525">
            <a:noFill/>
            <a:miter lim="800000"/>
            <a:headEnd/>
            <a:tailEnd/>
          </a:ln>
        </p:spPr>
      </p:pic>
      <p:pic>
        <p:nvPicPr>
          <p:cNvPr id="50179" name="Picture 3"/>
          <p:cNvPicPr>
            <a:picLocks noGrp="1" noChangeAspect="1" noChangeArrowheads="1"/>
          </p:cNvPicPr>
          <p:nvPr>
            <p:ph sz="quarter" idx="1"/>
          </p:nvPr>
        </p:nvPicPr>
        <p:blipFill>
          <a:blip r:embed="rId3" cstate="print"/>
          <a:srcRect/>
          <a:stretch>
            <a:fillRect/>
          </a:stretch>
        </p:blipFill>
        <p:spPr bwMode="auto">
          <a:xfrm>
            <a:off x="3536964" y="3429000"/>
            <a:ext cx="5047718" cy="342900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93B4E5F3-CDD9-4F4F-9459-A524B9122D7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TE and TM Modes</a:t>
            </a:r>
          </a:p>
        </p:txBody>
      </p:sp>
      <p:pic>
        <p:nvPicPr>
          <p:cNvPr id="51202" name="Picture 2"/>
          <p:cNvPicPr>
            <a:picLocks noGrp="1" noChangeAspect="1" noChangeArrowheads="1"/>
          </p:cNvPicPr>
          <p:nvPr>
            <p:ph sz="quarter" idx="1"/>
          </p:nvPr>
        </p:nvPicPr>
        <p:blipFill>
          <a:blip r:embed="rId2" cstate="print"/>
          <a:srcRect/>
          <a:stretch>
            <a:fillRect/>
          </a:stretch>
        </p:blipFill>
        <p:spPr bwMode="auto">
          <a:xfrm>
            <a:off x="81209" y="1600200"/>
            <a:ext cx="8981583" cy="51054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203E76D-5266-49D5-B22F-1457D68AD45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Coax-to-Waveguide Connection</a:t>
            </a:r>
          </a:p>
        </p:txBody>
      </p:sp>
      <p:sp>
        <p:nvSpPr>
          <p:cNvPr id="5" name="TextBox 4"/>
          <p:cNvSpPr txBox="1"/>
          <p:nvPr/>
        </p:nvSpPr>
        <p:spPr>
          <a:xfrm>
            <a:off x="381000" y="2362200"/>
            <a:ext cx="4343400" cy="1323439"/>
          </a:xfrm>
          <a:prstGeom prst="rect">
            <a:avLst/>
          </a:prstGeom>
          <a:noFill/>
        </p:spPr>
        <p:txBody>
          <a:bodyPr wrap="square" rtlCol="0">
            <a:spAutoFit/>
          </a:bodyPr>
          <a:lstStyle/>
          <a:p>
            <a:r>
              <a:rPr lang="en-US" sz="2000" dirty="0">
                <a:solidFill>
                  <a:srgbClr val="FF0000"/>
                </a:solidFill>
              </a:rPr>
              <a:t>An extended section of the inner conductor of a coaxial cable can serve to couple energy into a waveguide or from the waveguide</a:t>
            </a:r>
          </a:p>
        </p:txBody>
      </p:sp>
      <p:pic>
        <p:nvPicPr>
          <p:cNvPr id="41986" name="Picture 2"/>
          <p:cNvPicPr>
            <a:picLocks noGrp="1" noChangeAspect="1" noChangeArrowheads="1"/>
          </p:cNvPicPr>
          <p:nvPr>
            <p:ph sz="quarter" idx="1"/>
          </p:nvPr>
        </p:nvPicPr>
        <p:blipFill>
          <a:blip r:embed="rId2" cstate="print"/>
          <a:srcRect/>
          <a:stretch>
            <a:fillRect/>
          </a:stretch>
        </p:blipFill>
        <p:spPr bwMode="auto">
          <a:xfrm>
            <a:off x="4790074" y="1093855"/>
            <a:ext cx="3744326" cy="5687945"/>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F5D028E-6C18-440B-B771-5480C849356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Propagation Velocities</a:t>
            </a:r>
          </a:p>
        </p:txBody>
      </p:sp>
      <p:sp>
        <p:nvSpPr>
          <p:cNvPr id="4" name="TextBox 3"/>
          <p:cNvSpPr txBox="1"/>
          <p:nvPr/>
        </p:nvSpPr>
        <p:spPr>
          <a:xfrm>
            <a:off x="152400" y="3124200"/>
            <a:ext cx="4800600" cy="2893100"/>
          </a:xfrm>
          <a:prstGeom prst="rect">
            <a:avLst/>
          </a:prstGeom>
          <a:noFill/>
        </p:spPr>
        <p:txBody>
          <a:bodyPr wrap="square" rtlCol="0">
            <a:spAutoFit/>
          </a:bodyPr>
          <a:lstStyle/>
          <a:p>
            <a:pPr marL="342900" indent="-342900"/>
            <a:r>
              <a:rPr lang="en-US" sz="2000" dirty="0">
                <a:solidFill>
                  <a:srgbClr val="FF0000"/>
                </a:solidFill>
              </a:rPr>
              <a:t>2. Group Velocity</a:t>
            </a:r>
          </a:p>
          <a:p>
            <a:pPr marL="342900" indent="-342900"/>
            <a:r>
              <a:rPr lang="en-US" dirty="0"/>
              <a:t>The velocity with which the </a:t>
            </a:r>
            <a:r>
              <a:rPr lang="en-US" dirty="0">
                <a:solidFill>
                  <a:srgbClr val="FF0000"/>
                </a:solidFill>
              </a:rPr>
              <a:t>envelope</a:t>
            </a:r>
            <a:r>
              <a:rPr lang="en-US" dirty="0"/>
              <a:t>—</a:t>
            </a:r>
          </a:p>
          <a:p>
            <a:pPr marL="342900" indent="-342900"/>
            <a:r>
              <a:rPr lang="en-US" dirty="0"/>
              <a:t>or equivalently the wave group—travels </a:t>
            </a:r>
          </a:p>
          <a:p>
            <a:pPr marL="342900" indent="-342900"/>
            <a:r>
              <a:rPr lang="en-US" dirty="0"/>
              <a:t>through the medium is called the </a:t>
            </a:r>
            <a:r>
              <a:rPr lang="en-US" b="1" i="1" dirty="0">
                <a:solidFill>
                  <a:srgbClr val="FF0000"/>
                </a:solidFill>
              </a:rPr>
              <a:t>group </a:t>
            </a:r>
          </a:p>
          <a:p>
            <a:pPr marL="342900" indent="-342900"/>
            <a:r>
              <a:rPr lang="en-US" b="1" i="1" dirty="0">
                <a:solidFill>
                  <a:srgbClr val="FF0000"/>
                </a:solidFill>
              </a:rPr>
              <a:t>velocity</a:t>
            </a:r>
            <a:r>
              <a:rPr lang="en-US" b="1" i="1" dirty="0"/>
              <a:t> </a:t>
            </a:r>
            <a:r>
              <a:rPr lang="en-US" i="1" dirty="0" err="1"/>
              <a:t>u</a:t>
            </a:r>
            <a:r>
              <a:rPr lang="en-US" baseline="-25000" dirty="0" err="1"/>
              <a:t>g</a:t>
            </a:r>
            <a:r>
              <a:rPr lang="en-US" b="1" i="1" dirty="0"/>
              <a:t>.  </a:t>
            </a:r>
            <a:r>
              <a:rPr lang="en-US" dirty="0"/>
              <a:t>As such,</a:t>
            </a:r>
            <a:r>
              <a:rPr lang="en-US" b="1" i="1" dirty="0"/>
              <a:t> </a:t>
            </a:r>
            <a:r>
              <a:rPr lang="en-US" i="1" dirty="0" err="1"/>
              <a:t>u</a:t>
            </a:r>
            <a:r>
              <a:rPr lang="en-US" baseline="-25000" dirty="0" err="1"/>
              <a:t>g</a:t>
            </a:r>
            <a:r>
              <a:rPr lang="en-US" b="1" i="1" dirty="0"/>
              <a:t> </a:t>
            </a:r>
            <a:r>
              <a:rPr lang="en-US" dirty="0"/>
              <a:t>is the velocity of </a:t>
            </a:r>
          </a:p>
          <a:p>
            <a:pPr marL="342900" indent="-342900"/>
            <a:r>
              <a:rPr lang="en-US" dirty="0"/>
              <a:t>the energy carried by the wave-group, </a:t>
            </a:r>
          </a:p>
          <a:p>
            <a:pPr marL="342900" indent="-342900"/>
            <a:r>
              <a:rPr lang="en-US" dirty="0"/>
              <a:t>and of the information encoded in it. </a:t>
            </a:r>
          </a:p>
          <a:p>
            <a:pPr marL="342900" indent="-342900"/>
            <a:r>
              <a:rPr lang="en-US" dirty="0"/>
              <a:t>Depending on whether or not the </a:t>
            </a:r>
          </a:p>
          <a:p>
            <a:pPr marL="342900" indent="-342900"/>
            <a:r>
              <a:rPr lang="en-US" dirty="0"/>
              <a:t>propagation medium is dispersive, </a:t>
            </a:r>
            <a:r>
              <a:rPr lang="en-US" i="1" dirty="0" err="1"/>
              <a:t>u</a:t>
            </a:r>
            <a:r>
              <a:rPr lang="en-US" baseline="-25000" dirty="0" err="1"/>
              <a:t>g</a:t>
            </a:r>
            <a:r>
              <a:rPr lang="en-US" i="1" dirty="0"/>
              <a:t> </a:t>
            </a:r>
            <a:r>
              <a:rPr lang="en-US" dirty="0"/>
              <a:t>may </a:t>
            </a:r>
          </a:p>
          <a:p>
            <a:pPr marL="342900" indent="-342900"/>
            <a:r>
              <a:rPr lang="en-US" dirty="0"/>
              <a:t>or may not be</a:t>
            </a:r>
            <a:r>
              <a:rPr lang="en-US" i="1" dirty="0"/>
              <a:t> </a:t>
            </a:r>
            <a:r>
              <a:rPr lang="en-US" dirty="0"/>
              <a:t>equal to the phase velocity </a:t>
            </a:r>
            <a:r>
              <a:rPr lang="en-US" i="1" dirty="0"/>
              <a:t>u</a:t>
            </a:r>
            <a:r>
              <a:rPr lang="en-US" baseline="-25000" dirty="0"/>
              <a:t>p</a:t>
            </a:r>
            <a:r>
              <a:rPr lang="en-US" i="1" dirty="0"/>
              <a:t>.</a:t>
            </a:r>
            <a:endParaRPr lang="en-US" dirty="0"/>
          </a:p>
        </p:txBody>
      </p:sp>
      <p:sp>
        <p:nvSpPr>
          <p:cNvPr id="5" name="TextBox 4"/>
          <p:cNvSpPr txBox="1"/>
          <p:nvPr/>
        </p:nvSpPr>
        <p:spPr>
          <a:xfrm>
            <a:off x="228600" y="1447800"/>
            <a:ext cx="4419600" cy="954107"/>
          </a:xfrm>
          <a:prstGeom prst="rect">
            <a:avLst/>
          </a:prstGeom>
          <a:noFill/>
        </p:spPr>
        <p:txBody>
          <a:bodyPr wrap="square" rtlCol="0">
            <a:spAutoFit/>
          </a:bodyPr>
          <a:lstStyle/>
          <a:p>
            <a:pPr marL="342900" indent="-342900">
              <a:buAutoNum type="arabicPeriod"/>
            </a:pPr>
            <a:r>
              <a:rPr lang="en-US" sz="2000" dirty="0">
                <a:solidFill>
                  <a:srgbClr val="FF0000"/>
                </a:solidFill>
              </a:rPr>
              <a:t>Phase Velocity  </a:t>
            </a:r>
          </a:p>
          <a:p>
            <a:pPr marL="342900" indent="-342900"/>
            <a:r>
              <a:rPr lang="en-US" dirty="0"/>
              <a:t> The phase velocity is defined as the </a:t>
            </a:r>
          </a:p>
          <a:p>
            <a:pPr marL="342900" indent="-342900"/>
            <a:r>
              <a:rPr lang="en-US" dirty="0"/>
              <a:t>velocity of the sinusoidal pattern of the wave</a:t>
            </a:r>
          </a:p>
        </p:txBody>
      </p:sp>
      <p:pic>
        <p:nvPicPr>
          <p:cNvPr id="52226" name="Picture 2"/>
          <p:cNvPicPr>
            <a:picLocks noGrp="1" noChangeAspect="1" noChangeArrowheads="1"/>
          </p:cNvPicPr>
          <p:nvPr>
            <p:ph sz="quarter" idx="1"/>
          </p:nvPr>
        </p:nvPicPr>
        <p:blipFill>
          <a:blip r:embed="rId2" cstate="print"/>
          <a:srcRect/>
          <a:stretch>
            <a:fillRect/>
          </a:stretch>
        </p:blipFill>
        <p:spPr bwMode="auto">
          <a:xfrm>
            <a:off x="685800" y="2414683"/>
            <a:ext cx="3411249" cy="861917"/>
          </a:xfrm>
          <a:prstGeom prst="rect">
            <a:avLst/>
          </a:prstGeom>
          <a:noFill/>
          <a:ln w="9525">
            <a:noFill/>
            <a:miter lim="800000"/>
            <a:headEnd/>
            <a:tailEnd/>
          </a:ln>
        </p:spPr>
      </p:pic>
      <p:pic>
        <p:nvPicPr>
          <p:cNvPr id="52227" name="Picture 3"/>
          <p:cNvPicPr>
            <a:picLocks noChangeAspect="1" noChangeArrowheads="1"/>
          </p:cNvPicPr>
          <p:nvPr/>
        </p:nvPicPr>
        <p:blipFill>
          <a:blip r:embed="rId3" cstate="print"/>
          <a:srcRect/>
          <a:stretch>
            <a:fillRect/>
          </a:stretch>
        </p:blipFill>
        <p:spPr bwMode="auto">
          <a:xfrm>
            <a:off x="457200" y="6048746"/>
            <a:ext cx="3826790" cy="733054"/>
          </a:xfrm>
          <a:prstGeom prst="rect">
            <a:avLst/>
          </a:prstGeom>
          <a:noFill/>
          <a:ln w="9525">
            <a:noFill/>
            <a:miter lim="800000"/>
            <a:headEnd/>
            <a:tailEnd/>
          </a:ln>
        </p:spPr>
      </p:pic>
      <p:pic>
        <p:nvPicPr>
          <p:cNvPr id="52228" name="Picture 4"/>
          <p:cNvPicPr>
            <a:picLocks noChangeAspect="1" noChangeArrowheads="1"/>
          </p:cNvPicPr>
          <p:nvPr/>
        </p:nvPicPr>
        <p:blipFill>
          <a:blip r:embed="rId4" cstate="print"/>
          <a:srcRect/>
          <a:stretch>
            <a:fillRect/>
          </a:stretch>
        </p:blipFill>
        <p:spPr bwMode="auto">
          <a:xfrm>
            <a:off x="4800600" y="1011172"/>
            <a:ext cx="4283332" cy="5846829"/>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96F94632-1BF9-4E4B-BDB5-D3131CBA263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i="1" dirty="0"/>
              <a:t>ω-β</a:t>
            </a:r>
            <a:r>
              <a:rPr lang="en-US" dirty="0"/>
              <a:t> Diagram for TE and TM Modes</a:t>
            </a:r>
          </a:p>
        </p:txBody>
      </p:sp>
      <p:sp>
        <p:nvSpPr>
          <p:cNvPr id="6" name="TextBox 5"/>
          <p:cNvSpPr txBox="1"/>
          <p:nvPr/>
        </p:nvSpPr>
        <p:spPr>
          <a:xfrm>
            <a:off x="381000" y="4114800"/>
            <a:ext cx="184666" cy="369332"/>
          </a:xfrm>
          <a:prstGeom prst="rect">
            <a:avLst/>
          </a:prstGeom>
          <a:noFill/>
        </p:spPr>
        <p:txBody>
          <a:bodyPr wrap="none" rtlCol="0">
            <a:spAutoFit/>
          </a:bodyPr>
          <a:lstStyle/>
          <a:p>
            <a:r>
              <a:rPr lang="en-US" i="1" dirty="0"/>
              <a:t> </a:t>
            </a:r>
            <a:endParaRPr lang="en-US" dirty="0"/>
          </a:p>
        </p:txBody>
      </p:sp>
      <p:sp>
        <p:nvSpPr>
          <p:cNvPr id="8" name="TextBox 7"/>
          <p:cNvSpPr txBox="1"/>
          <p:nvPr/>
        </p:nvSpPr>
        <p:spPr>
          <a:xfrm>
            <a:off x="4800600" y="1981200"/>
            <a:ext cx="4191000" cy="486287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mj-lt"/>
              <a:buAutoNum type="arabicPeriod"/>
            </a:pPr>
            <a:r>
              <a:rPr lang="en-US" sz="2000" dirty="0"/>
              <a:t>Note cutoff frequencies along vertical axis.</a:t>
            </a:r>
          </a:p>
          <a:p>
            <a:pPr marL="342900" indent="-342900">
              <a:buAutoNum type="arabicPeriod"/>
            </a:pPr>
            <a:endParaRPr lang="en-US" dirty="0"/>
          </a:p>
          <a:p>
            <a:pPr marL="342900" indent="-342900"/>
            <a:r>
              <a:rPr lang="en-US" dirty="0"/>
              <a:t>2. 	</a:t>
            </a:r>
            <a:r>
              <a:rPr lang="en-US" sz="2000" dirty="0"/>
              <a:t>The ratio of the value of ω to that of β defines u</a:t>
            </a:r>
            <a:r>
              <a:rPr lang="en-US" sz="2000" baseline="-25000" dirty="0"/>
              <a:t>p</a:t>
            </a:r>
            <a:r>
              <a:rPr lang="en-US" sz="2000" dirty="0"/>
              <a:t> = ω/β, whereas it is the slope </a:t>
            </a:r>
            <a:r>
              <a:rPr lang="en-US" sz="2000" dirty="0" err="1"/>
              <a:t>dω</a:t>
            </a:r>
            <a:r>
              <a:rPr lang="en-US" sz="2000" dirty="0"/>
              <a:t>/</a:t>
            </a:r>
            <a:r>
              <a:rPr lang="en-US" sz="2000" dirty="0" err="1"/>
              <a:t>dβ</a:t>
            </a:r>
            <a:r>
              <a:rPr lang="en-US" sz="2000" dirty="0"/>
              <a:t> of the curve at that point that defines the group velocity </a:t>
            </a:r>
            <a:r>
              <a:rPr lang="en-US" sz="2000" dirty="0" err="1"/>
              <a:t>u</a:t>
            </a:r>
            <a:r>
              <a:rPr lang="en-US" sz="2000" baseline="-25000" dirty="0" err="1"/>
              <a:t>g</a:t>
            </a:r>
            <a:r>
              <a:rPr lang="en-US" sz="2000" dirty="0"/>
              <a:t>.</a:t>
            </a:r>
          </a:p>
          <a:p>
            <a:endParaRPr lang="en-US" dirty="0"/>
          </a:p>
          <a:p>
            <a:pPr marL="457200" indent="-457200">
              <a:buAutoNum type="arabicPeriod" startAt="3"/>
            </a:pPr>
            <a:r>
              <a:rPr lang="en-US" sz="2000" dirty="0"/>
              <a:t>For all modes, as f becomes much larger than the cutoff frequency, the ω-β curve approaches the TEM case, for which u</a:t>
            </a:r>
            <a:r>
              <a:rPr lang="en-US" sz="2000" baseline="-25000" dirty="0"/>
              <a:t>p</a:t>
            </a:r>
            <a:r>
              <a:rPr lang="en-US" sz="2000" dirty="0"/>
              <a:t> = </a:t>
            </a:r>
            <a:r>
              <a:rPr lang="en-US" sz="2000" dirty="0" err="1"/>
              <a:t>u</a:t>
            </a:r>
            <a:r>
              <a:rPr lang="en-US" sz="2000" baseline="-25000" dirty="0" err="1"/>
              <a:t>g</a:t>
            </a:r>
            <a:r>
              <a:rPr lang="en-US" sz="2000" dirty="0"/>
              <a:t>.</a:t>
            </a:r>
          </a:p>
          <a:p>
            <a:endParaRPr lang="en-US" i="1" dirty="0"/>
          </a:p>
          <a:p>
            <a:r>
              <a:rPr lang="en-US" dirty="0"/>
              <a:t>4</a:t>
            </a:r>
            <a:r>
              <a:rPr lang="en-US" i="1" dirty="0"/>
              <a:t>. </a:t>
            </a:r>
          </a:p>
          <a:p>
            <a:endParaRPr lang="en-US" dirty="0"/>
          </a:p>
        </p:txBody>
      </p:sp>
      <p:pic>
        <p:nvPicPr>
          <p:cNvPr id="53250" name="Picture 2"/>
          <p:cNvPicPr>
            <a:picLocks noGrp="1" noChangeAspect="1" noChangeArrowheads="1"/>
          </p:cNvPicPr>
          <p:nvPr>
            <p:ph sz="quarter" idx="1"/>
          </p:nvPr>
        </p:nvPicPr>
        <p:blipFill>
          <a:blip r:embed="rId2" cstate="print"/>
          <a:srcRect/>
          <a:stretch>
            <a:fillRect/>
          </a:stretch>
        </p:blipFill>
        <p:spPr bwMode="auto">
          <a:xfrm>
            <a:off x="140522" y="1524000"/>
            <a:ext cx="4516380" cy="5334000"/>
          </a:xfrm>
          <a:prstGeom prst="rect">
            <a:avLst/>
          </a:prstGeom>
          <a:noFill/>
          <a:ln w="9525">
            <a:noFill/>
            <a:miter lim="800000"/>
            <a:headEnd/>
            <a:tailEnd/>
          </a:ln>
        </p:spPr>
      </p:pic>
      <p:pic>
        <p:nvPicPr>
          <p:cNvPr id="53251" name="Picture 3"/>
          <p:cNvPicPr>
            <a:picLocks noChangeAspect="1" noChangeArrowheads="1"/>
          </p:cNvPicPr>
          <p:nvPr/>
        </p:nvPicPr>
        <p:blipFill>
          <a:blip r:embed="rId3" cstate="print"/>
          <a:srcRect/>
          <a:stretch>
            <a:fillRect/>
          </a:stretch>
        </p:blipFill>
        <p:spPr bwMode="auto">
          <a:xfrm>
            <a:off x="5410200" y="6172200"/>
            <a:ext cx="1600200" cy="56515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7586AB6-E509-453B-8463-077C577CDCE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Zigzag Reflections</a:t>
            </a:r>
          </a:p>
        </p:txBody>
      </p:sp>
      <p:sp>
        <p:nvSpPr>
          <p:cNvPr id="4" name="灯片编号占位符 3">
            <a:extLst>
              <a:ext uri="{FF2B5EF4-FFF2-40B4-BE49-F238E27FC236}">
                <a16:creationId xmlns:a16="http://schemas.microsoft.com/office/drawing/2014/main" id="{6510A295-795D-414C-A896-CE3FAF433678}"/>
              </a:ext>
            </a:extLst>
          </p:cNvPr>
          <p:cNvSpPr>
            <a:spLocks noGrp="1"/>
          </p:cNvSpPr>
          <p:nvPr>
            <p:ph type="sldNum" sz="quarter" idx="12"/>
          </p:nvPr>
        </p:nvSpPr>
        <p:spPr>
          <a:xfrm>
            <a:off x="0" y="1272222"/>
            <a:ext cx="533400" cy="244476"/>
          </a:xfrm>
        </p:spPr>
        <p:txBody>
          <a:bodyPr>
            <a:normAutofit fontScale="85000" lnSpcReduction="20000"/>
          </a:bodyPr>
          <a:lstStyle/>
          <a:p>
            <a:fld id="{F70DCC03-55F8-4B63-9C69-6FF9F41CE208}" type="slidenum">
              <a:rPr lang="en-US" smtClean="0"/>
              <a:pPr/>
              <a:t>85</a:t>
            </a:fld>
            <a:endParaRPr 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EEA547B-D3D3-4680-9D9E-AFF9786ECE2F}"/>
                  </a:ext>
                </a:extLst>
              </p:cNvPr>
              <p:cNvSpPr txBox="1"/>
              <p:nvPr/>
            </p:nvSpPr>
            <p:spPr>
              <a:xfrm>
                <a:off x="-19442" y="1665769"/>
                <a:ext cx="9271962"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𝑧</m:t>
                          </m:r>
                        </m:sub>
                      </m:sSub>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𝜋</m:t>
                              </m:r>
                              <m:r>
                                <a:rPr lang="en-US" altLang="zh-CN" sz="2000" b="0" i="1" smtClean="0">
                                  <a:latin typeface="Cambria Math" panose="02040503050406030204" pitchFamily="18" charset="0"/>
                                </a:rPr>
                                <m:t>𝑥</m:t>
                              </m:r>
                            </m:num>
                            <m:den>
                              <m:r>
                                <a:rPr lang="en-US" altLang="zh-CN" sz="2000" b="0" i="1" smtClean="0">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5" name="文本框 4">
                <a:extLst>
                  <a:ext uri="{FF2B5EF4-FFF2-40B4-BE49-F238E27FC236}">
                    <a16:creationId xmlns:a16="http://schemas.microsoft.com/office/drawing/2014/main" xmlns="" xmlns:a14="http://schemas.microsoft.com/office/drawing/2010/main" id="{CEEA547B-D3D3-4680-9D9E-AFF9786ECE2F}"/>
                  </a:ext>
                </a:extLst>
              </p:cNvPr>
              <p:cNvSpPr txBox="1">
                <a:spLocks noRot="1" noChangeAspect="1" noMove="1" noResize="1" noEditPoints="1" noAdjustHandles="1" noChangeArrowheads="1" noChangeShapeType="1" noTextEdit="1"/>
              </p:cNvSpPr>
              <p:nvPr/>
            </p:nvSpPr>
            <p:spPr>
              <a:xfrm>
                <a:off x="-19442" y="1665769"/>
                <a:ext cx="9271962" cy="578235"/>
              </a:xfrm>
              <a:prstGeom prst="rect">
                <a:avLst/>
              </a:prstGeom>
              <a:blipFill>
                <a:blip r:embed="rId3"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CB929C4-2032-423E-AA7E-F95647F2E837}"/>
                  </a:ext>
                </a:extLst>
              </p:cNvPr>
              <p:cNvSpPr txBox="1"/>
              <p:nvPr/>
            </p:nvSpPr>
            <p:spPr>
              <a:xfrm>
                <a:off x="-19442" y="2401455"/>
                <a:ext cx="8719630"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𝑦</m:t>
                          </m:r>
                        </m:sub>
                      </m:sSub>
                      <m:r>
                        <a:rPr lang="en-US" altLang="zh-CN" sz="2000" i="1">
                          <a:latin typeface="Cambria Math" panose="02040503050406030204" pitchFamily="18" charset="0"/>
                        </a:rPr>
                        <m:t>=</m:t>
                      </m:r>
                      <m:func>
                        <m:funcPr>
                          <m:ctrlPr>
                            <a:rPr lang="en-US" altLang="zh-CN" sz="2000" i="1" smtClean="0">
                              <a:latin typeface="Cambria Math" panose="02040503050406030204" pitchFamily="18" charset="0"/>
                            </a:rPr>
                          </m:ctrlPr>
                        </m:funcPr>
                        <m:fName>
                          <m:r>
                            <m:rPr>
                              <m:sty m:val="p"/>
                            </m:rPr>
                            <a:rPr lang="en-US" altLang="zh-CN" sz="2000" i="0" smtClean="0">
                              <a:latin typeface="Cambria Math" panose="02040503050406030204" pitchFamily="18" charset="0"/>
                            </a:rPr>
                            <m:t>sin</m:t>
                          </m:r>
                        </m:fName>
                        <m:e>
                          <m:f>
                            <m:fPr>
                              <m:ctrlPr>
                                <a:rPr lang="en-US" altLang="zh-CN" sz="2000" i="1">
                                  <a:latin typeface="Cambria Math" panose="02040503050406030204" pitchFamily="18" charset="0"/>
                                </a:rPr>
                              </m:ctrlPr>
                            </m:fPr>
                            <m:num>
                              <m:r>
                                <a:rPr lang="zh-CN" altLang="en-US" sz="2000" i="1">
                                  <a:latin typeface="Cambria Math" panose="02040503050406030204" pitchFamily="18" charset="0"/>
                                </a:rPr>
                                <m:t>𝜋</m:t>
                              </m:r>
                              <m:r>
                                <a:rPr lang="en-US" altLang="zh-CN" sz="2000" i="1">
                                  <a:latin typeface="Cambria Math" panose="02040503050406030204" pitchFamily="18" charset="0"/>
                                </a:rPr>
                                <m:t>𝑥</m:t>
                              </m:r>
                            </m:num>
                            <m:den>
                              <m:r>
                                <a:rPr lang="en-US" altLang="zh-CN" sz="2000" i="1">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8" name="文本框 7">
                <a:extLst>
                  <a:ext uri="{FF2B5EF4-FFF2-40B4-BE49-F238E27FC236}">
                    <a16:creationId xmlns:a16="http://schemas.microsoft.com/office/drawing/2014/main" id="{9CB929C4-2032-423E-AA7E-F95647F2E837}"/>
                  </a:ext>
                </a:extLst>
              </p:cNvPr>
              <p:cNvSpPr txBox="1">
                <a:spLocks noRot="1" noChangeAspect="1" noMove="1" noResize="1" noEditPoints="1" noAdjustHandles="1" noChangeArrowheads="1" noChangeShapeType="1" noTextEdit="1"/>
              </p:cNvSpPr>
              <p:nvPr/>
            </p:nvSpPr>
            <p:spPr>
              <a:xfrm>
                <a:off x="-19442" y="2401455"/>
                <a:ext cx="8719630" cy="63216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0126282-3165-4262-B1D3-D02EDB4C0C31}"/>
                  </a:ext>
                </a:extLst>
              </p:cNvPr>
              <p:cNvSpPr txBox="1"/>
              <p:nvPr/>
            </p:nvSpPr>
            <p:spPr>
              <a:xfrm>
                <a:off x="-19442" y="3139882"/>
                <a:ext cx="9441880"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𝑥</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f>
                            <m:fPr>
                              <m:ctrlPr>
                                <a:rPr lang="en-US" altLang="zh-CN" sz="2000" i="1">
                                  <a:latin typeface="Cambria Math" panose="02040503050406030204" pitchFamily="18" charset="0"/>
                                </a:rPr>
                              </m:ctrlPr>
                            </m:fPr>
                            <m:num>
                              <m:r>
                                <a:rPr lang="zh-CN" altLang="en-US" sz="2000" i="1">
                                  <a:latin typeface="Cambria Math" panose="02040503050406030204" pitchFamily="18" charset="0"/>
                                </a:rPr>
                                <m:t>𝜋</m:t>
                              </m:r>
                              <m:r>
                                <a:rPr lang="en-US" altLang="zh-CN" sz="2000" i="1">
                                  <a:latin typeface="Cambria Math" panose="02040503050406030204" pitchFamily="18" charset="0"/>
                                </a:rPr>
                                <m:t>𝑥</m:t>
                              </m:r>
                            </m:num>
                            <m:den>
                              <m:r>
                                <a:rPr lang="en-US" altLang="zh-CN" sz="2000" i="1">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r>
                        <a:rPr lang="en-US" altLang="zh-CN" sz="2000" b="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9" name="文本框 8">
                <a:extLst>
                  <a:ext uri="{FF2B5EF4-FFF2-40B4-BE49-F238E27FC236}">
                    <a16:creationId xmlns:a16="http://schemas.microsoft.com/office/drawing/2014/main" id="{D0126282-3165-4262-B1D3-D02EDB4C0C31}"/>
                  </a:ext>
                </a:extLst>
              </p:cNvPr>
              <p:cNvSpPr txBox="1">
                <a:spLocks noRot="1" noChangeAspect="1" noMove="1" noResize="1" noEditPoints="1" noAdjustHandles="1" noChangeArrowheads="1" noChangeShapeType="1" noTextEdit="1"/>
              </p:cNvSpPr>
              <p:nvPr/>
            </p:nvSpPr>
            <p:spPr>
              <a:xfrm>
                <a:off x="-19442" y="3139882"/>
                <a:ext cx="9441880" cy="632161"/>
              </a:xfrm>
              <a:prstGeom prst="rect">
                <a:avLst/>
              </a:prstGeom>
              <a:blipFill>
                <a:blip r:embed="rId5"/>
                <a:stretch>
                  <a:fillRect/>
                </a:stretch>
              </a:blipFill>
            </p:spPr>
            <p:txBody>
              <a:bodyPr/>
              <a:lstStyle/>
              <a:p>
                <a:r>
                  <a:rPr lang="zh-CN" altLang="en-US">
                    <a:noFill/>
                  </a:rPr>
                  <a:t> </a:t>
                </a:r>
              </a:p>
            </p:txBody>
          </p:sp>
        </mc:Fallback>
      </mc:AlternateContent>
      <p:pic>
        <p:nvPicPr>
          <p:cNvPr id="10" name="Picture 2">
            <a:extLst>
              <a:ext uri="{FF2B5EF4-FFF2-40B4-BE49-F238E27FC236}">
                <a16:creationId xmlns:a16="http://schemas.microsoft.com/office/drawing/2014/main" id="{3DDA577B-1153-48C6-9895-2C60D6529EC9}"/>
              </a:ext>
            </a:extLst>
          </p:cNvPr>
          <p:cNvPicPr>
            <a:picLocks noChangeAspect="1" noChangeArrowheads="1"/>
          </p:cNvPicPr>
          <p:nvPr/>
        </p:nvPicPr>
        <p:blipFill rotWithShape="1">
          <a:blip r:embed="rId6" cstate="print"/>
          <a:srcRect t="87352"/>
          <a:stretch/>
        </p:blipFill>
        <p:spPr bwMode="auto">
          <a:xfrm>
            <a:off x="4255571" y="6373293"/>
            <a:ext cx="4679222" cy="440083"/>
          </a:xfrm>
          <a:prstGeom prst="rect">
            <a:avLst/>
          </a:prstGeom>
          <a:noFill/>
          <a:ln w="9525">
            <a:noFill/>
            <a:miter lim="800000"/>
            <a:headEnd/>
            <a:tailEnd/>
          </a:ln>
        </p:spPr>
      </p:pic>
      <p:pic>
        <p:nvPicPr>
          <p:cNvPr id="6" name="图片 5">
            <a:extLst>
              <a:ext uri="{FF2B5EF4-FFF2-40B4-BE49-F238E27FC236}">
                <a16:creationId xmlns:a16="http://schemas.microsoft.com/office/drawing/2014/main" id="{2801AFE2-0395-4BF3-B3F1-D29CB4F1BA33}"/>
              </a:ext>
            </a:extLst>
          </p:cNvPr>
          <p:cNvPicPr>
            <a:picLocks noChangeAspect="1"/>
          </p:cNvPicPr>
          <p:nvPr/>
        </p:nvPicPr>
        <p:blipFill>
          <a:blip r:embed="rId7"/>
          <a:stretch>
            <a:fillRect/>
          </a:stretch>
        </p:blipFill>
        <p:spPr>
          <a:xfrm>
            <a:off x="4079748" y="3810605"/>
            <a:ext cx="4686300" cy="252412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4AE50B1-BFDA-4799-8CE2-EFEC5D4FA67D}"/>
                  </a:ext>
                </a:extLst>
              </p:cNvPr>
              <p:cNvSpPr txBox="1"/>
              <p:nvPr/>
            </p:nvSpPr>
            <p:spPr>
              <a:xfrm>
                <a:off x="7307955" y="4696046"/>
                <a:ext cx="166423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func>
                    </m:oMath>
                  </m:oMathPara>
                </a14:m>
                <a:endParaRPr lang="zh-CN" altLang="en-US" dirty="0"/>
              </a:p>
            </p:txBody>
          </p:sp>
        </mc:Choice>
        <mc:Fallback xmlns="">
          <p:sp>
            <p:nvSpPr>
              <p:cNvPr id="7" name="文本框 6">
                <a:extLst>
                  <a:ext uri="{FF2B5EF4-FFF2-40B4-BE49-F238E27FC236}">
                    <a16:creationId xmlns:a16="http://schemas.microsoft.com/office/drawing/2014/main" id="{A4AE50B1-BFDA-4799-8CE2-EFEC5D4FA67D}"/>
                  </a:ext>
                </a:extLst>
              </p:cNvPr>
              <p:cNvSpPr txBox="1">
                <a:spLocks noRot="1" noChangeAspect="1" noMove="1" noResize="1" noEditPoints="1" noAdjustHandles="1" noChangeArrowheads="1" noChangeShapeType="1" noTextEdit="1"/>
              </p:cNvSpPr>
              <p:nvPr/>
            </p:nvSpPr>
            <p:spPr>
              <a:xfrm>
                <a:off x="7307955" y="4696046"/>
                <a:ext cx="1664238" cy="298415"/>
              </a:xfrm>
              <a:prstGeom prst="rect">
                <a:avLst/>
              </a:prstGeom>
              <a:blipFill>
                <a:blip r:embed="rId8"/>
                <a:stretch>
                  <a:fillRect l="-1465" r="-3297" b="-2653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Resonant Cavities</a:t>
            </a:r>
          </a:p>
        </p:txBody>
      </p:sp>
      <p:sp>
        <p:nvSpPr>
          <p:cNvPr id="4" name="TextBox 3"/>
          <p:cNvSpPr txBox="1"/>
          <p:nvPr/>
        </p:nvSpPr>
        <p:spPr>
          <a:xfrm>
            <a:off x="0" y="1676400"/>
            <a:ext cx="5181600" cy="3447098"/>
          </a:xfrm>
          <a:prstGeom prst="rect">
            <a:avLst/>
          </a:prstGeom>
          <a:noFill/>
        </p:spPr>
        <p:txBody>
          <a:bodyPr wrap="square" rtlCol="0">
            <a:spAutoFit/>
          </a:bodyPr>
          <a:lstStyle/>
          <a:p>
            <a:r>
              <a:rPr lang="en-US" sz="2000" dirty="0"/>
              <a:t>A rectangular waveguide has metal walls on four sides. When the two remaining sides are terminated with conducting walls, the </a:t>
            </a:r>
            <a:r>
              <a:rPr lang="en-US" sz="2000" dirty="0">
                <a:solidFill>
                  <a:srgbClr val="FF0000"/>
                </a:solidFill>
              </a:rPr>
              <a:t>waveguide becomes a cavity</a:t>
            </a:r>
            <a:r>
              <a:rPr lang="en-US" sz="2000" dirty="0"/>
              <a:t>. By designing cavities to </a:t>
            </a:r>
            <a:r>
              <a:rPr lang="en-US" sz="2000" i="1" dirty="0"/>
              <a:t>resonate at specific frequencies, they can be used as circuit elements in </a:t>
            </a:r>
            <a:r>
              <a:rPr lang="en-US" sz="2000" i="1" dirty="0">
                <a:solidFill>
                  <a:srgbClr val="FF0000"/>
                </a:solidFill>
              </a:rPr>
              <a:t>microwave oscillators, amplifiers, and </a:t>
            </a:r>
            <a:r>
              <a:rPr lang="en-US" sz="2000" i="1" dirty="0" err="1">
                <a:solidFill>
                  <a:srgbClr val="FF0000"/>
                </a:solidFill>
              </a:rPr>
              <a:t>bandpass</a:t>
            </a:r>
            <a:r>
              <a:rPr lang="en-US" sz="2000" i="1" dirty="0">
                <a:solidFill>
                  <a:srgbClr val="FF0000"/>
                </a:solidFill>
              </a:rPr>
              <a:t> filters.</a:t>
            </a:r>
          </a:p>
          <a:p>
            <a:endParaRPr lang="en-US" i="1" dirty="0">
              <a:solidFill>
                <a:srgbClr val="FF0000"/>
              </a:solidFill>
            </a:endParaRPr>
          </a:p>
          <a:p>
            <a:r>
              <a:rPr lang="en-US" sz="2000" dirty="0">
                <a:solidFill>
                  <a:schemeClr val="tx2"/>
                </a:solidFill>
              </a:rPr>
              <a:t>Resonant Frequency</a:t>
            </a:r>
          </a:p>
          <a:p>
            <a:endParaRPr lang="en-US" sz="2000" dirty="0">
              <a:solidFill>
                <a:schemeClr val="tx2"/>
              </a:solidFill>
            </a:endParaRPr>
          </a:p>
          <a:p>
            <a:endParaRPr lang="en-US" sz="2000" dirty="0">
              <a:solidFill>
                <a:schemeClr val="tx2"/>
              </a:solidFill>
            </a:endParaRPr>
          </a:p>
        </p:txBody>
      </p:sp>
      <p:sp>
        <p:nvSpPr>
          <p:cNvPr id="7" name="TextBox 6"/>
          <p:cNvSpPr txBox="1"/>
          <p:nvPr/>
        </p:nvSpPr>
        <p:spPr>
          <a:xfrm>
            <a:off x="76200" y="5543490"/>
            <a:ext cx="1650412" cy="400110"/>
          </a:xfrm>
          <a:prstGeom prst="rect">
            <a:avLst/>
          </a:prstGeom>
          <a:noFill/>
        </p:spPr>
        <p:txBody>
          <a:bodyPr wrap="none" rtlCol="0">
            <a:spAutoFit/>
          </a:bodyPr>
          <a:lstStyle/>
          <a:p>
            <a:r>
              <a:rPr lang="en-US" sz="2000" dirty="0">
                <a:solidFill>
                  <a:srgbClr val="1F497D"/>
                </a:solidFill>
              </a:rPr>
              <a:t>Quality factor</a:t>
            </a:r>
          </a:p>
        </p:txBody>
      </p:sp>
      <p:sp>
        <p:nvSpPr>
          <p:cNvPr id="9" name="TextBox 8"/>
          <p:cNvSpPr txBox="1"/>
          <p:nvPr/>
        </p:nvSpPr>
        <p:spPr>
          <a:xfrm>
            <a:off x="1981201" y="5257800"/>
            <a:ext cx="34290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i="1" dirty="0">
                <a:solidFill>
                  <a:srgbClr val="FF0000"/>
                </a:solidFill>
              </a:rPr>
              <a:t>The quality factor </a:t>
            </a:r>
            <a:r>
              <a:rPr lang="en-US" i="1" dirty="0"/>
              <a:t>is defined in terms of the ratio of the energy</a:t>
            </a:r>
          </a:p>
          <a:p>
            <a:r>
              <a:rPr lang="en-US" i="1" dirty="0"/>
              <a:t>stored in the cavity volume to the energy dissipated in the</a:t>
            </a:r>
          </a:p>
          <a:p>
            <a:r>
              <a:rPr lang="en-US" i="1" dirty="0"/>
              <a:t>cavity walls through conduction.</a:t>
            </a:r>
            <a:endParaRPr lang="en-US" dirty="0"/>
          </a:p>
        </p:txBody>
      </p:sp>
      <p:pic>
        <p:nvPicPr>
          <p:cNvPr id="56322" name="Picture 2"/>
          <p:cNvPicPr>
            <a:picLocks noChangeAspect="1" noChangeArrowheads="1"/>
          </p:cNvPicPr>
          <p:nvPr/>
        </p:nvPicPr>
        <p:blipFill>
          <a:blip r:embed="rId2" cstate="print"/>
          <a:srcRect/>
          <a:stretch>
            <a:fillRect/>
          </a:stretch>
        </p:blipFill>
        <p:spPr bwMode="auto">
          <a:xfrm>
            <a:off x="152400" y="4448343"/>
            <a:ext cx="3733800" cy="704204"/>
          </a:xfrm>
          <a:prstGeom prst="rect">
            <a:avLst/>
          </a:prstGeom>
          <a:noFill/>
          <a:ln w="9525">
            <a:noFill/>
            <a:miter lim="800000"/>
            <a:headEnd/>
            <a:tailEnd/>
          </a:ln>
        </p:spPr>
      </p:pic>
      <p:pic>
        <p:nvPicPr>
          <p:cNvPr id="56324" name="Picture 4"/>
          <p:cNvPicPr>
            <a:picLocks noChangeAspect="1" noChangeArrowheads="1"/>
          </p:cNvPicPr>
          <p:nvPr/>
        </p:nvPicPr>
        <p:blipFill>
          <a:blip r:embed="rId3" cstate="print"/>
          <a:srcRect/>
          <a:stretch>
            <a:fillRect/>
          </a:stretch>
        </p:blipFill>
        <p:spPr bwMode="auto">
          <a:xfrm>
            <a:off x="324169" y="5943600"/>
            <a:ext cx="1177289" cy="690829"/>
          </a:xfrm>
          <a:prstGeom prst="rect">
            <a:avLst/>
          </a:prstGeom>
          <a:noFill/>
          <a:ln w="9525">
            <a:noFill/>
            <a:miter lim="800000"/>
            <a:headEnd/>
            <a:tailEnd/>
          </a:ln>
        </p:spPr>
      </p:pic>
      <p:pic>
        <p:nvPicPr>
          <p:cNvPr id="56325" name="Picture 5"/>
          <p:cNvPicPr>
            <a:picLocks noGrp="1" noChangeAspect="1" noChangeArrowheads="1"/>
          </p:cNvPicPr>
          <p:nvPr>
            <p:ph sz="quarter" idx="1"/>
          </p:nvPr>
        </p:nvPicPr>
        <p:blipFill>
          <a:blip r:embed="rId4" cstate="print"/>
          <a:srcRect/>
          <a:stretch>
            <a:fillRect/>
          </a:stretch>
        </p:blipFill>
        <p:spPr bwMode="auto">
          <a:xfrm>
            <a:off x="5556004" y="68527"/>
            <a:ext cx="3511796" cy="6789473"/>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0BB3FB9-0F5F-4E9A-8E06-FA54B27E710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46" name="Picture 2"/>
          <p:cNvPicPr>
            <a:picLocks noGrp="1" noChangeAspect="1" noChangeArrowheads="1"/>
          </p:cNvPicPr>
          <p:nvPr>
            <p:ph sz="quarter" idx="1"/>
          </p:nvPr>
        </p:nvPicPr>
        <p:blipFill>
          <a:blip r:embed="rId2" cstate="print"/>
          <a:srcRect/>
          <a:stretch>
            <a:fillRect/>
          </a:stretch>
        </p:blipFill>
        <p:spPr bwMode="auto">
          <a:xfrm>
            <a:off x="0" y="46412"/>
            <a:ext cx="5715000" cy="2654158"/>
          </a:xfrm>
          <a:prstGeom prst="rect">
            <a:avLst/>
          </a:prstGeom>
          <a:noFill/>
          <a:ln w="9525">
            <a:noFill/>
            <a:miter lim="800000"/>
            <a:headEnd/>
            <a:tailEnd/>
          </a:ln>
        </p:spPr>
      </p:pic>
      <p:pic>
        <p:nvPicPr>
          <p:cNvPr id="57347" name="Picture 3"/>
          <p:cNvPicPr>
            <a:picLocks noChangeAspect="1" noChangeArrowheads="1"/>
          </p:cNvPicPr>
          <p:nvPr/>
        </p:nvPicPr>
        <p:blipFill>
          <a:blip r:embed="rId3" cstate="print"/>
          <a:srcRect/>
          <a:stretch>
            <a:fillRect/>
          </a:stretch>
        </p:blipFill>
        <p:spPr bwMode="auto">
          <a:xfrm>
            <a:off x="152400" y="2743200"/>
            <a:ext cx="5486400" cy="3958813"/>
          </a:xfrm>
          <a:prstGeom prst="rect">
            <a:avLst/>
          </a:prstGeom>
          <a:noFill/>
          <a:ln w="9525">
            <a:noFill/>
            <a:miter lim="800000"/>
            <a:headEnd/>
            <a:tailEnd/>
          </a:ln>
        </p:spPr>
      </p:pic>
      <p:sp>
        <p:nvSpPr>
          <p:cNvPr id="5" name="TextBox 4"/>
          <p:cNvSpPr txBox="1"/>
          <p:nvPr/>
        </p:nvSpPr>
        <p:spPr>
          <a:xfrm>
            <a:off x="79248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40CC57E0-DDB5-4102-A8E6-B67B649D96B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Grp="1" noChangeAspect="1" noChangeArrowheads="1"/>
          </p:cNvPicPr>
          <p:nvPr>
            <p:ph sz="quarter" idx="1"/>
          </p:nvPr>
        </p:nvPicPr>
        <p:blipFill>
          <a:blip r:embed="rId2" cstate="print"/>
          <a:srcRect/>
          <a:stretch>
            <a:fillRect/>
          </a:stretch>
        </p:blipFill>
        <p:spPr bwMode="auto">
          <a:xfrm>
            <a:off x="0" y="46412"/>
            <a:ext cx="4658262" cy="2163388"/>
          </a:xfrm>
          <a:prstGeom prst="rect">
            <a:avLst/>
          </a:prstGeom>
          <a:noFill/>
          <a:ln w="9525">
            <a:noFill/>
            <a:miter lim="800000"/>
            <a:headEnd/>
            <a:tailEnd/>
          </a:ln>
        </p:spPr>
      </p:pic>
      <p:pic>
        <p:nvPicPr>
          <p:cNvPr id="57347" name="Picture 3"/>
          <p:cNvPicPr>
            <a:picLocks noChangeAspect="1" noChangeArrowheads="1"/>
          </p:cNvPicPr>
          <p:nvPr/>
        </p:nvPicPr>
        <p:blipFill>
          <a:blip r:embed="rId3" cstate="print"/>
          <a:srcRect/>
          <a:stretch>
            <a:fillRect/>
          </a:stretch>
        </p:blipFill>
        <p:spPr bwMode="auto">
          <a:xfrm>
            <a:off x="152401" y="2209800"/>
            <a:ext cx="4419600" cy="3189044"/>
          </a:xfrm>
          <a:prstGeom prst="rect">
            <a:avLst/>
          </a:prstGeom>
          <a:noFill/>
          <a:ln w="9525">
            <a:noFill/>
            <a:miter lim="800000"/>
            <a:headEnd/>
            <a:tailEnd/>
          </a:ln>
        </p:spPr>
      </p:pic>
      <p:pic>
        <p:nvPicPr>
          <p:cNvPr id="57348" name="Picture 4"/>
          <p:cNvPicPr>
            <a:picLocks noChangeAspect="1" noChangeArrowheads="1"/>
          </p:cNvPicPr>
          <p:nvPr/>
        </p:nvPicPr>
        <p:blipFill>
          <a:blip r:embed="rId4" cstate="print"/>
          <a:srcRect/>
          <a:stretch>
            <a:fillRect/>
          </a:stretch>
        </p:blipFill>
        <p:spPr bwMode="auto">
          <a:xfrm>
            <a:off x="0" y="457200"/>
            <a:ext cx="5644592" cy="8222685"/>
          </a:xfrm>
          <a:prstGeom prst="rect">
            <a:avLst/>
          </a:prstGeom>
          <a:noFill/>
          <a:ln w="9525">
            <a:noFill/>
            <a:miter lim="800000"/>
            <a:headEnd/>
            <a:tailEnd/>
          </a:ln>
        </p:spPr>
      </p:pic>
      <p:pic>
        <p:nvPicPr>
          <p:cNvPr id="5" name="Picture 4" descr="ex8-11.tiff"/>
          <p:cNvPicPr>
            <a:picLocks noChangeAspect="1"/>
          </p:cNvPicPr>
          <p:nvPr/>
        </p:nvPicPr>
        <p:blipFill>
          <a:blip r:embed="rId5" cstate="print"/>
          <a:stretch>
            <a:fillRect/>
          </a:stretch>
        </p:blipFill>
        <p:spPr>
          <a:xfrm>
            <a:off x="5562600" y="4876800"/>
            <a:ext cx="1834757" cy="1828800"/>
          </a:xfrm>
          <a:prstGeom prst="rect">
            <a:avLst/>
          </a:prstGeom>
        </p:spPr>
      </p:pic>
      <p:sp>
        <p:nvSpPr>
          <p:cNvPr id="6" name="Rectangle 5"/>
          <p:cNvSpPr/>
          <p:nvPr/>
        </p:nvSpPr>
        <p:spPr>
          <a:xfrm>
            <a:off x="5486400" y="4800600"/>
            <a:ext cx="1981200" cy="1981200"/>
          </a:xfrm>
          <a:prstGeom prst="rect">
            <a:avLst/>
          </a:prstGeom>
          <a:solidFill>
            <a:schemeClr val="accent1">
              <a:alpha val="0"/>
            </a:schemeClr>
          </a:solidFill>
          <a:ln w="25908"/>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灯片编号占位符 1">
            <a:extLst>
              <a:ext uri="{FF2B5EF4-FFF2-40B4-BE49-F238E27FC236}">
                <a16:creationId xmlns:a16="http://schemas.microsoft.com/office/drawing/2014/main" id="{A844BE92-1526-47DA-9D3D-D0A19D1ED51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Transfer</a:t>
            </a:r>
          </a:p>
        </p:txBody>
      </p:sp>
      <mc:AlternateContent xmlns:mc="http://schemas.openxmlformats.org/markup-compatibility/2006" xmlns:a14="http://schemas.microsoft.com/office/drawing/2010/main">
        <mc:Choice Requires="a14">
          <p:sp>
            <p:nvSpPr>
              <p:cNvPr id="4" name="TextBox 3"/>
              <p:cNvSpPr txBox="1"/>
              <p:nvPr/>
            </p:nvSpPr>
            <p:spPr>
              <a:xfrm>
                <a:off x="0" y="3117520"/>
                <a:ext cx="9137438" cy="1523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0</m:t>
                                      </m:r>
                                    </m:sub>
                                    <m:sup>
                                      <m:r>
                                        <a:rPr lang="en-US" sz="2000" b="0" i="1" smtClean="0">
                                          <a:latin typeface="Cambria Math" panose="02040503050406030204" pitchFamily="18" charset="0"/>
                                          <a:ea typeface="Cambria Math" panose="02040503050406030204" pitchFamily="18" charset="0"/>
                                        </a:rPr>
                                        <m:t>𝑖</m:t>
                                      </m:r>
                                    </m:sup>
                                  </m:sSubSup>
                                </m:e>
                              </m:d>
                            </m:e>
                            <m:sup>
                              <m:r>
                                <a:rPr lang="en-US" sz="2000" b="0" i="1" smtClean="0">
                                  <a:latin typeface="Cambria Math" panose="02040503050406030204" pitchFamily="18" charset="0"/>
                                  <a:ea typeface="Cambria Math" panose="02040503050406030204" pitchFamily="18" charset="0"/>
                                </a:rPr>
                                <m:t>2</m:t>
                              </m:r>
                            </m:sup>
                          </m:sSup>
                        </m:num>
                        <m:den>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m:t>
                              </m:r>
                            </m:sup>
                          </m:sSubSup>
                        </m:den>
                      </m:f>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Γ</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b="0" i="1" smtClean="0">
                                  <a:latin typeface="Cambria Math" panose="02040503050406030204" pitchFamily="18" charset="0"/>
                                  <a:ea typeface="Cambria Math" panose="02040503050406030204" pitchFamily="18" charset="0"/>
                                </a:rPr>
                                <m:t>∗</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oMath>
                  </m:oMathPara>
                </a14:m>
                <a:endParaRPr lang="en-US" sz="20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3117520"/>
                <a:ext cx="9137438" cy="1523109"/>
              </a:xfrm>
              <a:prstGeom prst="rect">
                <a:avLst/>
              </a:prstGeom>
              <a:blipFill rotWithShape="0">
                <a:blip r:embed="rId2" cstate="print"/>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cstate="print"/>
          <a:stretch>
            <a:fillRect/>
          </a:stretch>
        </p:blipFill>
        <p:spPr>
          <a:xfrm>
            <a:off x="327825" y="1600200"/>
            <a:ext cx="4191750" cy="152290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33857" y="4800600"/>
                <a:ext cx="4533100" cy="761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r>
                            <a:rPr lang="en-US" sz="2000" b="0" i="1" smtClean="0">
                              <a:latin typeface="Cambria Math" panose="02040503050406030204" pitchFamily="18" charset="0"/>
                            </a:rPr>
                            <m:t>=0</m:t>
                          </m:r>
                        </m:e>
                      </m:d>
                      <m:r>
                        <a:rPr lang="en-US" sz="2000" b="0" i="1" smtClean="0">
                          <a:latin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e>
                      </m:d>
                    </m:oMath>
                  </m:oMathPara>
                </a14:m>
                <a:endParaRPr lang="en-US" sz="2000" dirty="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3857" y="4800600"/>
                <a:ext cx="4533100" cy="761555"/>
              </a:xfrm>
              <a:prstGeom prst="rect">
                <a:avLst/>
              </a:prstGeom>
              <a:blipFill rotWithShape="0">
                <a:blip r:embed="rId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1786" y="5722126"/>
                <a:ext cx="3858556" cy="761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2</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a:rPr lang="el-GR" sz="2000" i="1" smtClean="0">
                                  <a:latin typeface="Cambria Math" panose="02040503050406030204" pitchFamily="18" charset="0"/>
                                  <a:ea typeface="Cambria Math" panose="02040503050406030204" pitchFamily="18" charset="0"/>
                                </a:rPr>
                                <m:t>𝜏</m:t>
                              </m:r>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dirty="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1786" y="5722126"/>
                <a:ext cx="3858556" cy="761875"/>
              </a:xfrm>
              <a:prstGeom prst="rect">
                <a:avLst/>
              </a:prstGeom>
              <a:blipFill rotWithShape="0">
                <a:blip r:embed="rId5" cstate="print"/>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6" cstate="print"/>
          <a:stretch>
            <a:fillRect/>
          </a:stretch>
        </p:blipFill>
        <p:spPr>
          <a:xfrm>
            <a:off x="4856203" y="1584919"/>
            <a:ext cx="3803625" cy="1532601"/>
          </a:xfrm>
          <a:prstGeom prst="rect">
            <a:avLst/>
          </a:prstGeom>
        </p:spPr>
      </p:pic>
      <p:sp>
        <p:nvSpPr>
          <p:cNvPr id="3" name="灯片编号占位符 2">
            <a:extLst>
              <a:ext uri="{FF2B5EF4-FFF2-40B4-BE49-F238E27FC236}">
                <a16:creationId xmlns:a16="http://schemas.microsoft.com/office/drawing/2014/main" id="{70EB38FF-6C00-489D-B810-D1483A40701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89</a:t>
            </a:fld>
            <a:endParaRPr lang="en-US"/>
          </a:p>
        </p:txBody>
      </p:sp>
    </p:spTree>
    <p:extLst>
      <p:ext uri="{BB962C8B-B14F-4D97-AF65-F5344CB8AC3E}">
        <p14:creationId xmlns:p14="http://schemas.microsoft.com/office/powerpoint/2010/main" val="673198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28600"/>
            <a:ext cx="8153400" cy="990600"/>
          </a:xfrm>
        </p:spPr>
        <p:txBody>
          <a:bodyPr>
            <a:normAutofit fontScale="90000"/>
          </a:bodyPr>
          <a:lstStyle/>
          <a:p>
            <a:r>
              <a:rPr lang="en-US" dirty="0"/>
              <a:t>Reflection and Transmission Coefficients</a:t>
            </a:r>
          </a:p>
        </p:txBody>
      </p:sp>
      <p:sp>
        <p:nvSpPr>
          <p:cNvPr id="4" name="灯片编号占位符 3">
            <a:extLst>
              <a:ext uri="{FF2B5EF4-FFF2-40B4-BE49-F238E27FC236}">
                <a16:creationId xmlns:a16="http://schemas.microsoft.com/office/drawing/2014/main" id="{69334AF3-A0A9-4DB0-983D-A42A4C31F35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a:t>
            </a:fld>
            <a:endParaRPr lang="en-US"/>
          </a:p>
        </p:txBody>
      </p:sp>
      <p:pic>
        <p:nvPicPr>
          <p:cNvPr id="6" name="open-end twice a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5616" y="1556792"/>
            <a:ext cx="6480720" cy="4860540"/>
          </a:xfrm>
          <a:prstGeom prst="rect">
            <a:avLst/>
          </a:prstGeom>
        </p:spPr>
      </p:pic>
      <p:sp>
        <p:nvSpPr>
          <p:cNvPr id="7" name="矩形 6"/>
          <p:cNvSpPr/>
          <p:nvPr/>
        </p:nvSpPr>
        <p:spPr>
          <a:xfrm>
            <a:off x="5418908" y="6453336"/>
            <a:ext cx="2192588" cy="338554"/>
          </a:xfrm>
          <a:prstGeom prst="rect">
            <a:avLst/>
          </a:prstGeom>
        </p:spPr>
        <p:txBody>
          <a:bodyPr wrap="none">
            <a:spAutoFit/>
          </a:bodyPr>
          <a:lstStyle/>
          <a:p>
            <a:r>
              <a:rPr lang="en-US" altLang="zh-CN" sz="1600" dirty="0" smtClean="0">
                <a:latin typeface="Gill Sans MT" panose="020B0502020104020203" pitchFamily="34" charset="0"/>
              </a:rPr>
              <a:t>Prof . </a:t>
            </a:r>
            <a:r>
              <a:rPr lang="en-US" altLang="zh-CN" sz="1600" dirty="0" err="1" smtClean="0">
                <a:latin typeface="Gill Sans MT" panose="020B0502020104020203" pitchFamily="34" charset="0"/>
              </a:rPr>
              <a:t>Watler</a:t>
            </a:r>
            <a:r>
              <a:rPr lang="en-US" altLang="zh-CN" sz="1600" dirty="0" smtClean="0">
                <a:latin typeface="Gill Sans MT" panose="020B0502020104020203" pitchFamily="34" charset="0"/>
              </a:rPr>
              <a:t> Lewin, MIT</a:t>
            </a:r>
            <a:endParaRPr lang="zh-CN" altLang="en-US" sz="1600" dirty="0"/>
          </a:p>
        </p:txBody>
      </p:sp>
      <p:sp>
        <p:nvSpPr>
          <p:cNvPr id="9" name="圆角矩形 8"/>
          <p:cNvSpPr/>
          <p:nvPr/>
        </p:nvSpPr>
        <p:spPr>
          <a:xfrm>
            <a:off x="1187624" y="1628800"/>
            <a:ext cx="2736304" cy="432048"/>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b="1" dirty="0">
                <a:solidFill>
                  <a:schemeClr val="accent6">
                    <a:lumMod val="60000"/>
                    <a:lumOff val="40000"/>
                  </a:schemeClr>
                </a:solidFill>
                <a:latin typeface="Gill Sans MT" panose="020B0502020104020203" pitchFamily="34" charset="0"/>
              </a:rPr>
              <a:t>🔨</a:t>
            </a:r>
            <a:r>
              <a:rPr lang="zh-CN" altLang="en-US" sz="2000" b="1" dirty="0" smtClean="0">
                <a:solidFill>
                  <a:schemeClr val="accent6">
                    <a:lumMod val="60000"/>
                    <a:lumOff val="40000"/>
                  </a:schemeClr>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Demo: </a:t>
            </a:r>
            <a:r>
              <a:rPr lang="en-US" altLang="zh-CN" sz="2000" dirty="0" smtClean="0">
                <a:solidFill>
                  <a:schemeClr val="tx1"/>
                </a:solidFill>
                <a:latin typeface="Gill Sans MT" panose="020B0502020104020203" pitchFamily="34" charset="0"/>
              </a:rPr>
              <a:t>|</a:t>
            </a:r>
            <a:r>
              <a:rPr lang="en-US" altLang="zh-CN" sz="2000" b="1" dirty="0" err="1" smtClean="0">
                <a:solidFill>
                  <a:schemeClr val="tx1"/>
                </a:solidFill>
                <a:latin typeface="Gill Sans MT" panose="020B0502020104020203" pitchFamily="34" charset="0"/>
              </a:rPr>
              <a:t>E</a:t>
            </a:r>
            <a:r>
              <a:rPr lang="en-US" altLang="zh-CN" sz="2000" baseline="-25000" dirty="0" err="1" smtClean="0">
                <a:solidFill>
                  <a:schemeClr val="tx1"/>
                </a:solidFill>
                <a:latin typeface="Gill Sans MT" panose="020B0502020104020203" pitchFamily="34" charset="0"/>
              </a:rPr>
              <a:t>r</a:t>
            </a:r>
            <a:r>
              <a:rPr lang="en-US" altLang="zh-CN" sz="2000" dirty="0" smtClean="0">
                <a:solidFill>
                  <a:schemeClr val="tx1"/>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a:t>
            </a:r>
            <a:r>
              <a:rPr lang="en-US" altLang="zh-CN" sz="2000" dirty="0" smtClean="0">
                <a:solidFill>
                  <a:schemeClr val="tx1"/>
                </a:solidFill>
                <a:latin typeface="Gill Sans MT" panose="020B0502020104020203" pitchFamily="34" charset="0"/>
              </a:rPr>
              <a:t> |</a:t>
            </a:r>
            <a:r>
              <a:rPr lang="en-US" altLang="zh-CN" sz="2000" b="1" dirty="0" err="1" smtClean="0">
                <a:solidFill>
                  <a:schemeClr val="tx1"/>
                </a:solidFill>
                <a:latin typeface="Gill Sans MT" panose="020B0502020104020203" pitchFamily="34" charset="0"/>
              </a:rPr>
              <a:t>E</a:t>
            </a:r>
            <a:r>
              <a:rPr lang="en-US" altLang="zh-CN" sz="2000" baseline="-25000" dirty="0" err="1" smtClean="0">
                <a:solidFill>
                  <a:schemeClr val="tx1"/>
                </a:solidFill>
                <a:latin typeface="Gill Sans MT" panose="020B0502020104020203" pitchFamily="34" charset="0"/>
              </a:rPr>
              <a:t>i</a:t>
            </a:r>
            <a:r>
              <a:rPr lang="en-US" altLang="zh-CN" sz="2000" dirty="0" smtClean="0">
                <a:solidFill>
                  <a:schemeClr val="tx1"/>
                </a:solidFill>
                <a:latin typeface="Gill Sans MT" panose="020B0502020104020203" pitchFamily="34" charset="0"/>
              </a:rPr>
              <a:t>|</a:t>
            </a:r>
            <a:r>
              <a:rPr lang="en-US" altLang="zh-CN" sz="2000" b="1" dirty="0" smtClean="0">
                <a:solidFill>
                  <a:schemeClr val="tx1"/>
                </a:solidFill>
                <a:latin typeface="Gill Sans MT" panose="020B0502020104020203" pitchFamily="34" charset="0"/>
              </a:rPr>
              <a:t> &gt;1</a:t>
            </a:r>
          </a:p>
        </p:txBody>
      </p:sp>
      <p:sp>
        <p:nvSpPr>
          <p:cNvPr id="10" name="圆角矩形 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30260243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Transfer (cont.)</a:t>
            </a:r>
          </a:p>
        </p:txBody>
      </p:sp>
      <mc:AlternateContent xmlns:mc="http://schemas.openxmlformats.org/markup-compatibility/2006" xmlns:a14="http://schemas.microsoft.com/office/drawing/2010/main">
        <mc:Choice Requires="a14">
          <p:sp>
            <p:nvSpPr>
              <p:cNvPr id="7" name="TextBox 6"/>
              <p:cNvSpPr txBox="1"/>
              <p:nvPr/>
            </p:nvSpPr>
            <p:spPr>
              <a:xfrm>
                <a:off x="304800" y="1600200"/>
                <a:ext cx="4533100" cy="761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r>
                            <a:rPr lang="en-US" sz="2000" b="0" i="1" smtClean="0">
                              <a:latin typeface="Cambria Math" panose="02040503050406030204" pitchFamily="18" charset="0"/>
                            </a:rPr>
                            <m:t>=0</m:t>
                          </m:r>
                        </m:e>
                      </m:d>
                      <m:r>
                        <a:rPr lang="en-US" sz="2000" b="0" i="1" smtClean="0">
                          <a:latin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e>
                      </m:d>
                    </m:oMath>
                  </m:oMathPara>
                </a14:m>
                <a:endParaRPr lang="en-US" sz="2000" dirty="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600200"/>
                <a:ext cx="4533100" cy="761555"/>
              </a:xfrm>
              <a:prstGeom prst="rect">
                <a:avLst/>
              </a:prstGeom>
              <a:blipFill rotWithShape="0">
                <a:blip r:embed="rId2"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45714" y="3128945"/>
                <a:ext cx="9619749" cy="2100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a:rPr lang="el-GR" sz="2000" i="1" smtClean="0">
                                  <a:latin typeface="Cambria Math" panose="02040503050406030204" pitchFamily="18" charset="0"/>
                                  <a:ea typeface="Cambria Math" panose="02040503050406030204" pitchFamily="18" charset="0"/>
                                </a:rPr>
                                <m:t>𝜏</m:t>
                              </m:r>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1</m:t>
                                      </m:r>
                                    </m:sub>
                                  </m:sSub>
                                </m:den>
                              </m:f>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4</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num>
                        <m:den>
                          <m:sSup>
                            <m:sSupPr>
                              <m:ctrlPr>
                                <a:rPr lang="en-US" sz="200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b="0" i="1" smtClean="0">
                                  <a:latin typeface="Cambria Math" panose="02040503050406030204" pitchFamily="18" charset="0"/>
                                  <a:ea typeface="Cambria Math" panose="02040503050406030204" pitchFamily="18" charset="0"/>
                                </a:rPr>
                                <m:t>2</m:t>
                              </m:r>
                            </m:sup>
                          </m:sSup>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d>
                        <m:dPr>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i="1">
                                      <a:latin typeface="Cambria Math" panose="02040503050406030204" pitchFamily="18" charset="0"/>
                                      <a:ea typeface="Cambria Math" panose="02040503050406030204" pitchFamily="18" charset="0"/>
                                    </a:rPr>
                                    <m:t>2</m:t>
                                  </m:r>
                                </m:sup>
                              </m:sSup>
                            </m:num>
                            <m:den>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i="1">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num>
                            <m:den>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p>
                                <m:sSupPr>
                                  <m:ctrlPr>
                                    <a:rPr lang="en-US" altLang="zh-CN" sz="2000" i="1">
                                      <a:latin typeface="Cambria Math" panose="02040503050406030204" pitchFamily="18" charset="0"/>
                                      <a:ea typeface="Cambria Math" panose="02040503050406030204" pitchFamily="18" charset="0"/>
                                    </a:rPr>
                                  </m:ctrlPr>
                                </m:sSupPr>
                                <m:e>
                                  <m:d>
                                    <m:dPr>
                                      <m:begChr m:val="|"/>
                                      <m:endChr m:val="|"/>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e>
                                <m:sup>
                                  <m:r>
                                    <a:rPr lang="en-US" altLang="zh-CN" sz="2000" i="1">
                                      <a:latin typeface="Cambria Math" panose="02040503050406030204" pitchFamily="18" charset="0"/>
                                      <a:ea typeface="Cambria Math" panose="02040503050406030204" pitchFamily="18" charset="0"/>
                                    </a:rPr>
                                    <m:t>2</m:t>
                                  </m:r>
                                </m:sup>
                              </m:sSup>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num>
                            <m:den>
                              <m:sSup>
                                <m:sSupPr>
                                  <m:ctrlPr>
                                    <a:rPr lang="en-US" altLang="zh-CN" sz="2000" i="1">
                                      <a:latin typeface="Cambria Math" panose="02040503050406030204" pitchFamily="18" charset="0"/>
                                      <a:ea typeface="Cambria Math" panose="02040503050406030204" pitchFamily="18" charset="0"/>
                                    </a:rPr>
                                  </m:ctrlPr>
                                </m:sSupPr>
                                <m:e>
                                  <m:d>
                                    <m:dPr>
                                      <m:begChr m:val="|"/>
                                      <m:endChr m:val="|"/>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e>
                                <m:sup>
                                  <m:r>
                                    <a:rPr lang="en-US" altLang="zh-CN" sz="2000" i="1">
                                      <a:latin typeface="Cambria Math" panose="02040503050406030204" pitchFamily="18" charset="0"/>
                                      <a:ea typeface="Cambria Math" panose="02040503050406030204" pitchFamily="18" charset="0"/>
                                    </a:rPr>
                                    <m:t>2</m:t>
                                  </m:r>
                                </m:sup>
                              </m:sSup>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den>
                          </m:f>
                        </m:e>
                      </m:d>
                      <m:r>
                        <a:rPr lang="en-US" sz="2000" i="1">
                          <a:latin typeface="Cambria Math" panose="02040503050406030204" pitchFamily="18" charset="0"/>
                          <a:ea typeface="Cambria Math" panose="02040503050406030204" pitchFamily="18" charset="0"/>
                        </a:rPr>
                        <m:t>=</m:t>
                      </m:r>
                    </m:oMath>
                  </m:oMathPara>
                </a14:m>
                <a:endParaRPr lang="en-US" sz="2000" dirty="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5714" y="3128945"/>
                <a:ext cx="9619749" cy="2100255"/>
              </a:xfrm>
              <a:prstGeom prst="rect">
                <a:avLst/>
              </a:prstGeom>
              <a:blipFill>
                <a:blip r:embed="rId3"/>
                <a:stretch>
                  <a:fillRect/>
                </a:stretch>
              </a:blipFill>
            </p:spPr>
            <p:txBody>
              <a:bodyPr/>
              <a:lstStyle/>
              <a:p>
                <a:r>
                  <a:rPr lang="zh-CN" altLang="en-US">
                    <a:noFill/>
                  </a:rPr>
                  <a:t> </a:t>
                </a:r>
              </a:p>
            </p:txBody>
          </p:sp>
        </mc:Fallback>
      </mc:AlternateContent>
      <p:pic>
        <p:nvPicPr>
          <p:cNvPr id="11" name="Picture 10"/>
          <p:cNvPicPr>
            <a:picLocks noChangeAspect="1"/>
          </p:cNvPicPr>
          <p:nvPr/>
        </p:nvPicPr>
        <p:blipFill>
          <a:blip r:embed="rId4" cstate="print"/>
          <a:stretch>
            <a:fillRect/>
          </a:stretch>
        </p:blipFill>
        <p:spPr>
          <a:xfrm>
            <a:off x="6781800" y="1613202"/>
            <a:ext cx="2173500" cy="1202801"/>
          </a:xfrm>
          <a:prstGeom prst="rect">
            <a:avLst/>
          </a:prstGeom>
        </p:spPr>
      </p:pic>
      <p:sp>
        <p:nvSpPr>
          <p:cNvPr id="3" name="灯片编号占位符 2">
            <a:extLst>
              <a:ext uri="{FF2B5EF4-FFF2-40B4-BE49-F238E27FC236}">
                <a16:creationId xmlns:a16="http://schemas.microsoft.com/office/drawing/2014/main" id="{43E39EB6-4215-46CC-BB77-C48767D1660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90</a:t>
            </a:fld>
            <a:endParaRPr lang="en-US"/>
          </a:p>
        </p:txBody>
      </p:sp>
    </p:spTree>
    <p:extLst>
      <p:ext uri="{BB962C8B-B14F-4D97-AF65-F5344CB8AC3E}">
        <p14:creationId xmlns:p14="http://schemas.microsoft.com/office/powerpoint/2010/main" val="1066350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0"/>
            <a:ext cx="8153400" cy="990600"/>
          </a:xfrm>
        </p:spPr>
        <p:txBody>
          <a:bodyPr/>
          <a:lstStyle/>
          <a:p>
            <a:r>
              <a:rPr lang="en-US" dirty="0"/>
              <a:t>Chapter 8 Summary</a:t>
            </a:r>
          </a:p>
        </p:txBody>
      </p:sp>
      <p:pic>
        <p:nvPicPr>
          <p:cNvPr id="58371" name="Picture 3"/>
          <p:cNvPicPr>
            <a:picLocks noGrp="1" noChangeAspect="1" noChangeArrowheads="1"/>
          </p:cNvPicPr>
          <p:nvPr>
            <p:ph sz="quarter" idx="1"/>
          </p:nvPr>
        </p:nvPicPr>
        <p:blipFill>
          <a:blip r:embed="rId2" cstate="print"/>
          <a:srcRect/>
          <a:stretch>
            <a:fillRect/>
          </a:stretch>
        </p:blipFill>
        <p:spPr bwMode="auto">
          <a:xfrm>
            <a:off x="1198981" y="914400"/>
            <a:ext cx="6746039" cy="5943413"/>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8DE894C0-61C3-4C25-8233-EE3BF396AF9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4310" y="-99392"/>
            <a:ext cx="3650206" cy="6957392"/>
            <a:chOff x="0" y="-99392"/>
            <a:chExt cx="3650206" cy="6957392"/>
          </a:xfrm>
        </p:grpSpPr>
        <p:grpSp>
          <p:nvGrpSpPr>
            <p:cNvPr id="17" name="组合 16"/>
            <p:cNvGrpSpPr/>
            <p:nvPr/>
          </p:nvGrpSpPr>
          <p:grpSpPr>
            <a:xfrm>
              <a:off x="0" y="-99392"/>
              <a:ext cx="3650206" cy="6957392"/>
              <a:chOff x="1115616" y="3141243"/>
              <a:chExt cx="3650206" cy="6957392"/>
            </a:xfrm>
          </p:grpSpPr>
          <p:sp>
            <p:nvSpPr>
              <p:cNvPr id="11" name="矩形 10"/>
              <p:cNvSpPr/>
              <p:nvPr/>
            </p:nvSpPr>
            <p:spPr>
              <a:xfrm>
                <a:off x="1115616" y="3212975"/>
                <a:ext cx="1224234" cy="688566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850" y="3212975"/>
                <a:ext cx="1130927" cy="6885660"/>
              </a:xfrm>
              <a:prstGeom prst="rect">
                <a:avLst/>
              </a:prstGeom>
              <a:solidFill>
                <a:schemeClr val="bg2">
                  <a:lumMod val="9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448335" y="3212975"/>
                <a:ext cx="1317487" cy="6885660"/>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clrChange>
                  <a:clrFrom>
                    <a:srgbClr val="FFFFFF"/>
                  </a:clrFrom>
                  <a:clrTo>
                    <a:srgbClr val="FFFFFF">
                      <a:alpha val="0"/>
                    </a:srgbClr>
                  </a:clrTo>
                </a:clrChange>
              </a:blip>
              <a:stretch>
                <a:fillRect/>
              </a:stretch>
            </p:blipFill>
            <p:spPr>
              <a:xfrm>
                <a:off x="1300568" y="3141243"/>
                <a:ext cx="1190625" cy="666750"/>
              </a:xfrm>
              <a:prstGeom prst="rect">
                <a:avLst/>
              </a:prstGeom>
            </p:spPr>
          </p:pic>
          <p:pic>
            <p:nvPicPr>
              <p:cNvPr id="15" name="图片 14"/>
              <p:cNvPicPr>
                <a:picLocks noChangeAspect="1"/>
              </p:cNvPicPr>
              <p:nvPr/>
            </p:nvPicPr>
            <p:blipFill>
              <a:blip r:embed="rId3">
                <a:clrChange>
                  <a:clrFrom>
                    <a:srgbClr val="FFFFFF"/>
                  </a:clrFrom>
                  <a:clrTo>
                    <a:srgbClr val="FFFFFF">
                      <a:alpha val="0"/>
                    </a:srgbClr>
                  </a:clrTo>
                </a:clrChange>
              </a:blip>
              <a:stretch>
                <a:fillRect/>
              </a:stretch>
            </p:blipFill>
            <p:spPr>
              <a:xfrm>
                <a:off x="1472574" y="6109184"/>
                <a:ext cx="1962128" cy="995563"/>
              </a:xfrm>
              <a:prstGeom prst="rect">
                <a:avLst/>
              </a:prstGeom>
            </p:spPr>
          </p:pic>
          <p:pic>
            <p:nvPicPr>
              <p:cNvPr id="16" name="图片 15"/>
              <p:cNvPicPr>
                <a:picLocks noChangeAspect="1"/>
              </p:cNvPicPr>
              <p:nvPr/>
            </p:nvPicPr>
            <p:blipFill>
              <a:blip r:embed="rId4">
                <a:clrChange>
                  <a:clrFrom>
                    <a:srgbClr val="FFFFFF"/>
                  </a:clrFrom>
                  <a:clrTo>
                    <a:srgbClr val="FFFFFF">
                      <a:alpha val="0"/>
                    </a:srgbClr>
                  </a:clrTo>
                </a:clrChange>
              </a:blip>
              <a:stretch>
                <a:fillRect/>
              </a:stretch>
            </p:blipFill>
            <p:spPr>
              <a:xfrm>
                <a:off x="2415933" y="4959698"/>
                <a:ext cx="1181100" cy="847725"/>
              </a:xfrm>
              <a:prstGeom prst="rect">
                <a:avLst/>
              </a:prstGeom>
            </p:spPr>
          </p:pic>
        </p:grpSp>
        <p:sp>
          <p:nvSpPr>
            <p:cNvPr id="20" name="矩形 19"/>
            <p:cNvSpPr/>
            <p:nvPr/>
          </p:nvSpPr>
          <p:spPr>
            <a:xfrm>
              <a:off x="395442" y="6165304"/>
              <a:ext cx="503664" cy="553998"/>
            </a:xfrm>
            <a:prstGeom prst="rect">
              <a:avLst/>
            </a:prstGeom>
          </p:spPr>
          <p:txBody>
            <a:bodyPr wrap="none">
              <a:spAutoFit/>
            </a:bodyPr>
            <a:lstStyle/>
            <a:p>
              <a:r>
                <a:rPr lang="en-US" altLang="zh-CN" sz="3000" i="1" dirty="0" smtClean="0">
                  <a:latin typeface="Times New Roman" panose="02020603050405020304" pitchFamily="18" charset="0"/>
                  <a:cs typeface="Times New Roman" panose="02020603050405020304" pitchFamily="18" charset="0"/>
                </a:rPr>
                <a:t>η</a:t>
              </a:r>
              <a:r>
                <a:rPr lang="en-US" altLang="zh-CN" sz="3000" baseline="-25000" dirty="0" smtClean="0">
                  <a:latin typeface="Times New Roman" panose="02020603050405020304" pitchFamily="18" charset="0"/>
                  <a:cs typeface="Times New Roman" panose="02020603050405020304" pitchFamily="18" charset="0"/>
                </a:rPr>
                <a:t>1</a:t>
              </a:r>
              <a:endParaRPr lang="zh-CN" altLang="en-US" sz="3000" baseline="-25000" dirty="0">
                <a:latin typeface="Times New Roman" panose="02020603050405020304" pitchFamily="18" charset="0"/>
                <a:cs typeface="Times New Roman" panose="02020603050405020304" pitchFamily="18" charset="0"/>
              </a:endParaRPr>
            </a:p>
          </p:txBody>
        </p:sp>
        <p:sp>
          <p:nvSpPr>
            <p:cNvPr id="29" name="矩形 28"/>
            <p:cNvSpPr/>
            <p:nvPr/>
          </p:nvSpPr>
          <p:spPr>
            <a:xfrm>
              <a:off x="1565286" y="6165304"/>
              <a:ext cx="503664" cy="553998"/>
            </a:xfrm>
            <a:prstGeom prst="rect">
              <a:avLst/>
            </a:prstGeom>
          </p:spPr>
          <p:txBody>
            <a:bodyPr wrap="none">
              <a:spAutoFit/>
            </a:bodyPr>
            <a:lstStyle/>
            <a:p>
              <a:r>
                <a:rPr lang="en-US" altLang="zh-CN" sz="3000" i="1" dirty="0" smtClean="0">
                  <a:latin typeface="Times New Roman" panose="02020603050405020304" pitchFamily="18" charset="0"/>
                  <a:cs typeface="Times New Roman" panose="02020603050405020304" pitchFamily="18" charset="0"/>
                </a:rPr>
                <a:t>η</a:t>
              </a:r>
              <a:r>
                <a:rPr lang="en-US" altLang="zh-CN" sz="3000" baseline="-25000" dirty="0" smtClean="0">
                  <a:latin typeface="Times New Roman" panose="02020603050405020304" pitchFamily="18" charset="0"/>
                  <a:cs typeface="Times New Roman" panose="02020603050405020304" pitchFamily="18" charset="0"/>
                </a:rPr>
                <a:t>2</a:t>
              </a:r>
              <a:endParaRPr lang="zh-CN" altLang="en-US" sz="3000" baseline="-25000" dirty="0">
                <a:latin typeface="Times New Roman" panose="02020603050405020304" pitchFamily="18" charset="0"/>
                <a:cs typeface="Times New Roman" panose="02020603050405020304" pitchFamily="18" charset="0"/>
              </a:endParaRPr>
            </a:p>
          </p:txBody>
        </p:sp>
        <p:sp>
          <p:nvSpPr>
            <p:cNvPr id="30" name="矩形 29"/>
            <p:cNvSpPr/>
            <p:nvPr/>
          </p:nvSpPr>
          <p:spPr>
            <a:xfrm>
              <a:off x="2698604" y="6165304"/>
              <a:ext cx="503664" cy="553998"/>
            </a:xfrm>
            <a:prstGeom prst="rect">
              <a:avLst/>
            </a:prstGeom>
          </p:spPr>
          <p:txBody>
            <a:bodyPr wrap="none">
              <a:spAutoFit/>
            </a:bodyPr>
            <a:lstStyle/>
            <a:p>
              <a:r>
                <a:rPr lang="en-US" altLang="zh-CN" sz="3000" i="1" dirty="0" smtClean="0">
                  <a:latin typeface="Times New Roman" panose="02020603050405020304" pitchFamily="18" charset="0"/>
                  <a:cs typeface="Times New Roman" panose="02020603050405020304" pitchFamily="18" charset="0"/>
                </a:rPr>
                <a:t>η</a:t>
              </a:r>
              <a:r>
                <a:rPr lang="en-US" altLang="zh-CN" sz="3000" baseline="-25000" dirty="0" smtClean="0">
                  <a:latin typeface="Times New Roman" panose="02020603050405020304" pitchFamily="18" charset="0"/>
                  <a:cs typeface="Times New Roman" panose="02020603050405020304" pitchFamily="18" charset="0"/>
                </a:rPr>
                <a:t>3</a:t>
              </a:r>
              <a:endParaRPr lang="zh-CN" altLang="en-US" sz="3000" baseline="-25000" dirty="0">
                <a:latin typeface="Times New Roman" panose="02020603050405020304" pitchFamily="18" charset="0"/>
                <a:cs typeface="Times New Roman" panose="02020603050405020304" pitchFamily="18" charset="0"/>
              </a:endParaRPr>
            </a:p>
          </p:txBody>
        </p:sp>
        <p:pic>
          <p:nvPicPr>
            <p:cNvPr id="33" name="图片 32"/>
            <p:cNvPicPr>
              <a:picLocks noChangeAspect="1"/>
            </p:cNvPicPr>
            <p:nvPr/>
          </p:nvPicPr>
          <p:blipFill>
            <a:blip r:embed="rId5">
              <a:clrChange>
                <a:clrFrom>
                  <a:srgbClr val="FFFFFF"/>
                </a:clrFrom>
                <a:clrTo>
                  <a:srgbClr val="FFFFFF">
                    <a:alpha val="0"/>
                  </a:srgbClr>
                </a:clrTo>
              </a:clrChange>
            </a:blip>
            <a:stretch>
              <a:fillRect/>
            </a:stretch>
          </p:blipFill>
          <p:spPr>
            <a:xfrm>
              <a:off x="1240749" y="761747"/>
              <a:ext cx="1001663" cy="809401"/>
            </a:xfrm>
            <a:prstGeom prst="rect">
              <a:avLst/>
            </a:prstGeom>
          </p:spPr>
        </p:pic>
      </p:grpSp>
      <p:pic>
        <p:nvPicPr>
          <p:cNvPr id="40" name="图片 39"/>
          <p:cNvPicPr>
            <a:picLocks noChangeAspect="1"/>
          </p:cNvPicPr>
          <p:nvPr/>
        </p:nvPicPr>
        <p:blipFill rotWithShape="1">
          <a:blip r:embed="rId6"/>
          <a:srcRect l="2389" t="8522" r="1553"/>
          <a:stretch/>
        </p:blipFill>
        <p:spPr>
          <a:xfrm>
            <a:off x="3697154" y="-27660"/>
            <a:ext cx="5446846" cy="2321764"/>
          </a:xfrm>
          <a:prstGeom prst="rect">
            <a:avLst/>
          </a:prstGeom>
        </p:spPr>
      </p:pic>
      <p:pic>
        <p:nvPicPr>
          <p:cNvPr id="41" name="图片 40"/>
          <p:cNvPicPr>
            <a:picLocks noChangeAspect="1"/>
          </p:cNvPicPr>
          <p:nvPr/>
        </p:nvPicPr>
        <p:blipFill rotWithShape="1">
          <a:blip r:embed="rId7"/>
          <a:srcRect l="2267" r="3517"/>
          <a:stretch/>
        </p:blipFill>
        <p:spPr>
          <a:xfrm>
            <a:off x="3791881" y="4068757"/>
            <a:ext cx="5185790" cy="1373531"/>
          </a:xfrm>
          <a:prstGeom prst="rect">
            <a:avLst/>
          </a:prstGeom>
          <a:ln>
            <a:solidFill>
              <a:schemeClr val="tx1"/>
            </a:solidFill>
          </a:ln>
        </p:spPr>
      </p:pic>
      <p:pic>
        <p:nvPicPr>
          <p:cNvPr id="43" name="图片 42"/>
          <p:cNvPicPr>
            <a:picLocks noChangeAspect="1"/>
          </p:cNvPicPr>
          <p:nvPr/>
        </p:nvPicPr>
        <p:blipFill>
          <a:blip r:embed="rId8"/>
          <a:stretch>
            <a:fillRect/>
          </a:stretch>
        </p:blipFill>
        <p:spPr>
          <a:xfrm>
            <a:off x="313988" y="4542142"/>
            <a:ext cx="3080320" cy="818914"/>
          </a:xfrm>
          <a:prstGeom prst="rect">
            <a:avLst/>
          </a:prstGeom>
          <a:ln>
            <a:solidFill>
              <a:schemeClr val="tx1"/>
            </a:solidFill>
          </a:ln>
        </p:spPr>
      </p:pic>
      <p:sp>
        <p:nvSpPr>
          <p:cNvPr id="45" name="右箭头 44"/>
          <p:cNvSpPr/>
          <p:nvPr/>
        </p:nvSpPr>
        <p:spPr>
          <a:xfrm>
            <a:off x="3982455" y="6133451"/>
            <a:ext cx="624893" cy="46121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65357" y="5726867"/>
            <a:ext cx="526106" cy="553998"/>
          </a:xfrm>
          <a:prstGeom prst="rect">
            <a:avLst/>
          </a:prstGeom>
        </p:spPr>
        <p:txBody>
          <a:bodyPr wrap="none">
            <a:spAutoFit/>
          </a:bodyPr>
          <a:lstStyle/>
          <a:p>
            <a:r>
              <a:rPr lang="en-US" altLang="zh-CN" sz="3000" i="1" dirty="0" smtClean="0">
                <a:latin typeface="Times New Roman" panose="02020603050405020304" pitchFamily="18" charset="0"/>
                <a:cs typeface="Times New Roman" panose="02020603050405020304" pitchFamily="18" charset="0"/>
              </a:rPr>
              <a:t>Z</a:t>
            </a:r>
            <a:r>
              <a:rPr lang="en-US" altLang="zh-CN" sz="3000" baseline="-25000" dirty="0" smtClean="0">
                <a:latin typeface="Times New Roman" panose="02020603050405020304" pitchFamily="18" charset="0"/>
                <a:cs typeface="Times New Roman" panose="02020603050405020304" pitchFamily="18" charset="0"/>
              </a:rPr>
              <a:t>1</a:t>
            </a:r>
            <a:endParaRPr lang="zh-CN" altLang="en-US" sz="3000" baseline="-25000" dirty="0">
              <a:latin typeface="Times New Roman" panose="02020603050405020304" pitchFamily="18" charset="0"/>
              <a:cs typeface="Times New Roman" panose="02020603050405020304" pitchFamily="18" charset="0"/>
            </a:endParaRPr>
          </a:p>
        </p:txBody>
      </p:sp>
      <p:sp>
        <p:nvSpPr>
          <p:cNvPr id="47" name="矩形 46"/>
          <p:cNvSpPr/>
          <p:nvPr/>
        </p:nvSpPr>
        <p:spPr>
          <a:xfrm>
            <a:off x="1531793" y="5661294"/>
            <a:ext cx="533639" cy="553998"/>
          </a:xfrm>
          <a:prstGeom prst="rect">
            <a:avLst/>
          </a:prstGeom>
        </p:spPr>
        <p:txBody>
          <a:bodyPr wrap="square">
            <a:spAutoFit/>
          </a:bodyPr>
          <a:lstStyle/>
          <a:p>
            <a:r>
              <a:rPr lang="en-US" altLang="zh-CN" sz="3000" i="1" dirty="0" smtClean="0">
                <a:latin typeface="Times New Roman" panose="02020603050405020304" pitchFamily="18" charset="0"/>
                <a:cs typeface="Times New Roman" panose="02020603050405020304" pitchFamily="18" charset="0"/>
              </a:rPr>
              <a:t>Z</a:t>
            </a:r>
            <a:r>
              <a:rPr lang="en-US" altLang="zh-CN" sz="3000" baseline="-25000" dirty="0" smtClean="0">
                <a:latin typeface="Times New Roman" panose="02020603050405020304" pitchFamily="18" charset="0"/>
                <a:cs typeface="Times New Roman" panose="02020603050405020304" pitchFamily="18" charset="0"/>
              </a:rPr>
              <a:t>2</a:t>
            </a:r>
            <a:endParaRPr lang="zh-CN" altLang="en-US" sz="3000" baseline="-25000" dirty="0">
              <a:latin typeface="Times New Roman" panose="02020603050405020304" pitchFamily="18" charset="0"/>
              <a:cs typeface="Times New Roman" panose="02020603050405020304" pitchFamily="18" charset="0"/>
            </a:endParaRPr>
          </a:p>
        </p:txBody>
      </p:sp>
      <p:sp>
        <p:nvSpPr>
          <p:cNvPr id="48" name="矩形 47"/>
          <p:cNvSpPr/>
          <p:nvPr/>
        </p:nvSpPr>
        <p:spPr>
          <a:xfrm>
            <a:off x="2655504" y="5726867"/>
            <a:ext cx="526106" cy="553998"/>
          </a:xfrm>
          <a:prstGeom prst="rect">
            <a:avLst/>
          </a:prstGeom>
        </p:spPr>
        <p:txBody>
          <a:bodyPr wrap="none">
            <a:spAutoFit/>
          </a:bodyPr>
          <a:lstStyle/>
          <a:p>
            <a:r>
              <a:rPr lang="en-US" altLang="zh-CN" sz="3000" i="1" dirty="0" smtClean="0">
                <a:latin typeface="Times New Roman" panose="02020603050405020304" pitchFamily="18" charset="0"/>
                <a:cs typeface="Times New Roman" panose="02020603050405020304" pitchFamily="18" charset="0"/>
              </a:rPr>
              <a:t>Z</a:t>
            </a:r>
            <a:r>
              <a:rPr lang="en-US" altLang="zh-CN" sz="3000" baseline="-25000" dirty="0" smtClean="0">
                <a:latin typeface="Times New Roman" panose="02020603050405020304" pitchFamily="18" charset="0"/>
                <a:cs typeface="Times New Roman" panose="02020603050405020304" pitchFamily="18" charset="0"/>
              </a:rPr>
              <a:t>3</a:t>
            </a:r>
            <a:endParaRPr lang="zh-CN" altLang="en-US" sz="3000"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5" name="矩形 54"/>
              <p:cNvSpPr/>
              <p:nvPr/>
            </p:nvSpPr>
            <p:spPr>
              <a:xfrm>
                <a:off x="6315403" y="3165454"/>
                <a:ext cx="2513445"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T</m:t>
                          </m:r>
                        </m:e>
                        <m:sub>
                          <m:r>
                            <a:rPr lang="en-US" altLang="zh-CN" b="0" i="1" dirty="0"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1</m:t>
                          </m:r>
                        </m:sub>
                      </m:sSub>
                      <m:r>
                        <a:rPr lang="en-US" altLang="zh-CN" b="0" i="1" dirty="0" smtClean="0">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i="1">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𝑍</m:t>
                              </m:r>
                            </m:e>
                            <m:sub>
                              <m:r>
                                <a:rPr lang="en-US" altLang="zh-CN" i="1">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p:sp>
            <p:nvSpPr>
              <p:cNvPr id="55" name="矩形 54"/>
              <p:cNvSpPr>
                <a:spLocks noRot="1" noChangeAspect="1" noMove="1" noResize="1" noEditPoints="1" noAdjustHandles="1" noChangeArrowheads="1" noChangeShapeType="1" noTextEdit="1"/>
              </p:cNvSpPr>
              <p:nvPr/>
            </p:nvSpPr>
            <p:spPr>
              <a:xfrm>
                <a:off x="6315403" y="3165454"/>
                <a:ext cx="2513445" cy="6580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矩形 55"/>
              <p:cNvSpPr/>
              <p:nvPr/>
            </p:nvSpPr>
            <p:spPr>
              <a:xfrm>
                <a:off x="3643143" y="3185520"/>
                <a:ext cx="2513445"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T</m:t>
                          </m:r>
                        </m:e>
                        <m:sub>
                          <m:r>
                            <a:rPr lang="en-US" altLang="zh-CN" b="0" i="1" dirty="0" smtClean="0">
                              <a:latin typeface="Cambria Math" panose="02040503050406030204" pitchFamily="18" charset="0"/>
                              <a:ea typeface="Cambria Math" panose="02040503050406030204" pitchFamily="18" charset="0"/>
                            </a:rPr>
                            <m:t>12</m:t>
                          </m:r>
                        </m:sub>
                      </m:sSub>
                      <m:r>
                        <a:rPr lang="en-US" altLang="zh-CN" b="0" i="1" dirty="0" smtClean="0">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𝑧</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p:sp>
            <p:nvSpPr>
              <p:cNvPr id="56" name="矩形 55"/>
              <p:cNvSpPr>
                <a:spLocks noRot="1" noChangeAspect="1" noMove="1" noResize="1" noEditPoints="1" noAdjustHandles="1" noChangeArrowheads="1" noChangeShapeType="1" noTextEdit="1"/>
              </p:cNvSpPr>
              <p:nvPr/>
            </p:nvSpPr>
            <p:spPr>
              <a:xfrm>
                <a:off x="3643143" y="3185520"/>
                <a:ext cx="2513445" cy="6580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3642771" y="2464189"/>
                <a:ext cx="1488356"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i="1">
                              <a:latin typeface="Cambria Math" panose="02040503050406030204" pitchFamily="18" charset="0"/>
                              <a:ea typeface="Cambria Math" panose="02040503050406030204" pitchFamily="18" charset="0"/>
                            </a:rPr>
                            <m:t>1</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den>
                      </m:f>
                    </m:oMath>
                  </m:oMathPara>
                </a14:m>
                <a:endParaRPr lang="zh-CN" altLang="en-US" dirty="0"/>
              </a:p>
            </p:txBody>
          </p:sp>
        </mc:Choice>
        <mc:Fallback xmlns="">
          <p:sp>
            <p:nvSpPr>
              <p:cNvPr id="57" name="矩形 56"/>
              <p:cNvSpPr>
                <a:spLocks noRot="1" noChangeAspect="1" noMove="1" noResize="1" noEditPoints="1" noAdjustHandles="1" noChangeArrowheads="1" noChangeShapeType="1" noTextEdit="1"/>
              </p:cNvSpPr>
              <p:nvPr/>
            </p:nvSpPr>
            <p:spPr>
              <a:xfrm>
                <a:off x="3642771" y="2464189"/>
                <a:ext cx="1488356" cy="6580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292080" y="2445374"/>
                <a:ext cx="2173672"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1</m:t>
                          </m:r>
                        </m:sub>
                      </m:sSub>
                    </m:oMath>
                  </m:oMathPara>
                </a14:m>
                <a:endParaRPr lang="zh-CN" altLang="en-US" dirty="0"/>
              </a:p>
            </p:txBody>
          </p:sp>
        </mc:Choice>
        <mc:Fallback xmlns="">
          <p:sp>
            <p:nvSpPr>
              <p:cNvPr id="58" name="矩形 57"/>
              <p:cNvSpPr>
                <a:spLocks noRot="1" noChangeAspect="1" noMove="1" noResize="1" noEditPoints="1" noAdjustHandles="1" noChangeArrowheads="1" noChangeShapeType="1" noTextEdit="1"/>
              </p:cNvSpPr>
              <p:nvPr/>
            </p:nvSpPr>
            <p:spPr>
              <a:xfrm>
                <a:off x="5292080" y="2445374"/>
                <a:ext cx="2173672" cy="65620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668344" y="2453231"/>
                <a:ext cx="1499000" cy="6576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3</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xmlns="">
          <p:sp>
            <p:nvSpPr>
              <p:cNvPr id="59" name="矩形 58"/>
              <p:cNvSpPr>
                <a:spLocks noRot="1" noChangeAspect="1" noMove="1" noResize="1" noEditPoints="1" noAdjustHandles="1" noChangeArrowheads="1" noChangeShapeType="1" noTextEdit="1"/>
              </p:cNvSpPr>
              <p:nvPr/>
            </p:nvSpPr>
            <p:spPr>
              <a:xfrm>
                <a:off x="7668344" y="2453231"/>
                <a:ext cx="1499000" cy="65761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4884380" y="5820803"/>
                <a:ext cx="3308983" cy="920124"/>
              </a:xfrm>
              <a:prstGeom prst="rect">
                <a:avLst/>
              </a:prstGeom>
              <a:solidFill>
                <a:schemeClr val="accent6">
                  <a:lumMod val="20000"/>
                  <a:lumOff val="80000"/>
                </a:schemeClr>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l-GR" altLang="zh-CN" sz="2400" dirty="0" smtClean="0">
                          <a:latin typeface="Cambria Math" panose="02040503050406030204" pitchFamily="18" charset="0"/>
                          <a:ea typeface="Cambria Math" panose="02040503050406030204" pitchFamily="18" charset="0"/>
                        </a:rPr>
                        <m:t>Γ</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m:rPr>
                              <m:nor/>
                            </m:rPr>
                            <a:rPr lang="el-GR" altLang="zh-CN" sz="2400" dirty="0">
                              <a:latin typeface="Cambria Math" panose="02040503050406030204" pitchFamily="18" charset="0"/>
                              <a:ea typeface="Cambria Math" panose="02040503050406030204" pitchFamily="18" charset="0"/>
                            </a:rPr>
                            <m:t>Γ</m:t>
                          </m:r>
                        </m:e>
                        <m:sub>
                          <m:r>
                            <a:rPr lang="en-US" altLang="zh-CN" sz="2400" b="0" i="1">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b="0" i="1" dirty="0">
                                  <a:latin typeface="Cambria Math" panose="02040503050406030204" pitchFamily="18" charset="0"/>
                                  <a:ea typeface="Cambria Math" panose="02040503050406030204" pitchFamily="18" charset="0"/>
                                </a:rPr>
                                <m:t>𝑇</m:t>
                              </m:r>
                            </m:e>
                            <m:sub>
                              <m:r>
                                <a:rPr lang="en-US" altLang="zh-CN" sz="2400" b="0" i="1">
                                  <a:latin typeface="Cambria Math" panose="02040503050406030204" pitchFamily="18" charset="0"/>
                                  <a:ea typeface="Cambria Math" panose="02040503050406030204" pitchFamily="18" charset="0"/>
                                </a:rPr>
                                <m:t>12</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b="0" i="1" dirty="0">
                                  <a:latin typeface="Cambria Math" panose="02040503050406030204" pitchFamily="18" charset="0"/>
                                  <a:ea typeface="Cambria Math" panose="02040503050406030204" pitchFamily="18" charset="0"/>
                                </a:rPr>
                                <m:t>𝑇</m:t>
                              </m:r>
                            </m:e>
                            <m:sub>
                              <m:r>
                                <a:rPr lang="en-US" altLang="zh-CN" sz="2400" b="0" i="1" dirty="0">
                                  <a:latin typeface="Cambria Math" panose="02040503050406030204" pitchFamily="18" charset="0"/>
                                  <a:ea typeface="Cambria Math" panose="02040503050406030204" pitchFamily="18" charset="0"/>
                                </a:rPr>
                                <m:t>21</m:t>
                              </m:r>
                            </m:sub>
                          </m:sSub>
                          <m:sSub>
                            <m:sSubPr>
                              <m:ctrlPr>
                                <a:rPr lang="en-US" altLang="zh-CN" sz="2400" i="1">
                                  <a:latin typeface="Cambria Math" panose="02040503050406030204" pitchFamily="18" charset="0"/>
                                  <a:ea typeface="Cambria Math" panose="02040503050406030204" pitchFamily="18" charset="0"/>
                                </a:rPr>
                              </m:ctrlPr>
                            </m:sSubPr>
                            <m:e>
                              <m:r>
                                <m:rPr>
                                  <m:nor/>
                                </m:rPr>
                                <a:rPr lang="el-GR" altLang="zh-CN" sz="2400" dirty="0">
                                  <a:latin typeface="Cambria Math" panose="02040503050406030204" pitchFamily="18" charset="0"/>
                                  <a:ea typeface="Cambria Math" panose="02040503050406030204" pitchFamily="18" charset="0"/>
                                </a:rPr>
                                <m:t>Γ</m:t>
                              </m:r>
                            </m:e>
                            <m:sub>
                              <m:r>
                                <a:rPr lang="en-US" altLang="zh-CN" sz="2400" b="0" i="1">
                                  <a:latin typeface="Cambria Math" panose="02040503050406030204" pitchFamily="18" charset="0"/>
                                  <a:ea typeface="Cambria Math" panose="02040503050406030204" pitchFamily="18" charset="0"/>
                                </a:rPr>
                                <m:t>3</m:t>
                              </m:r>
                            </m:sub>
                          </m:sSub>
                          <m:sSup>
                            <m:sSupPr>
                              <m:ctrlPr>
                                <a:rPr lang="en-US" altLang="zh-CN" sz="2400" i="1">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𝑒</m:t>
                              </m:r>
                            </m:e>
                            <m:sup>
                              <m:r>
                                <a:rPr lang="en-US" altLang="zh-CN" sz="2400" b="0" i="1">
                                  <a:latin typeface="Cambria Math" panose="02040503050406030204" pitchFamily="18" charset="0"/>
                                  <a:ea typeface="Cambria Math" panose="02040503050406030204" pitchFamily="18" charset="0"/>
                                </a:rPr>
                                <m:t>−2</m:t>
                              </m:r>
                              <m:r>
                                <a:rPr lang="en-US" altLang="zh-CN" sz="2400" b="0" i="1">
                                  <a:latin typeface="Cambria Math" panose="02040503050406030204" pitchFamily="18" charset="0"/>
                                  <a:ea typeface="Cambria Math" panose="02040503050406030204" pitchFamily="18" charset="0"/>
                                </a:rPr>
                                <m:t>𝑗</m:t>
                              </m:r>
                              <m:r>
                                <a:rPr lang="en-US" altLang="zh-CN" sz="2400" b="0" i="1">
                                  <a:latin typeface="Cambria Math" panose="02040503050406030204" pitchFamily="18" charset="0"/>
                                  <a:ea typeface="Cambria Math" panose="02040503050406030204" pitchFamily="18" charset="0"/>
                                </a:rPr>
                                <m:t>𝜃</m:t>
                              </m:r>
                            </m:sup>
                          </m:sSup>
                        </m:num>
                        <m:den>
                          <m:r>
                            <a:rPr lang="en-US" altLang="zh-CN" sz="2400" b="0" i="1" smtClean="0">
                              <a:latin typeface="Cambria Math" panose="02040503050406030204" pitchFamily="18" charset="0"/>
                              <a:ea typeface="Cambria Math" panose="02040503050406030204" pitchFamily="18" charset="0"/>
                            </a:rPr>
                            <m:t>1−</m:t>
                          </m:r>
                          <m:sSub>
                            <m:sSubPr>
                              <m:ctrlPr>
                                <a:rPr lang="en-US" altLang="zh-CN" sz="2400" i="1">
                                  <a:latin typeface="Cambria Math" panose="02040503050406030204" pitchFamily="18" charset="0"/>
                                  <a:ea typeface="Cambria Math" panose="02040503050406030204" pitchFamily="18" charset="0"/>
                                </a:rPr>
                              </m:ctrlPr>
                            </m:sSubPr>
                            <m:e>
                              <m:r>
                                <m:rPr>
                                  <m:nor/>
                                </m:rPr>
                                <a:rPr lang="el-GR" altLang="zh-CN" sz="2400" dirty="0">
                                  <a:latin typeface="Cambria Math" panose="02040503050406030204" pitchFamily="18" charset="0"/>
                                  <a:ea typeface="Cambria Math" panose="02040503050406030204" pitchFamily="18" charset="0"/>
                                </a:rPr>
                                <m:t>Γ</m:t>
                              </m:r>
                            </m:e>
                            <m:sub>
                              <m:r>
                                <a:rPr lang="en-US" altLang="zh-CN" sz="2400" b="0" i="1">
                                  <a:latin typeface="Cambria Math" panose="02040503050406030204" pitchFamily="18" charset="0"/>
                                  <a:ea typeface="Cambria Math" panose="02040503050406030204" pitchFamily="18" charset="0"/>
                                </a:rPr>
                                <m:t>2</m:t>
                              </m:r>
                            </m:sub>
                          </m:sSub>
                          <m:sSub>
                            <m:sSubPr>
                              <m:ctrlPr>
                                <a:rPr lang="en-US" altLang="zh-CN" sz="2400" i="1">
                                  <a:latin typeface="Cambria Math" panose="02040503050406030204" pitchFamily="18" charset="0"/>
                                  <a:ea typeface="Cambria Math" panose="02040503050406030204" pitchFamily="18" charset="0"/>
                                </a:rPr>
                              </m:ctrlPr>
                            </m:sSubPr>
                            <m:e>
                              <m:r>
                                <m:rPr>
                                  <m:nor/>
                                </m:rPr>
                                <a:rPr lang="el-GR" altLang="zh-CN" sz="2400" dirty="0">
                                  <a:latin typeface="Cambria Math" panose="02040503050406030204" pitchFamily="18" charset="0"/>
                                  <a:ea typeface="Cambria Math" panose="02040503050406030204" pitchFamily="18" charset="0"/>
                                </a:rPr>
                                <m:t>Γ</m:t>
                              </m:r>
                            </m:e>
                            <m:sub>
                              <m:r>
                                <a:rPr lang="en-US" altLang="zh-CN" sz="2400" b="0" i="1">
                                  <a:latin typeface="Cambria Math" panose="02040503050406030204" pitchFamily="18" charset="0"/>
                                  <a:ea typeface="Cambria Math" panose="02040503050406030204" pitchFamily="18" charset="0"/>
                                </a:rPr>
                                <m:t>3</m:t>
                              </m:r>
                            </m:sub>
                          </m:sSub>
                          <m:sSup>
                            <m:sSupPr>
                              <m:ctrlPr>
                                <a:rPr lang="en-US" altLang="zh-CN" sz="2400" i="1">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𝑒</m:t>
                              </m:r>
                            </m:e>
                            <m:sup>
                              <m:r>
                                <a:rPr lang="en-US" altLang="zh-CN" sz="2400" b="0" i="1">
                                  <a:latin typeface="Cambria Math" panose="02040503050406030204" pitchFamily="18" charset="0"/>
                                  <a:ea typeface="Cambria Math" panose="02040503050406030204" pitchFamily="18" charset="0"/>
                                </a:rPr>
                                <m:t>2</m:t>
                              </m:r>
                              <m:r>
                                <a:rPr lang="en-US" altLang="zh-CN" sz="2400" b="0" i="1">
                                  <a:latin typeface="Cambria Math" panose="02040503050406030204" pitchFamily="18" charset="0"/>
                                  <a:ea typeface="Cambria Math" panose="02040503050406030204" pitchFamily="18" charset="0"/>
                                </a:rPr>
                                <m:t>𝑗</m:t>
                              </m:r>
                              <m:r>
                                <a:rPr lang="en-US" altLang="zh-CN" sz="2400" b="0" i="1">
                                  <a:latin typeface="Cambria Math" panose="02040503050406030204" pitchFamily="18" charset="0"/>
                                  <a:ea typeface="Cambria Math" panose="02040503050406030204" pitchFamily="18" charset="0"/>
                                </a:rPr>
                                <m:t>𝜃</m:t>
                              </m:r>
                            </m:sup>
                          </m:sSup>
                        </m:den>
                      </m:f>
                    </m:oMath>
                  </m:oMathPara>
                </a14:m>
                <a:endParaRPr lang="zh-CN" altLang="en-US" sz="2400" dirty="0"/>
              </a:p>
            </p:txBody>
          </p:sp>
        </mc:Choice>
        <mc:Fallback xmlns="">
          <p:sp>
            <p:nvSpPr>
              <p:cNvPr id="60" name="矩形 59"/>
              <p:cNvSpPr>
                <a:spLocks noRot="1" noChangeAspect="1" noMove="1" noResize="1" noEditPoints="1" noAdjustHandles="1" noChangeArrowheads="1" noChangeShapeType="1" noTextEdit="1"/>
              </p:cNvSpPr>
              <p:nvPr/>
            </p:nvSpPr>
            <p:spPr>
              <a:xfrm>
                <a:off x="4884380" y="5820803"/>
                <a:ext cx="3308983" cy="920124"/>
              </a:xfrm>
              <a:prstGeom prst="rect">
                <a:avLst/>
              </a:prstGeom>
              <a:blipFill>
                <a:blip r:embed="rId14"/>
                <a:stretch>
                  <a:fillRect/>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3491970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6512" y="-183191"/>
            <a:ext cx="9222000" cy="684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277686" y="2191243"/>
                <a:ext cx="8748464" cy="2389885"/>
              </a:xfrm>
              <a:prstGeom prst="rect">
                <a:avLst/>
              </a:prstGeom>
              <a:noFill/>
              <a:ln>
                <a:solidFill>
                  <a:schemeClr val="tx1"/>
                </a:solidFill>
              </a:ln>
            </p:spPr>
            <p:txBody>
              <a:bodyPr wrap="square" lIns="0" tIns="0" rIns="0" bIns="0" rtlCol="0">
                <a:spAutoFit/>
              </a:bodyPr>
              <a:lstStyle/>
              <a:p>
                <a:pPr lvl="1">
                  <a:lnSpc>
                    <a:spcPct val="150000"/>
                  </a:lnSpc>
                </a:pPr>
                <a14:m>
                  <m:oMathPara xmlns:m="http://schemas.openxmlformats.org/officeDocument/2006/math">
                    <m:oMathParaPr>
                      <m:jc m:val="left"/>
                    </m:oMathParaPr>
                    <m:oMath xmlns:m="http://schemas.openxmlformats.org/officeDocument/2006/math">
                      <m:r>
                        <m:rPr>
                          <m:sty m:val="p"/>
                        </m:rPr>
                        <a:rPr lang="en-US" altLang="zh-CN" sz="2000" i="1" smtClean="0">
                          <a:latin typeface="Cambria Math" panose="02040503050406030204" pitchFamily="18" charset="0"/>
                          <a:ea typeface="Cambria Math" panose="02040503050406030204" pitchFamily="18" charset="0"/>
                        </a:rPr>
                        <m:t>Fo</m:t>
                      </m:r>
                      <m:r>
                        <m:rPr>
                          <m:sty m:val="p"/>
                        </m:rPr>
                        <a:rPr lang="en-US" altLang="zh-CN" sz="2000" b="0" i="0" smtClean="0">
                          <a:latin typeface="Cambria Math" panose="02040503050406030204" pitchFamily="18" charset="0"/>
                          <a:ea typeface="Cambria Math" panose="02040503050406030204" pitchFamily="18" charset="0"/>
                        </a:rPr>
                        <m:t>r</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zero</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reflection</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in</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medium</m:t>
                      </m:r>
                      <m:r>
                        <a:rPr lang="en-US" altLang="zh-CN" sz="2000" b="0" i="0" smtClean="0">
                          <a:latin typeface="Cambria Math" panose="02040503050406030204" pitchFamily="18" charset="0"/>
                          <a:ea typeface="Cambria Math" panose="02040503050406030204" pitchFamily="18" charset="0"/>
                        </a:rPr>
                        <m:t>1, </m:t>
                      </m:r>
                      <m:r>
                        <m:rPr>
                          <m:sty m:val="p"/>
                        </m:rPr>
                        <a:rPr lang="en-US" altLang="zh-CN" sz="2000" b="0" i="0" smtClean="0">
                          <a:latin typeface="Cambria Math" panose="02040503050406030204" pitchFamily="18" charset="0"/>
                          <a:ea typeface="Cambria Math" panose="02040503050406030204" pitchFamily="18" charset="0"/>
                        </a:rPr>
                        <m:t>let</m:t>
                      </m:r>
                      <m:r>
                        <m:rPr>
                          <m:nor/>
                        </m:rPr>
                        <a:rPr lang="en-US" altLang="zh-CN" sz="2000" b="0" i="0" smtClean="0">
                          <a:latin typeface="Gill Sans MT" panose="020B0502020104020203" pitchFamily="34" charset="0"/>
                          <a:ea typeface="Cambria Math" panose="02040503050406030204" pitchFamily="18" charset="0"/>
                          <a:cs typeface="Times New Roman" panose="02020603050405020304" pitchFamily="18" charset="0"/>
                        </a:rPr>
                        <m:t> </m:t>
                      </m:r>
                      <m:r>
                        <m:rPr>
                          <m:nor/>
                        </m:rPr>
                        <a:rPr lang="el-GR" altLang="zh-CN" sz="2000" dirty="0" smtClean="0">
                          <a:latin typeface="Times New Roman" panose="02020603050405020304" pitchFamily="18" charset="0"/>
                          <a:ea typeface="Cambria Math" panose="02040503050406030204" pitchFamily="18" charset="0"/>
                          <a:cs typeface="Times New Roman" panose="02020603050405020304" pitchFamily="18" charset="0"/>
                        </a:rPr>
                        <m:t>Γ</m:t>
                      </m:r>
                      <m:r>
                        <a:rPr lang="en-US" altLang="zh-CN" sz="2000" b="0" i="1" dirty="0" smtClean="0">
                          <a:latin typeface="Cambria Math" panose="02040503050406030204" pitchFamily="18" charset="0"/>
                          <a:ea typeface="Cambria Math" panose="02040503050406030204" pitchFamily="18" charset="0"/>
                        </a:rPr>
                        <m:t>=0, </m:t>
                      </m:r>
                    </m:oMath>
                  </m:oMathPara>
                </a14:m>
                <a:endParaRPr lang="en-US" altLang="zh-CN" sz="2000" b="0" i="1" dirty="0" smtClean="0">
                  <a:latin typeface="Gill Sans MT" panose="020B0502020104020203" pitchFamily="34" charset="0"/>
                  <a:ea typeface="Cambria Math" panose="02040503050406030204" pitchFamily="18" charset="0"/>
                  <a:cs typeface="Times New Roman" panose="02020603050405020304" pitchFamily="18" charset="0"/>
                </a:endParaRPr>
              </a:p>
              <a:p>
                <a:pPr lvl="1">
                  <a:lnSpc>
                    <a:spcPct val="150000"/>
                  </a:lnSpc>
                </a:pP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1</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3</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r>
                      <a:rPr lang="en-US" altLang="zh-CN" sz="200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dirty="0" smtClean="0">
                            <a:latin typeface="Cambria Math" panose="02040503050406030204" pitchFamily="18" charset="0"/>
                            <a:ea typeface="Cambria Math" panose="02040503050406030204" pitchFamily="18" charset="0"/>
                          </a:rPr>
                          <m:t>T</m:t>
                        </m:r>
                      </m:e>
                      <m:sub>
                        <m:r>
                          <a:rPr lang="en-US" altLang="zh-CN" sz="2000" i="1">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T</m:t>
                        </m:r>
                      </m:e>
                      <m:sub>
                        <m:r>
                          <a:rPr lang="en-US" altLang="zh-CN" sz="2000" i="1" dirty="0" smtClean="0">
                            <a:latin typeface="Cambria Math" panose="02040503050406030204" pitchFamily="18" charset="0"/>
                            <a:ea typeface="Cambria Math" panose="02040503050406030204" pitchFamily="18" charset="0"/>
                          </a:rPr>
                          <m:t>2</m:t>
                        </m:r>
                        <m:r>
                          <a:rPr lang="en-US" altLang="zh-CN" sz="2000" i="1" dirty="0">
                            <a:latin typeface="Cambria Math" panose="02040503050406030204" pitchFamily="18" charset="0"/>
                            <a:ea typeface="Cambria Math" panose="02040503050406030204" pitchFamily="18" charset="0"/>
                          </a:rPr>
                          <m:t>1</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b="0" i="1" smtClean="0">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smtClean="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m:t>
                    </m:r>
                  </m:oMath>
                </a14:m>
                <a:r>
                  <a:rPr lang="en-US" altLang="zh-CN" sz="2000" dirty="0">
                    <a:latin typeface="Gill Sans MT" panose="020B0502020104020203" pitchFamily="34"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3</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oMath>
                </a14:m>
                <a:endParaRPr lang="en-US" altLang="zh-CN" sz="2000" dirty="0" smtClean="0">
                  <a:latin typeface="Gill Sans MT" panose="020B0502020104020203" pitchFamily="34" charset="0"/>
                  <a:cs typeface="Times New Roman" panose="02020603050405020304" pitchFamily="18" charset="0"/>
                </a:endParaRPr>
              </a:p>
              <a:p>
                <a:pPr lvl="1">
                  <a:lnSpc>
                    <a:spcPct val="150000"/>
                  </a:lnSpc>
                </a:pPr>
                <a14:m>
                  <m:oMathPara xmlns:m="http://schemas.openxmlformats.org/officeDocument/2006/math">
                    <m:oMathParaPr>
                      <m:jc m:val="left"/>
                    </m:oMathParaPr>
                    <m:oMath xmlns:m="http://schemas.openxmlformats.org/officeDocument/2006/math">
                      <m:r>
                        <a:rPr lang="zh-CN" altLang="en-US" sz="200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rgbClr val="0000CC"/>
                          </a:solidFill>
                          <a:latin typeface="Cambria Math" panose="02040503050406030204" pitchFamily="18" charset="0"/>
                          <a:ea typeface="Cambria Math" panose="02040503050406030204" pitchFamily="18" charset="0"/>
                        </a:rPr>
                        <m:t> </m:t>
                      </m:r>
                      <m:sSub>
                        <m:sSubPr>
                          <m:ctrlPr>
                            <a:rPr lang="en-US" altLang="zh-CN" sz="2000" i="1" smtClean="0">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1</m:t>
                          </m:r>
                        </m:sub>
                      </m:sSub>
                      <m:sSub>
                        <m:sSubPr>
                          <m:ctrlPr>
                            <a:rPr lang="en-US" altLang="zh-CN" sz="2000" i="1">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2</m:t>
                          </m:r>
                        </m:sub>
                      </m:sSub>
                      <m:sSub>
                        <m:sSubPr>
                          <m:ctrlPr>
                            <a:rPr lang="en-US" altLang="zh-CN" sz="2000" i="1">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1</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b="0" i="1" smtClean="0">
                          <a:latin typeface="Cambria Math" panose="02040503050406030204" pitchFamily="18" charset="0"/>
                          <a:ea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e>
                      </m:d>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2</m:t>
                              </m:r>
                            </m:sub>
                          </m:sSub>
                        </m:e>
                      </m:d>
                      <m:r>
                        <m:rPr>
                          <m:nor/>
                        </m:rPr>
                        <a:rPr lang="en-US" altLang="zh-CN" sz="2000" dirty="0">
                          <a:latin typeface="Gill Sans MT" panose="020B0502020104020203" pitchFamily="34" charset="0"/>
                          <a:ea typeface="Cambria Math" panose="02040503050406030204" pitchFamily="18" charset="0"/>
                          <a:cs typeface="Times New Roman" panose="02020603050405020304" pitchFamily="18" charset="0"/>
                        </a:rPr>
                        <m:t> </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1</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smtClean="0">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solidFill>
                                <a:srgbClr val="0000CC"/>
                              </a:solidFill>
                              <a:latin typeface="Cambria Math" panose="02040503050406030204" pitchFamily="18" charset="0"/>
                              <a:ea typeface="Cambria Math" panose="02040503050406030204" pitchFamily="18" charset="0"/>
                            </a:rPr>
                            <m:t>1</m:t>
                          </m:r>
                        </m:sub>
                      </m:sSub>
                      <m:sSub>
                        <m:sSubPr>
                          <m:ctrlPr>
                            <a:rPr lang="en-US" altLang="zh-CN" sz="2000" i="1">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solidFill>
                                <a:srgbClr val="0000CC"/>
                              </a:solidFill>
                              <a:latin typeface="Cambria Math" panose="02040503050406030204" pitchFamily="18" charset="0"/>
                              <a:ea typeface="Cambria Math" panose="02040503050406030204" pitchFamily="18" charset="0"/>
                            </a:rPr>
                            <m:t>2</m:t>
                          </m:r>
                        </m:sub>
                      </m:sSub>
                      <m:sSub>
                        <m:sSubPr>
                          <m:ctrlPr>
                            <a:rPr lang="en-US" altLang="zh-CN" sz="2000" i="1">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3</m:t>
                          </m:r>
                        </m:sub>
                      </m:sSub>
                    </m:oMath>
                  </m:oMathPara>
                </a14:m>
                <a:endParaRPr lang="en-US" altLang="zh-CN" sz="2000" dirty="0" smtClean="0">
                  <a:solidFill>
                    <a:srgbClr val="0000CC"/>
                  </a:solidFill>
                  <a:latin typeface="Gill Sans MT" panose="020B0502020104020203" pitchFamily="34" charset="0"/>
                  <a:ea typeface="Cambria Math" panose="02040503050406030204" pitchFamily="18" charset="0"/>
                  <a:cs typeface="Times New Roman" panose="02020603050405020304" pitchFamily="18" charset="0"/>
                </a:endParaRPr>
              </a:p>
              <a:p>
                <a:pPr lvl="1">
                  <a:lnSpc>
                    <a:spcPct val="150000"/>
                  </a:lnSpc>
                </a:pPr>
                <a14:m>
                  <m:oMathPara xmlns:m="http://schemas.openxmlformats.org/officeDocument/2006/math">
                    <m:oMathParaPr>
                      <m:jc m:val="left"/>
                    </m:oMathParaPr>
                    <m:oMath xmlns:m="http://schemas.openxmlformats.org/officeDocument/2006/math">
                      <m:r>
                        <a:rPr lang="zh-CN" altLang="en-US" sz="2000" b="1" i="1" smtClean="0">
                          <a:solidFill>
                            <a:schemeClr val="tx1"/>
                          </a:solidFill>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m:t>
                          </m:r>
                          <m:sSub>
                            <m:sSubPr>
                              <m:ctrlPr>
                                <a:rPr lang="en-US" altLang="zh-CN" sz="2000" i="1" smtClean="0">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1</m:t>
                              </m:r>
                            </m:sub>
                          </m:sSub>
                          <m:r>
                            <a:rPr lang="en-US" altLang="zh-CN" sz="2000" i="1">
                              <a:solidFill>
                                <a:srgbClr val="0000CC"/>
                              </a:solidFill>
                              <a:latin typeface="Cambria Math" panose="02040503050406030204" pitchFamily="18" charset="0"/>
                              <a:ea typeface="Cambria Math" panose="02040503050406030204" pitchFamily="18" charset="0"/>
                            </a:rPr>
                            <m:t>+</m:t>
                          </m:r>
                          <m:sSub>
                            <m:sSubPr>
                              <m:ctrlPr>
                                <a:rPr lang="en-US" altLang="zh-CN" sz="2000" i="1">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2</m:t>
                              </m:r>
                            </m:sub>
                          </m:sSub>
                        </m:e>
                      </m:d>
                      <m:r>
                        <a:rPr lang="en-US" altLang="zh-CN" sz="2000" b="0" i="1" smtClean="0">
                          <a:latin typeface="Cambria Math" panose="02040503050406030204" pitchFamily="18" charset="0"/>
                          <a:ea typeface="Cambria Math" panose="02040503050406030204" pitchFamily="18" charset="0"/>
                        </a:rPr>
                        <m:t>,  (</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m:t>
                          </m:r>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=0)</m:t>
                      </m:r>
                    </m:oMath>
                  </m:oMathPara>
                </a14:m>
                <a:endParaRPr lang="en-US" altLang="zh-CN" sz="2000" dirty="0" smtClean="0">
                  <a:solidFill>
                    <a:srgbClr val="0000CC"/>
                  </a:solidFill>
                  <a:latin typeface="Gill Sans MT" panose="020B0502020104020203" pitchFamily="34" charset="0"/>
                  <a:cs typeface="Times New Roman" panose="02020603050405020304" pitchFamily="18" charset="0"/>
                </a:endParaRPr>
              </a:p>
              <a:p>
                <a:pPr lvl="1">
                  <a:lnSpc>
                    <a:spcPct val="150000"/>
                  </a:lnSpc>
                </a:pPr>
                <a14:m>
                  <m:oMathPara xmlns:m="http://schemas.openxmlformats.org/officeDocument/2006/math">
                    <m:oMathParaPr>
                      <m:jc m:val="left"/>
                    </m:oMathParaPr>
                    <m:oMath xmlns:m="http://schemas.openxmlformats.org/officeDocument/2006/math">
                      <m:r>
                        <a:rPr lang="zh-CN" altLang="en-US" sz="2000" i="1" smtClean="0">
                          <a:solidFill>
                            <a:schemeClr val="tx1"/>
                          </a:solidFill>
                          <a:latin typeface="Cambria Math" panose="02040503050406030204" pitchFamily="18" charset="0"/>
                          <a:ea typeface="Cambria Math" panose="02040503050406030204" pitchFamily="18" charset="0"/>
                        </a:rPr>
                        <m:t>→</m:t>
                      </m:r>
                      <m:r>
                        <a:rPr lang="en-US" altLang="zh-CN" sz="2000" i="1" smtClean="0">
                          <a:solidFill>
                            <a:srgbClr val="0000CC"/>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oMath>
                  </m:oMathPara>
                </a14:m>
                <a:endParaRPr lang="zh-CN" altLang="en-US" sz="2000" dirty="0">
                  <a:solidFill>
                    <a:srgbClr val="0000CC"/>
                  </a:solidFill>
                  <a:latin typeface="Gill Sans MT" panose="020B0502020104020203" pitchFamily="34"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77686" y="2191243"/>
                <a:ext cx="8748464" cy="2389885"/>
              </a:xfrm>
              <a:prstGeom prst="rect">
                <a:avLst/>
              </a:prstGeom>
              <a:blipFill>
                <a:blip r:embed="rId2"/>
                <a:stretch>
                  <a:fillRect/>
                </a:stretch>
              </a:blipFill>
              <a:ln>
                <a:solidFill>
                  <a:schemeClr val="tx1"/>
                </a:solidFill>
              </a:ln>
            </p:spPr>
            <p:txBody>
              <a:bodyPr/>
              <a:lstStyle/>
              <a:p>
                <a:r>
                  <a:rPr lang="zh-CN" altLang="en-US">
                    <a:noFill/>
                  </a:rPr>
                  <a:t> </a:t>
                </a:r>
              </a:p>
            </p:txBody>
          </p:sp>
        </mc:Fallback>
      </mc:AlternateContent>
      <p:sp>
        <p:nvSpPr>
          <p:cNvPr id="26" name="右箭头 25"/>
          <p:cNvSpPr/>
          <p:nvPr/>
        </p:nvSpPr>
        <p:spPr>
          <a:xfrm>
            <a:off x="87669" y="4933599"/>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p:cNvSpPr/>
              <p:nvPr/>
            </p:nvSpPr>
            <p:spPr>
              <a:xfrm>
                <a:off x="539552" y="4797152"/>
                <a:ext cx="3209981" cy="720454"/>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Cambria Math" panose="02040503050406030204" pitchFamily="18" charset="0"/>
                            </a:rPr>
                          </m:ctrlPr>
                        </m:fPr>
                        <m:num>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𝑍</m:t>
                              </m:r>
                            </m:e>
                            <m:sub>
                              <m:r>
                                <a:rPr lang="en-US" altLang="zh-CN" sz="2000" b="0" i="1" smtClean="0">
                                  <a:latin typeface="Cambria Math" panose="02040503050406030204" pitchFamily="18" charset="0"/>
                                  <a:ea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b="0" i="1" smtClean="0">
                                  <a:latin typeface="Cambria Math" panose="02040503050406030204" pitchFamily="18" charset="0"/>
                                  <a:ea typeface="Cambria Math" panose="02040503050406030204" pitchFamily="18" charset="0"/>
                                </a:rPr>
                                <m:t>1</m:t>
                              </m:r>
                            </m:sub>
                          </m:sSub>
                        </m:num>
                        <m:den>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a:latin typeface="Cambria Math" panose="02040503050406030204" pitchFamily="18" charset="0"/>
                                  <a:ea typeface="Cambria Math" panose="02040503050406030204" pitchFamily="18" charset="0"/>
                                </a:rPr>
                                <m:t>2</m:t>
                              </m:r>
                            </m:sub>
                          </m:sSub>
                          <m:r>
                            <a:rPr lang="en-US" altLang="zh-CN" sz="200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a:latin typeface="Cambria Math" panose="02040503050406030204" pitchFamily="18" charset="0"/>
                                  <a:ea typeface="Cambria Math" panose="02040503050406030204" pitchFamily="18" charset="0"/>
                                </a:rPr>
                                <m:t>1</m:t>
                              </m:r>
                            </m:sub>
                          </m:sSub>
                        </m:den>
                      </m:f>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b="0" i="1" smtClean="0">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smtClean="0">
                                  <a:latin typeface="Cambria Math" panose="02040503050406030204" pitchFamily="18" charset="0"/>
                                  <a:ea typeface="Cambria Math" panose="02040503050406030204" pitchFamily="18" charset="0"/>
                                </a:rPr>
                                <m:t>3</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a:latin typeface="Cambria Math" panose="02040503050406030204" pitchFamily="18" charset="0"/>
                                  <a:ea typeface="Cambria Math" panose="02040503050406030204" pitchFamily="18" charset="0"/>
                                </a:rPr>
                                <m:t>2</m:t>
                              </m:r>
                            </m:sub>
                          </m:sSub>
                        </m:num>
                        <m:den>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a:latin typeface="Cambria Math" panose="02040503050406030204" pitchFamily="18" charset="0"/>
                                  <a:ea typeface="Cambria Math" panose="02040503050406030204" pitchFamily="18" charset="0"/>
                                </a:rPr>
                                <m:t>3</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a:latin typeface="Cambria Math" panose="02040503050406030204" pitchFamily="18" charset="0"/>
                                  <a:ea typeface="Cambria Math" panose="02040503050406030204" pitchFamily="18" charset="0"/>
                                </a:rPr>
                                <m:t>2</m:t>
                              </m:r>
                            </m:sub>
                          </m:sSub>
                        </m:den>
                      </m:f>
                      <m:r>
                        <a:rPr lang="en-US" altLang="zh-CN" sz="2000" b="0" i="1" smtClean="0">
                          <a:latin typeface="Cambria Math" panose="02040503050406030204" pitchFamily="18" charset="0"/>
                          <a:ea typeface="Cambria Math" panose="02040503050406030204" pitchFamily="18" charset="0"/>
                        </a:rPr>
                        <m:t>=0</m:t>
                      </m:r>
                    </m:oMath>
                  </m:oMathPara>
                </a14:m>
                <a:endParaRPr lang="zh-CN" altLang="en-US" sz="2000" dirty="0"/>
              </a:p>
            </p:txBody>
          </p:sp>
        </mc:Choice>
        <mc:Fallback xmlns="">
          <p:sp>
            <p:nvSpPr>
              <p:cNvPr id="5" name="矩形 4"/>
              <p:cNvSpPr>
                <a:spLocks noRot="1" noChangeAspect="1" noMove="1" noResize="1" noEditPoints="1" noAdjustHandles="1" noChangeArrowheads="1" noChangeShapeType="1" noTextEdit="1"/>
              </p:cNvSpPr>
              <p:nvPr/>
            </p:nvSpPr>
            <p:spPr>
              <a:xfrm>
                <a:off x="539552" y="4797152"/>
                <a:ext cx="3209981" cy="720454"/>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135353" y="4947776"/>
                <a:ext cx="1156727" cy="381451"/>
              </a:xfrm>
              <a:prstGeom prst="rect">
                <a:avLst/>
              </a:prstGeom>
            </p:spPr>
            <p:txBody>
              <a:bodyPr wrap="none">
                <a:spAutoFit/>
              </a:bodyPr>
              <a:lstStyle/>
              <a:p>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𝑒</m:t>
                        </m:r>
                      </m:e>
                      <m:sup>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𝑗</m:t>
                        </m:r>
                        <m:r>
                          <m:rPr>
                            <m:sty m:val="p"/>
                          </m:rPr>
                          <a:rPr lang="en-US" altLang="zh-CN" i="1">
                            <a:latin typeface="Cambria Math" panose="02040503050406030204" pitchFamily="18" charset="0"/>
                            <a:ea typeface="Cambria Math" panose="02040503050406030204" pitchFamily="18" charset="0"/>
                          </a:rPr>
                          <m:t>θ</m:t>
                        </m:r>
                      </m:sup>
                    </m:sSup>
                  </m:oMath>
                </a14:m>
                <a:r>
                  <a:rPr lang="en-US" altLang="zh-CN" dirty="0" smtClean="0"/>
                  <a:t>=Real</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135353" y="4947776"/>
                <a:ext cx="1156727" cy="381451"/>
              </a:xfrm>
              <a:prstGeom prst="rect">
                <a:avLst/>
              </a:prstGeom>
              <a:blipFill>
                <a:blip r:embed="rId4"/>
                <a:stretch>
                  <a:fillRect t="-4839" r="-4211" b="-27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5753960" y="4941294"/>
                <a:ext cx="1050288" cy="369332"/>
              </a:xfrm>
              <a:prstGeom prst="rect">
                <a:avLst/>
              </a:prstGeom>
            </p:spPr>
            <p:txBody>
              <a:bodyPr wrap="none">
                <a:spAutoFit/>
              </a:bodyPr>
              <a:lstStyle/>
              <a:p>
                <a14:m>
                  <m:oMath xmlns:m="http://schemas.openxmlformats.org/officeDocument/2006/math">
                    <m:func>
                      <m:funcPr>
                        <m:ctrlPr>
                          <a:rPr lang="en-US" altLang="zh-CN" i="1" smtClean="0">
                            <a:latin typeface="Cambria Math" panose="02040503050406030204" pitchFamily="18" charset="0"/>
                            <a:ea typeface="Cambria Math" panose="02040503050406030204" pitchFamily="18" charset="0"/>
                          </a:rPr>
                        </m:ctrlPr>
                      </m:funcPr>
                      <m:fName>
                        <m:r>
                          <m:rPr>
                            <m:sty m:val="p"/>
                          </m:rPr>
                          <a:rPr lang="en-US" altLang="zh-CN" i="0" smtClean="0">
                            <a:latin typeface="Cambria Math" panose="02040503050406030204" pitchFamily="18" charset="0"/>
                            <a:ea typeface="Cambria Math" panose="02040503050406030204" pitchFamily="18" charset="0"/>
                          </a:rPr>
                          <m:t>sin</m:t>
                        </m:r>
                      </m:fName>
                      <m:e>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𝜃</m:t>
                        </m:r>
                      </m:e>
                    </m:func>
                  </m:oMath>
                </a14:m>
                <a:r>
                  <a:rPr lang="en-US" altLang="zh-CN" dirty="0" smtClean="0"/>
                  <a:t>=0</a:t>
                </a:r>
                <a:endParaRPr lang="zh-CN" altLang="en-US" dirty="0"/>
              </a:p>
            </p:txBody>
          </p:sp>
        </mc:Choice>
        <mc:Fallback xmlns="">
          <p:sp>
            <p:nvSpPr>
              <p:cNvPr id="46" name="矩形 45"/>
              <p:cNvSpPr>
                <a:spLocks noRot="1" noChangeAspect="1" noMove="1" noResize="1" noEditPoints="1" noAdjustHandles="1" noChangeArrowheads="1" noChangeShapeType="1" noTextEdit="1"/>
              </p:cNvSpPr>
              <p:nvPr/>
            </p:nvSpPr>
            <p:spPr>
              <a:xfrm>
                <a:off x="5753960" y="4941294"/>
                <a:ext cx="1050288" cy="369332"/>
              </a:xfrm>
              <a:prstGeom prst="rect">
                <a:avLst/>
              </a:prstGeom>
              <a:blipFill>
                <a:blip r:embed="rId5"/>
                <a:stretch>
                  <a:fillRect t="-10000" r="-523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7380391" y="4963896"/>
                <a:ext cx="1793055" cy="369332"/>
              </a:xfrm>
              <a:prstGeom prst="rect">
                <a:avLst/>
              </a:prstGeom>
              <a:solidFill>
                <a:schemeClr val="accent6">
                  <a:lumMod val="20000"/>
                  <a:lumOff val="80000"/>
                </a:schemeClr>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𝜋</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𝑛</m:t>
                      </m:r>
                      <m:r>
                        <a:rPr lang="zh-CN" altLang="en-US" i="1">
                          <a:latin typeface="Cambria Math" panose="02040503050406030204" pitchFamily="18" charset="0"/>
                          <a:ea typeface="Cambria Math" panose="02040503050406030204" pitchFamily="18" charset="0"/>
                        </a:rPr>
                        <m:t>𝜋</m:t>
                      </m:r>
                    </m:oMath>
                  </m:oMathPara>
                </a14:m>
                <a:endParaRPr lang="zh-CN" altLang="en-US" dirty="0"/>
              </a:p>
            </p:txBody>
          </p:sp>
        </mc:Choice>
        <mc:Fallback xmlns="">
          <p:sp>
            <p:nvSpPr>
              <p:cNvPr id="51" name="矩形 50"/>
              <p:cNvSpPr>
                <a:spLocks noRot="1" noChangeAspect="1" noMove="1" noResize="1" noEditPoints="1" noAdjustHandles="1" noChangeArrowheads="1" noChangeShapeType="1" noTextEdit="1"/>
              </p:cNvSpPr>
              <p:nvPr/>
            </p:nvSpPr>
            <p:spPr>
              <a:xfrm>
                <a:off x="7380391" y="4963896"/>
                <a:ext cx="1793055" cy="369332"/>
              </a:xfrm>
              <a:prstGeom prst="rect">
                <a:avLst/>
              </a:prstGeom>
              <a:blipFill>
                <a:blip r:embed="rId6"/>
                <a:stretch>
                  <a:fillRect b="-1111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110313" y="5595835"/>
                <a:ext cx="7219220" cy="385939"/>
              </a:xfrm>
              <a:prstGeom prst="rect">
                <a:avLst/>
              </a:prstGeom>
              <a:solidFill>
                <a:schemeClr val="accent6">
                  <a:lumMod val="20000"/>
                  <a:lumOff val="80000"/>
                </a:schemeClr>
              </a:solidFill>
              <a:ln>
                <a:solidFill>
                  <a:schemeClr val="tx1"/>
                </a:solidFill>
              </a:ln>
            </p:spPr>
            <p:txBody>
              <a:bodyPr wrap="none">
                <a:spAutoFit/>
              </a:bodyPr>
              <a:lstStyle/>
              <a:p>
                <a:r>
                  <a:rPr lang="en-US" altLang="zh-CN" i="1" dirty="0">
                    <a:latin typeface="Cambria Math" panose="02040503050406030204" pitchFamily="18" charset="0"/>
                    <a:ea typeface="Cambria Math" panose="02040503050406030204" pitchFamily="18" charset="0"/>
                  </a:rPr>
                  <a:t>When </a:t>
                </a:r>
                <a14:m>
                  <m:oMath xmlns:m="http://schemas.openxmlformats.org/officeDocument/2006/math">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𝜋</m:t>
                    </m:r>
                    <m:r>
                      <a:rPr lang="en-US" altLang="zh-CN" i="1">
                        <a:latin typeface="Cambria Math" panose="02040503050406030204" pitchFamily="18" charset="0"/>
                        <a:ea typeface="Cambria Math" panose="02040503050406030204" pitchFamily="18" charset="0"/>
                      </a:rPr>
                      <m:t>/2</m:t>
                    </m:r>
                  </m:oMath>
                </a14:m>
                <a:r>
                  <a:rPr lang="en-US" altLang="zh-CN" i="1"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2</m:t>
                        </m:r>
                      </m:sub>
                    </m:sSub>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3</m:t>
                        </m:r>
                      </m:sub>
                    </m:sSub>
                    <m:r>
                      <a:rPr lang="en-US" altLang="zh-CN" i="1">
                        <a:solidFill>
                          <a:srgbClr val="0000CC"/>
                        </a:solidFill>
                        <a:latin typeface="Cambria Math" panose="02040503050406030204" pitchFamily="18" charset="0"/>
                        <a:ea typeface="Cambria Math" panose="02040503050406030204" pitchFamily="18" charset="0"/>
                      </a:rPr>
                      <m:t>−</m:t>
                    </m:r>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1</m:t>
                        </m:r>
                      </m:sub>
                    </m:sSub>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2</m:t>
                        </m:r>
                      </m:sub>
                    </m:sSub>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3</m:t>
                        </m:r>
                      </m:sub>
                    </m:sSub>
                    <m:r>
                      <a:rPr lang="en-US" altLang="zh-CN" i="1">
                        <a:solidFill>
                          <a:srgbClr val="0000CC"/>
                        </a:solidFill>
                        <a:latin typeface="Cambria Math" panose="02040503050406030204" pitchFamily="18" charset="0"/>
                        <a:ea typeface="Cambria Math" panose="02040503050406030204" pitchFamily="18" charset="0"/>
                      </a:rPr>
                      <m:t>−</m:t>
                    </m:r>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1</m:t>
                        </m:r>
                      </m:sub>
                    </m:sSub>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2</m:t>
                        </m:r>
                      </m:sub>
                    </m:sSub>
                  </m:oMath>
                </a14:m>
                <a:endParaRPr lang="zh-CN" altLang="en-US" dirty="0">
                  <a:solidFill>
                    <a:srgbClr val="0000CC"/>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110313" y="5595835"/>
                <a:ext cx="7219220" cy="385939"/>
              </a:xfrm>
              <a:prstGeom prst="rect">
                <a:avLst/>
              </a:prstGeom>
              <a:blipFill>
                <a:blip r:embed="rId7"/>
                <a:stretch>
                  <a:fillRect l="-590" t="-6154" b="-20000"/>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58554" y="6257717"/>
                <a:ext cx="1334411" cy="385939"/>
              </a:xfrm>
              <a:prstGeom prst="rect">
                <a:avLst/>
              </a:prstGeom>
              <a:solidFill>
                <a:schemeClr val="accent6">
                  <a:lumMod val="20000"/>
                  <a:lumOff val="80000"/>
                </a:schemeClr>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ea typeface="Cambria Math" panose="02040503050406030204" pitchFamily="18" charset="0"/>
                                </a:rPr>
                              </m:ctrlPr>
                            </m:sSubPr>
                            <m:e>
                              <m:r>
                                <m:rPr>
                                  <m:nor/>
                                </m:rPr>
                                <a:rPr lang="en-US" altLang="zh-CN" i="1"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i="1"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m:rPr>
                              <m:nor/>
                            </m:rPr>
                            <a:rPr lang="en-US" altLang="zh-CN" i="1"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3</m:t>
                          </m:r>
                        </m:sub>
                      </m:sSub>
                    </m:oMath>
                  </m:oMathPara>
                </a14:m>
                <a:endParaRPr lang="zh-CN" altLang="en-US" i="1" dirty="0">
                  <a:latin typeface="Cambria Math" panose="02040503050406030204" pitchFamily="18" charset="0"/>
                  <a:ea typeface="Cambria Math" panose="02040503050406030204" pitchFamily="18" charset="0"/>
                </a:endParaRPr>
              </a:p>
            </p:txBody>
          </p:sp>
        </mc:Choice>
        <mc:Fallback xmlns="">
          <p:sp>
            <p:nvSpPr>
              <p:cNvPr id="54" name="矩形 53"/>
              <p:cNvSpPr>
                <a:spLocks noRot="1" noChangeAspect="1" noMove="1" noResize="1" noEditPoints="1" noAdjustHandles="1" noChangeArrowheads="1" noChangeShapeType="1" noTextEdit="1"/>
              </p:cNvSpPr>
              <p:nvPr/>
            </p:nvSpPr>
            <p:spPr>
              <a:xfrm>
                <a:off x="758554" y="6257717"/>
                <a:ext cx="1334411" cy="385939"/>
              </a:xfrm>
              <a:prstGeom prst="rect">
                <a:avLst/>
              </a:prstGeom>
              <a:blipFill>
                <a:blip r:embed="rId8"/>
                <a:stretch>
                  <a:fillRect/>
                </a:stretch>
              </a:blipFill>
              <a:ln>
                <a:solidFill>
                  <a:schemeClr val="tx1"/>
                </a:solidFill>
              </a:ln>
            </p:spPr>
            <p:txBody>
              <a:bodyPr/>
              <a:lstStyle/>
              <a:p>
                <a:r>
                  <a:rPr lang="zh-CN" altLang="en-US">
                    <a:noFill/>
                  </a:rPr>
                  <a:t> </a:t>
                </a:r>
              </a:p>
            </p:txBody>
          </p:sp>
        </mc:Fallback>
      </mc:AlternateContent>
      <p:sp>
        <p:nvSpPr>
          <p:cNvPr id="55" name="右箭头 54"/>
          <p:cNvSpPr/>
          <p:nvPr/>
        </p:nvSpPr>
        <p:spPr>
          <a:xfrm>
            <a:off x="107504" y="6316738"/>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56"/>
          <p:cNvSpPr/>
          <p:nvPr/>
        </p:nvSpPr>
        <p:spPr>
          <a:xfrm>
            <a:off x="2148470" y="6316738"/>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8" name="矩形 57"/>
              <p:cNvSpPr/>
              <p:nvPr/>
            </p:nvSpPr>
            <p:spPr>
              <a:xfrm>
                <a:off x="2717801" y="6110293"/>
                <a:ext cx="1335750" cy="628505"/>
              </a:xfrm>
              <a:prstGeom prst="rect">
                <a:avLst/>
              </a:prstGeom>
              <a:solidFill>
                <a:schemeClr val="accent6">
                  <a:lumMod val="20000"/>
                  <a:lumOff val="80000"/>
                </a:schemeClr>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0</m:t>
                              </m:r>
                            </m:sub>
                          </m:sSub>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0</m:t>
                              </m:r>
                            </m:sub>
                          </m:sSub>
                        </m:num>
                        <m:den>
                          <m:rad>
                            <m:radPr>
                              <m:degHide m:val="on"/>
                              <m:ctrlPr>
                                <a:rPr lang="en-US" altLang="zh-CN" i="1">
                                  <a:latin typeface="Cambria Math" panose="02040503050406030204" pitchFamily="18" charset="0"/>
                                  <a:ea typeface="Cambria Math" panose="02040503050406030204" pitchFamily="18" charset="0"/>
                                </a:rPr>
                              </m:ctrlPr>
                            </m:radPr>
                            <m:deg/>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3</m:t>
                                  </m:r>
                                </m:sub>
                              </m:sSub>
                            </m:e>
                          </m:rad>
                        </m:den>
                      </m:f>
                    </m:oMath>
                  </m:oMathPara>
                </a14:m>
                <a:endParaRPr lang="zh-CN" altLang="en-US" i="1" dirty="0">
                  <a:latin typeface="Cambria Math" panose="02040503050406030204" pitchFamily="18" charset="0"/>
                  <a:ea typeface="Cambria Math" panose="02040503050406030204" pitchFamily="18" charset="0"/>
                </a:endParaRPr>
              </a:p>
            </p:txBody>
          </p:sp>
        </mc:Choice>
        <mc:Fallback xmlns="">
          <p:sp>
            <p:nvSpPr>
              <p:cNvPr id="58" name="矩形 57"/>
              <p:cNvSpPr>
                <a:spLocks noRot="1" noChangeAspect="1" noMove="1" noResize="1" noEditPoints="1" noAdjustHandles="1" noChangeArrowheads="1" noChangeShapeType="1" noTextEdit="1"/>
              </p:cNvSpPr>
              <p:nvPr/>
            </p:nvSpPr>
            <p:spPr>
              <a:xfrm>
                <a:off x="2717801" y="6110293"/>
                <a:ext cx="1335750" cy="628505"/>
              </a:xfrm>
              <a:prstGeom prst="rect">
                <a:avLst/>
              </a:prstGeom>
              <a:blipFill>
                <a:blip r:embed="rId9"/>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848803" y="6017657"/>
                <a:ext cx="1295197" cy="736740"/>
              </a:xfrm>
              <a:prstGeom prst="rect">
                <a:avLst/>
              </a:prstGeom>
              <a:solidFill>
                <a:schemeClr val="accent6">
                  <a:lumMod val="20000"/>
                  <a:lumOff val="80000"/>
                </a:schemeClr>
              </a:solidFill>
              <a:ln>
                <a:solidFill>
                  <a:schemeClr val="tx1"/>
                </a:solidFill>
              </a:ln>
            </p:spPr>
            <p:txBody>
              <a:bodyPr wrap="square">
                <a:spAutoFit/>
              </a:bodyPr>
              <a:lstStyle/>
              <a:p>
                <a:r>
                  <a:rPr lang="en-US" altLang="zh-CN" i="1" dirty="0" smtClean="0">
                    <a:latin typeface="Cambria Math" panose="02040503050406030204" pitchFamily="18" charset="0"/>
                    <a:ea typeface="Cambria Math" panose="02040503050406030204" pitchFamily="18" charset="0"/>
                  </a:rPr>
                  <a:t>How about </a:t>
                </a:r>
                <a14:m>
                  <m:oMath xmlns:m="http://schemas.openxmlformats.org/officeDocument/2006/math">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𝜋</m:t>
                        </m:r>
                      </m:num>
                      <m:den>
                        <m:r>
                          <a:rPr lang="en-US" altLang="zh-CN" i="1">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oMath>
                </a14:m>
                <a:endParaRPr lang="zh-CN" altLang="en-US" i="1" dirty="0">
                  <a:latin typeface="Cambria Math" panose="02040503050406030204" pitchFamily="18" charset="0"/>
                  <a:ea typeface="Cambria Math" panose="02040503050406030204" pitchFamily="18" charset="0"/>
                </a:endParaRPr>
              </a:p>
            </p:txBody>
          </p:sp>
        </mc:Choice>
        <mc:Fallback xmlns="">
          <p:sp>
            <p:nvSpPr>
              <p:cNvPr id="59" name="矩形 58"/>
              <p:cNvSpPr>
                <a:spLocks noRot="1" noChangeAspect="1" noMove="1" noResize="1" noEditPoints="1" noAdjustHandles="1" noChangeArrowheads="1" noChangeShapeType="1" noTextEdit="1"/>
              </p:cNvSpPr>
              <p:nvPr/>
            </p:nvSpPr>
            <p:spPr>
              <a:xfrm>
                <a:off x="7848803" y="6017657"/>
                <a:ext cx="1295197" cy="736740"/>
              </a:xfrm>
              <a:prstGeom prst="rect">
                <a:avLst/>
              </a:prstGeom>
              <a:blipFill>
                <a:blip r:embed="rId10"/>
                <a:stretch>
                  <a:fillRect l="-3738" t="-4065" r="-3738"/>
                </a:stretch>
              </a:blipFill>
              <a:ln>
                <a:solidFill>
                  <a:schemeClr val="tx1"/>
                </a:solidFill>
              </a:ln>
            </p:spPr>
            <p:txBody>
              <a:bodyPr/>
              <a:lstStyle/>
              <a:p>
                <a:r>
                  <a:rPr lang="zh-CN" altLang="en-US">
                    <a:noFill/>
                  </a:rPr>
                  <a:t> </a:t>
                </a:r>
              </a:p>
            </p:txBody>
          </p:sp>
        </mc:Fallback>
      </mc:AlternateContent>
      <p:sp>
        <p:nvSpPr>
          <p:cNvPr id="60" name="右箭头 59"/>
          <p:cNvSpPr/>
          <p:nvPr/>
        </p:nvSpPr>
        <p:spPr>
          <a:xfrm>
            <a:off x="4166795" y="6307035"/>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1" name="矩形 60"/>
              <p:cNvSpPr/>
              <p:nvPr/>
            </p:nvSpPr>
            <p:spPr>
              <a:xfrm>
                <a:off x="4817214" y="6239366"/>
                <a:ext cx="2308774" cy="370358"/>
              </a:xfrm>
              <a:prstGeom prst="rect">
                <a:avLst/>
              </a:prstGeom>
              <a:solidFill>
                <a:schemeClr val="accent6">
                  <a:lumMod val="20000"/>
                  <a:lumOff val="80000"/>
                </a:schemeClr>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𝜆</m:t>
                          </m:r>
                        </m:e>
                        <m:sub>
                          <m:r>
                            <a:rPr lang="en-US" altLang="zh-CN" i="1">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/4,</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rad>
                        <m:radPr>
                          <m:degHide m:val="on"/>
                          <m:ctrlPr>
                            <a:rPr lang="en-US" altLang="zh-CN" i="1">
                              <a:latin typeface="Cambria Math" panose="02040503050406030204" pitchFamily="18" charset="0"/>
                              <a:ea typeface="Cambria Math" panose="02040503050406030204" pitchFamily="18" charset="0"/>
                            </a:rPr>
                          </m:ctrlPr>
                        </m:radPr>
                        <m:deg/>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3</m:t>
                              </m:r>
                            </m:sub>
                          </m:sSub>
                        </m:e>
                      </m:rad>
                    </m:oMath>
                  </m:oMathPara>
                </a14:m>
                <a:endParaRPr lang="zh-CN" altLang="en-US" i="1" dirty="0">
                  <a:latin typeface="Cambria Math" panose="02040503050406030204" pitchFamily="18" charset="0"/>
                  <a:ea typeface="Cambria Math" panose="02040503050406030204" pitchFamily="18" charset="0"/>
                </a:endParaRPr>
              </a:p>
            </p:txBody>
          </p:sp>
        </mc:Choice>
        <mc:Fallback xmlns="">
          <p:sp>
            <p:nvSpPr>
              <p:cNvPr id="61" name="矩形 60"/>
              <p:cNvSpPr>
                <a:spLocks noRot="1" noChangeAspect="1" noMove="1" noResize="1" noEditPoints="1" noAdjustHandles="1" noChangeArrowheads="1" noChangeShapeType="1" noTextEdit="1"/>
              </p:cNvSpPr>
              <p:nvPr/>
            </p:nvSpPr>
            <p:spPr>
              <a:xfrm>
                <a:off x="4817214" y="6239366"/>
                <a:ext cx="2308774" cy="370358"/>
              </a:xfrm>
              <a:prstGeom prst="rect">
                <a:avLst/>
              </a:prstGeom>
              <a:blipFill>
                <a:blip r:embed="rId11"/>
                <a:stretch>
                  <a:fillRect b="-12903"/>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078043" y="1290077"/>
                <a:ext cx="2794996" cy="782202"/>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l-GR" altLang="zh-CN" sz="2000" dirty="0" smtClean="0">
                          <a:latin typeface="Cambria Math" panose="02040503050406030204" pitchFamily="18" charset="0"/>
                          <a:ea typeface="Cambria Math" panose="02040503050406030204" pitchFamily="18" charset="0"/>
                        </a:rPr>
                        <m:t>Γ</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Cambria Math" panose="02040503050406030204" pitchFamily="18" charset="0"/>
                              <a:ea typeface="Cambria Math" panose="02040503050406030204" pitchFamily="18" charset="0"/>
                            </a:rPr>
                            <m:t>Γ</m:t>
                          </m:r>
                        </m:e>
                        <m:sub>
                          <m:r>
                            <a:rPr lang="en-US" altLang="zh-CN" sz="2000" i="1">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T</m:t>
                              </m:r>
                            </m:e>
                            <m:sub>
                              <m:r>
                                <a:rPr lang="en-US" altLang="zh-CN" sz="2000" i="1">
                                  <a:latin typeface="Cambria Math" panose="02040503050406030204" pitchFamily="18" charset="0"/>
                                  <a:ea typeface="Cambria Math" panose="02040503050406030204" pitchFamily="18" charset="0"/>
                                </a:rPr>
                                <m:t>12</m:t>
                              </m:r>
                            </m:sub>
                          </m:sSub>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T</m:t>
                              </m:r>
                            </m:e>
                            <m:sub>
                              <m:r>
                                <a:rPr lang="en-US" altLang="zh-CN" sz="2000" i="1" dirty="0">
                                  <a:latin typeface="Cambria Math" panose="02040503050406030204" pitchFamily="18" charset="0"/>
                                  <a:ea typeface="Cambria Math" panose="02040503050406030204" pitchFamily="18" charset="0"/>
                                </a:rPr>
                                <m:t>21</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Cambria Math" panose="02040503050406030204" pitchFamily="18" charset="0"/>
                                  <a:ea typeface="Cambria Math" panose="02040503050406030204" pitchFamily="18" charset="0"/>
                                </a:rPr>
                                <m:t>Γ</m:t>
                              </m:r>
                            </m:e>
                            <m:sub>
                              <m:r>
                                <a:rPr lang="en-US" altLang="zh-CN" sz="2000" i="1">
                                  <a:latin typeface="Cambria Math" panose="02040503050406030204" pitchFamily="18" charset="0"/>
                                  <a:ea typeface="Cambria Math" panose="02040503050406030204" pitchFamily="18" charset="0"/>
                                </a:rPr>
                                <m:t>3</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num>
                        <m:den>
                          <m:r>
                            <a:rPr lang="en-US" altLang="zh-CN" sz="2000" b="0" i="1" smtClean="0">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Cambria Math" panose="02040503050406030204" pitchFamily="18" charset="0"/>
                                  <a:ea typeface="Cambria Math" panose="02040503050406030204" pitchFamily="18" charset="0"/>
                                </a:rPr>
                                <m:t>Γ</m:t>
                              </m:r>
                            </m:e>
                            <m:sub>
                              <m:r>
                                <a:rPr lang="en-US" altLang="zh-CN" sz="2000" i="1">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Cambria Math" panose="02040503050406030204" pitchFamily="18" charset="0"/>
                                  <a:ea typeface="Cambria Math" panose="02040503050406030204" pitchFamily="18" charset="0"/>
                                </a:rPr>
                                <m:t>Γ</m:t>
                              </m:r>
                            </m:e>
                            <m:sub>
                              <m:r>
                                <a:rPr lang="en-US" altLang="zh-CN" sz="2000" i="1">
                                  <a:latin typeface="Cambria Math" panose="02040503050406030204" pitchFamily="18" charset="0"/>
                                  <a:ea typeface="Cambria Math" panose="02040503050406030204" pitchFamily="18" charset="0"/>
                                </a:rPr>
                                <m:t>3</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den>
                      </m:f>
                    </m:oMath>
                  </m:oMathPara>
                </a14:m>
                <a:endParaRPr lang="zh-CN" alt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3078043" y="1290077"/>
                <a:ext cx="2794996" cy="782202"/>
              </a:xfrm>
              <a:prstGeom prst="rect">
                <a:avLst/>
              </a:prstGeom>
              <a:blipFill>
                <a:blip r:embed="rId12"/>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5693100" y="548680"/>
                <a:ext cx="2487797"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T</m:t>
                          </m:r>
                        </m:e>
                        <m:sub>
                          <m:r>
                            <a:rPr lang="en-US" altLang="zh-CN" b="0" i="1" dirty="0"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1</m:t>
                          </m:r>
                        </m:sub>
                      </m:sSub>
                      <m:r>
                        <a:rPr lang="en-US" altLang="zh-CN" b="0" i="1" dirty="0" smtClean="0">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i="1">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𝑍</m:t>
                              </m:r>
                            </m:e>
                            <m:sub>
                              <m:r>
                                <a:rPr lang="en-US" altLang="zh-CN" i="1">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xmlns="">
          <p:sp>
            <p:nvSpPr>
              <p:cNvPr id="62" name="矩形 61"/>
              <p:cNvSpPr>
                <a:spLocks noRot="1" noChangeAspect="1" noMove="1" noResize="1" noEditPoints="1" noAdjustHandles="1" noChangeArrowheads="1" noChangeShapeType="1" noTextEdit="1"/>
              </p:cNvSpPr>
              <p:nvPr/>
            </p:nvSpPr>
            <p:spPr>
              <a:xfrm>
                <a:off x="5693100" y="548680"/>
                <a:ext cx="2487797" cy="6580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3020840" y="568746"/>
                <a:ext cx="2482474"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T</m:t>
                          </m:r>
                        </m:e>
                        <m:sub>
                          <m:r>
                            <a:rPr lang="en-US" altLang="zh-CN" b="0" i="1" dirty="0" smtClean="0">
                              <a:latin typeface="Cambria Math" panose="02040503050406030204" pitchFamily="18" charset="0"/>
                              <a:ea typeface="Cambria Math" panose="02040503050406030204" pitchFamily="18" charset="0"/>
                            </a:rPr>
                            <m:t>12</m:t>
                          </m:r>
                        </m:sub>
                      </m:sSub>
                      <m:r>
                        <a:rPr lang="en-US" altLang="zh-CN" b="0" i="1" dirty="0" smtClean="0">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𝑧</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xmlns="">
          <p:sp>
            <p:nvSpPr>
              <p:cNvPr id="63" name="矩形 62"/>
              <p:cNvSpPr>
                <a:spLocks noRot="1" noChangeAspect="1" noMove="1" noResize="1" noEditPoints="1" noAdjustHandles="1" noChangeArrowheads="1" noChangeShapeType="1" noTextEdit="1"/>
              </p:cNvSpPr>
              <p:nvPr/>
            </p:nvSpPr>
            <p:spPr>
              <a:xfrm>
                <a:off x="3020840" y="568746"/>
                <a:ext cx="2482474" cy="6580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3020468" y="-152585"/>
                <a:ext cx="1488356"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i="1">
                              <a:latin typeface="Cambria Math" panose="02040503050406030204" pitchFamily="18" charset="0"/>
                              <a:ea typeface="Cambria Math" panose="02040503050406030204" pitchFamily="18" charset="0"/>
                            </a:rPr>
                            <m:t>1</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den>
                      </m:f>
                    </m:oMath>
                  </m:oMathPara>
                </a14:m>
                <a:endParaRPr lang="zh-CN" altLang="en-US" dirty="0"/>
              </a:p>
            </p:txBody>
          </p:sp>
        </mc:Choice>
        <mc:Fallback xmlns="">
          <p:sp>
            <p:nvSpPr>
              <p:cNvPr id="64" name="矩形 63"/>
              <p:cNvSpPr>
                <a:spLocks noRot="1" noChangeAspect="1" noMove="1" noResize="1" noEditPoints="1" noAdjustHandles="1" noChangeArrowheads="1" noChangeShapeType="1" noTextEdit="1"/>
              </p:cNvSpPr>
              <p:nvPr/>
            </p:nvSpPr>
            <p:spPr>
              <a:xfrm>
                <a:off x="3020468" y="-152585"/>
                <a:ext cx="1488356" cy="6580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4807689" y="-171400"/>
                <a:ext cx="2173672"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1</m:t>
                          </m:r>
                        </m:sub>
                      </m:sSub>
                    </m:oMath>
                  </m:oMathPara>
                </a14:m>
                <a:endParaRPr lang="zh-CN" altLang="en-US" dirty="0"/>
              </a:p>
            </p:txBody>
          </p:sp>
        </mc:Choice>
        <mc:Fallback xmlns="">
          <p:sp>
            <p:nvSpPr>
              <p:cNvPr id="65" name="矩形 64"/>
              <p:cNvSpPr>
                <a:spLocks noRot="1" noChangeAspect="1" noMove="1" noResize="1" noEditPoints="1" noAdjustHandles="1" noChangeArrowheads="1" noChangeShapeType="1" noTextEdit="1"/>
              </p:cNvSpPr>
              <p:nvPr/>
            </p:nvSpPr>
            <p:spPr>
              <a:xfrm>
                <a:off x="4807689" y="-171400"/>
                <a:ext cx="2173672" cy="65620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7244483" y="-163543"/>
                <a:ext cx="1499000" cy="6576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3</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xmlns="">
          <p:sp>
            <p:nvSpPr>
              <p:cNvPr id="66" name="矩形 65"/>
              <p:cNvSpPr>
                <a:spLocks noRot="1" noChangeAspect="1" noMove="1" noResize="1" noEditPoints="1" noAdjustHandles="1" noChangeArrowheads="1" noChangeShapeType="1" noTextEdit="1"/>
              </p:cNvSpPr>
              <p:nvPr/>
            </p:nvSpPr>
            <p:spPr>
              <a:xfrm>
                <a:off x="7244483" y="-163543"/>
                <a:ext cx="1499000" cy="657616"/>
              </a:xfrm>
              <a:prstGeom prst="rect">
                <a:avLst/>
              </a:prstGeom>
              <a:blipFill>
                <a:blip r:embed="rId17"/>
                <a:stretch>
                  <a:fillRect/>
                </a:stretch>
              </a:blipFill>
            </p:spPr>
            <p:txBody>
              <a:bodyPr/>
              <a:lstStyle/>
              <a:p>
                <a:r>
                  <a:rPr lang="zh-CN" altLang="en-US">
                    <a:noFill/>
                  </a:rPr>
                  <a:t> </a:t>
                </a:r>
              </a:p>
            </p:txBody>
          </p:sp>
        </mc:Fallback>
      </mc:AlternateContent>
      <p:sp>
        <p:nvSpPr>
          <p:cNvPr id="10" name="矩形 9"/>
          <p:cNvSpPr/>
          <p:nvPr/>
        </p:nvSpPr>
        <p:spPr>
          <a:xfrm>
            <a:off x="218528" y="3143"/>
            <a:ext cx="2238113" cy="369332"/>
          </a:xfrm>
          <a:prstGeom prst="rect">
            <a:avLst/>
          </a:prstGeom>
        </p:spPr>
        <p:txBody>
          <a:bodyPr wrap="none">
            <a:spAutoFit/>
          </a:bodyPr>
          <a:lstStyle/>
          <a:p>
            <a:r>
              <a:rPr lang="en-US" altLang="zh-CN" dirty="0" smtClean="0">
                <a:latin typeface="Gill Sans MT" panose="020B0502020104020203" pitchFamily="34" charset="0"/>
              </a:rPr>
              <a:t>Reflection coefficients</a:t>
            </a:r>
            <a:endParaRPr lang="en-US" altLang="zh-CN" dirty="0">
              <a:latin typeface="Gill Sans MT" panose="020B0502020104020203" pitchFamily="34" charset="0"/>
            </a:endParaRPr>
          </a:p>
        </p:txBody>
      </p:sp>
      <p:sp>
        <p:nvSpPr>
          <p:cNvPr id="68" name="矩形 67"/>
          <p:cNvSpPr/>
          <p:nvPr/>
        </p:nvSpPr>
        <p:spPr>
          <a:xfrm>
            <a:off x="184173" y="657438"/>
            <a:ext cx="2499402" cy="369332"/>
          </a:xfrm>
          <a:prstGeom prst="rect">
            <a:avLst/>
          </a:prstGeom>
        </p:spPr>
        <p:txBody>
          <a:bodyPr wrap="none">
            <a:spAutoFit/>
          </a:bodyPr>
          <a:lstStyle/>
          <a:p>
            <a:r>
              <a:rPr lang="en-US" altLang="zh-CN" dirty="0" smtClean="0">
                <a:latin typeface="Gill Sans MT" panose="020B0502020104020203" pitchFamily="34" charset="0"/>
              </a:rPr>
              <a:t>Transmission coefficients</a:t>
            </a:r>
            <a:endParaRPr lang="en-US" altLang="zh-CN" dirty="0">
              <a:latin typeface="Gill Sans MT" panose="020B0502020104020203" pitchFamily="34" charset="0"/>
            </a:endParaRPr>
          </a:p>
        </p:txBody>
      </p:sp>
      <p:sp>
        <p:nvSpPr>
          <p:cNvPr id="71" name="矩形 70"/>
          <p:cNvSpPr/>
          <p:nvPr/>
        </p:nvSpPr>
        <p:spPr>
          <a:xfrm>
            <a:off x="192310" y="1436038"/>
            <a:ext cx="1647246" cy="369332"/>
          </a:xfrm>
          <a:prstGeom prst="rect">
            <a:avLst/>
          </a:prstGeom>
        </p:spPr>
        <p:txBody>
          <a:bodyPr wrap="none">
            <a:spAutoFit/>
          </a:bodyPr>
          <a:lstStyle/>
          <a:p>
            <a:r>
              <a:rPr lang="en-US" altLang="zh-CN" dirty="0" smtClean="0">
                <a:latin typeface="Gill Sans MT" panose="020B0502020104020203" pitchFamily="34" charset="0"/>
              </a:rPr>
              <a:t>Total Reflection</a:t>
            </a:r>
            <a:endParaRPr lang="en-US" altLang="zh-CN" dirty="0">
              <a:latin typeface="Gill Sans MT" panose="020B0502020104020203" pitchFamily="34" charset="0"/>
            </a:endParaRPr>
          </a:p>
        </p:txBody>
      </p:sp>
      <p:sp>
        <p:nvSpPr>
          <p:cNvPr id="76" name="右箭头 75"/>
          <p:cNvSpPr/>
          <p:nvPr/>
        </p:nvSpPr>
        <p:spPr>
          <a:xfrm>
            <a:off x="3683865" y="4991459"/>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右箭头 77"/>
          <p:cNvSpPr/>
          <p:nvPr/>
        </p:nvSpPr>
        <p:spPr>
          <a:xfrm>
            <a:off x="5268041" y="5000853"/>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6852217" y="4991458"/>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40114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69589</TotalTime>
  <Words>3487</Words>
  <Application>Microsoft Office PowerPoint</Application>
  <PresentationFormat>全屏显示(4:3)</PresentationFormat>
  <Paragraphs>745</Paragraphs>
  <Slides>93</Slides>
  <Notes>11</Notes>
  <HiddenSlides>0</HiddenSlides>
  <MMClips>8</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08" baseType="lpstr">
      <vt:lpstr>Times-Roman</vt:lpstr>
      <vt:lpstr>华文仿宋</vt:lpstr>
      <vt:lpstr>宋体</vt:lpstr>
      <vt:lpstr>Arial</vt:lpstr>
      <vt:lpstr>Calibri</vt:lpstr>
      <vt:lpstr>Cambria Math</vt:lpstr>
      <vt:lpstr>Century Gothic</vt:lpstr>
      <vt:lpstr>Gill Sans MT</vt:lpstr>
      <vt:lpstr>Times New Roman</vt:lpstr>
      <vt:lpstr>Tw Cen MT</vt:lpstr>
      <vt:lpstr>Wingdings</vt:lpstr>
      <vt:lpstr>Wingdings 2</vt:lpstr>
      <vt:lpstr>Wingdings 3</vt:lpstr>
      <vt:lpstr>Median</vt:lpstr>
      <vt:lpstr>公式</vt:lpstr>
      <vt:lpstr>8. Wave Reflection &amp; Transmission</vt:lpstr>
      <vt:lpstr>Signal Refraction at Boundaries</vt:lpstr>
      <vt:lpstr>Normal and Oblique Incidence</vt:lpstr>
      <vt:lpstr>Normal Incidence</vt:lpstr>
      <vt:lpstr>Modeling Normal Incidence (Lossless)</vt:lpstr>
      <vt:lpstr>Individual Waves</vt:lpstr>
      <vt:lpstr>Boundary Conditions</vt:lpstr>
      <vt:lpstr>Reflection and Transmission Coefficients</vt:lpstr>
      <vt:lpstr>Reflection and Transmission Coefficients</vt:lpstr>
      <vt:lpstr>Power Transfer</vt:lpstr>
      <vt:lpstr>Boundary between Lossy Media</vt:lpstr>
      <vt:lpstr>Wave Expressions and Solutions</vt:lpstr>
      <vt:lpstr>PowerPoint 演示文稿</vt:lpstr>
      <vt:lpstr>PowerPoint 演示文稿</vt:lpstr>
      <vt:lpstr>Example 8-3 (cont.)</vt:lpstr>
      <vt:lpstr>Example 8-3 (cont.)</vt:lpstr>
      <vt:lpstr>Standing Wave</vt:lpstr>
      <vt:lpstr>Another Point of View</vt:lpstr>
      <vt:lpstr>Back to Lossless Case</vt:lpstr>
      <vt:lpstr>PowerPoint 演示文稿</vt:lpstr>
      <vt:lpstr>PowerPoint 演示文稿</vt:lpstr>
      <vt:lpstr>Example 8-2 cont.</vt:lpstr>
      <vt:lpstr>Total Reflection</vt:lpstr>
      <vt:lpstr>Snell’s Law</vt:lpstr>
      <vt:lpstr>Angles of Incidence, Reflection &amp; Refraction</vt:lpstr>
      <vt:lpstr>Nonmagnetic Media</vt:lpstr>
      <vt:lpstr>Refraction</vt:lpstr>
      <vt:lpstr>PowerPoint 演示文稿</vt:lpstr>
      <vt:lpstr>Optical Fiber</vt:lpstr>
      <vt:lpstr>Modal Dispersion</vt:lpstr>
      <vt:lpstr>Oblique Incidence</vt:lpstr>
      <vt:lpstr>Perpendicular  Polarization</vt:lpstr>
      <vt:lpstr>Perpendicular  Polarization</vt:lpstr>
      <vt:lpstr>Perpendicular  Polarization</vt:lpstr>
      <vt:lpstr>Solution of Boundary Equations</vt:lpstr>
      <vt:lpstr>PowerPoint 演示文稿</vt:lpstr>
      <vt:lpstr>PowerPoint 演示文稿</vt:lpstr>
      <vt:lpstr>PowerPoint 演示文稿</vt:lpstr>
      <vt:lpstr>PowerPoint 演示文稿</vt:lpstr>
      <vt:lpstr>PowerPoint 演示文稿</vt:lpstr>
      <vt:lpstr>Parallel Polarization</vt:lpstr>
      <vt:lpstr>Reflection Coefficient vs. Angle</vt:lpstr>
      <vt:lpstr>Brewster Angle</vt:lpstr>
      <vt:lpstr>Power Reflectivity and Transmissivity</vt:lpstr>
      <vt:lpstr>Power Reflectivity and Transmissivity</vt:lpstr>
      <vt:lpstr>Summary For Reflection and Transmission</vt:lpstr>
      <vt:lpstr>Waveguides</vt:lpstr>
      <vt:lpstr>Single-Conductor Waveguide CANNOT Carry TEM Waves</vt:lpstr>
      <vt:lpstr>TEM, TE, TM Modes</vt:lpstr>
      <vt:lpstr>General Relations for E and H</vt:lpstr>
      <vt:lpstr>Procedure for Solving Fields</vt:lpstr>
      <vt:lpstr>Solving for Fields</vt:lpstr>
      <vt:lpstr>Cont.</vt:lpstr>
      <vt:lpstr>TE Mode Solution</vt:lpstr>
      <vt:lpstr>TM Mode Solution</vt:lpstr>
      <vt:lpstr>TEM Mode Solution</vt:lpstr>
      <vt:lpstr>TE Modes in Rectangular Waveguide</vt:lpstr>
      <vt:lpstr>TE Mode Solutions</vt:lpstr>
      <vt:lpstr>TE Mode Fields</vt:lpstr>
      <vt:lpstr>TE Mode Parameters</vt:lpstr>
      <vt:lpstr>Dominant Mode</vt:lpstr>
      <vt:lpstr>Dominant Mode Field Lines</vt:lpstr>
      <vt:lpstr>Dominant Mode Surface Current</vt:lpstr>
      <vt:lpstr>Higher Order TE Modes</vt:lpstr>
      <vt:lpstr>TM Modes in Rectangular Waveguide</vt:lpstr>
      <vt:lpstr>TM Mode Fields</vt:lpstr>
      <vt:lpstr>Properties of TM Modes</vt:lpstr>
      <vt:lpstr>First TM Mode</vt:lpstr>
      <vt:lpstr>Mode Order</vt:lpstr>
      <vt:lpstr>Degenerate Modes</vt:lpstr>
      <vt:lpstr>Nonpropagating Modes</vt:lpstr>
      <vt:lpstr>Power Flow</vt:lpstr>
      <vt:lpstr>Explanation of Wave Numbers</vt:lpstr>
      <vt:lpstr>Explanation of Cutoff Frequency</vt:lpstr>
      <vt:lpstr>Field Lines of Different Modes</vt:lpstr>
      <vt:lpstr>Cont.</vt:lpstr>
      <vt:lpstr>PowerPoint 演示文稿</vt:lpstr>
      <vt:lpstr>PowerPoint 演示文稿</vt:lpstr>
      <vt:lpstr>PowerPoint 演示文稿</vt:lpstr>
      <vt:lpstr>PowerPoint 演示文稿</vt:lpstr>
      <vt:lpstr>Properties of TE and TM Modes</vt:lpstr>
      <vt:lpstr>Coax-to-Waveguide Connection</vt:lpstr>
      <vt:lpstr>Propagation Velocities</vt:lpstr>
      <vt:lpstr>ω-β Diagram for TE and TM Modes</vt:lpstr>
      <vt:lpstr>Zigzag Reflections</vt:lpstr>
      <vt:lpstr>Resonant Cavities</vt:lpstr>
      <vt:lpstr>PowerPoint 演示文稿</vt:lpstr>
      <vt:lpstr>PowerPoint 演示文稿</vt:lpstr>
      <vt:lpstr>Power Transfer</vt:lpstr>
      <vt:lpstr>Power Transfer (cont.)</vt:lpstr>
      <vt:lpstr>Chapter 8 Summary</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Administrator</cp:lastModifiedBy>
  <cp:revision>771</cp:revision>
  <dcterms:created xsi:type="dcterms:W3CDTF">2010-03-29T14:40:03Z</dcterms:created>
  <dcterms:modified xsi:type="dcterms:W3CDTF">2021-04-27T08:46:44Z</dcterms:modified>
</cp:coreProperties>
</file>